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561" r:id="rId2"/>
    <p:sldId id="698" r:id="rId3"/>
    <p:sldId id="699" r:id="rId4"/>
    <p:sldId id="582" r:id="rId5"/>
    <p:sldId id="866" r:id="rId6"/>
    <p:sldId id="673" r:id="rId7"/>
    <p:sldId id="674" r:id="rId8"/>
    <p:sldId id="682" r:id="rId9"/>
    <p:sldId id="675" r:id="rId10"/>
    <p:sldId id="676" r:id="rId11"/>
    <p:sldId id="858" r:id="rId12"/>
    <p:sldId id="677" r:id="rId13"/>
    <p:sldId id="678" r:id="rId14"/>
    <p:sldId id="741" r:id="rId15"/>
    <p:sldId id="679" r:id="rId16"/>
    <p:sldId id="700" r:id="rId17"/>
    <p:sldId id="701" r:id="rId18"/>
    <p:sldId id="584" r:id="rId19"/>
    <p:sldId id="776" r:id="rId20"/>
    <p:sldId id="777" r:id="rId21"/>
    <p:sldId id="797" r:id="rId22"/>
    <p:sldId id="867" r:id="rId23"/>
    <p:sldId id="868" r:id="rId24"/>
    <p:sldId id="870" r:id="rId25"/>
    <p:sldId id="869" r:id="rId26"/>
    <p:sldId id="871" r:id="rId27"/>
    <p:sldId id="742" r:id="rId28"/>
    <p:sldId id="804" r:id="rId29"/>
    <p:sldId id="562" r:id="rId30"/>
    <p:sldId id="570" r:id="rId31"/>
    <p:sldId id="684" r:id="rId32"/>
    <p:sldId id="672" r:id="rId33"/>
    <p:sldId id="576" r:id="rId34"/>
    <p:sldId id="820" r:id="rId35"/>
    <p:sldId id="834" r:id="rId36"/>
    <p:sldId id="821" r:id="rId37"/>
    <p:sldId id="823" r:id="rId38"/>
    <p:sldId id="824" r:id="rId39"/>
    <p:sldId id="826" r:id="rId40"/>
    <p:sldId id="827" r:id="rId41"/>
    <p:sldId id="857" r:id="rId42"/>
    <p:sldId id="837" r:id="rId43"/>
    <p:sldId id="766" r:id="rId44"/>
    <p:sldId id="687" r:id="rId45"/>
    <p:sldId id="840" r:id="rId46"/>
    <p:sldId id="841" r:id="rId47"/>
    <p:sldId id="842" r:id="rId48"/>
    <p:sldId id="843" r:id="rId49"/>
    <p:sldId id="844" r:id="rId50"/>
    <p:sldId id="845" r:id="rId51"/>
    <p:sldId id="846" r:id="rId52"/>
    <p:sldId id="847" r:id="rId53"/>
    <p:sldId id="848" r:id="rId54"/>
    <p:sldId id="849" r:id="rId55"/>
    <p:sldId id="863" r:id="rId56"/>
    <p:sldId id="860" r:id="rId57"/>
    <p:sldId id="865" r:id="rId58"/>
    <p:sldId id="775" r:id="rId59"/>
    <p:sldId id="585" r:id="rId60"/>
    <p:sldId id="702" r:id="rId61"/>
    <p:sldId id="703" r:id="rId62"/>
    <p:sldId id="704" r:id="rId63"/>
    <p:sldId id="707" r:id="rId64"/>
    <p:sldId id="709" r:id="rId65"/>
    <p:sldId id="710" r:id="rId66"/>
    <p:sldId id="711" r:id="rId67"/>
    <p:sldId id="713" r:id="rId68"/>
    <p:sldId id="712" r:id="rId69"/>
    <p:sldId id="680" r:id="rId70"/>
    <p:sldId id="724" r:id="rId71"/>
    <p:sldId id="725" r:id="rId72"/>
    <p:sldId id="726" r:id="rId73"/>
    <p:sldId id="719" r:id="rId74"/>
    <p:sldId id="720" r:id="rId75"/>
    <p:sldId id="721" r:id="rId76"/>
    <p:sldId id="722" r:id="rId77"/>
    <p:sldId id="723" r:id="rId78"/>
    <p:sldId id="861" r:id="rId79"/>
    <p:sldId id="862" r:id="rId80"/>
    <p:sldId id="864" r:id="rId81"/>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41" autoAdjust="0"/>
  </p:normalViewPr>
  <p:slideViewPr>
    <p:cSldViewPr>
      <p:cViewPr varScale="1">
        <p:scale>
          <a:sx n="124" d="100"/>
          <a:sy n="124" d="100"/>
        </p:scale>
        <p:origin x="18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0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image" Target="../media/image5.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image" Target="../media/image5.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5" Type="http://schemas.openxmlformats.org/officeDocument/2006/relationships/image" Target="../media/image16.emf"/><Relationship Id="rId4"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5" Type="http://schemas.openxmlformats.org/officeDocument/2006/relationships/image" Target="../media/image16.emf"/><Relationship Id="rId4"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image" Target="../media/image18.emf"/><Relationship Id="rId1" Type="http://schemas.openxmlformats.org/officeDocument/2006/relationships/image" Target="../media/image17.emf"/><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3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9807D04C-73C9-433E-8385-4B488AD3521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91140" name="Rectangle 4"/>
          <p:cNvSpPr>
            <a:spLocks noGrp="1" noRot="1" noChangeAspect="1"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C692B933-F84A-4197-B8F3-16A4E6CBABE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F9DF2E7-5A7C-4EDD-9C64-B3CF4249B486}" type="slidenum">
              <a:rPr lang="en-US"/>
              <a:pPr/>
              <a:t>1</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17F4597-058F-4D8D-B871-E526870C50A8}" type="slidenum">
              <a:rPr lang="en-US"/>
              <a:pPr/>
              <a:t>2</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2D11E2FE-BEE2-48C0-8A27-78C88D803F8A}" type="slidenum">
              <a:rPr lang="en-US"/>
              <a:pPr/>
              <a:t>3</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ED13189-F797-4EB6-BCCF-A44B9C31B0B2}" type="slidenum">
              <a:rPr lang="en-US"/>
              <a:pPr/>
              <a:t>4</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63CF5C69-5145-46F2-B107-457F75D5AC17}" type="slidenum">
              <a:rPr lang="en-US"/>
              <a:pPr/>
              <a:t>5</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1EAC55EF-A978-443D-9F0C-2FAC5419A573}" type="slidenum">
              <a:rPr lang="en-US"/>
              <a:pPr/>
              <a:t>6</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7672B893-9710-447D-BAF3-6DEED90C8A0A}" type="slidenum">
              <a:rPr lang="en-US"/>
              <a:pPr/>
              <a:t>7</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618F936-63CB-469A-B7CF-E945A7BAD529}" type="slidenum">
              <a:rPr lang="en-US"/>
              <a:pPr/>
              <a:t>8</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84DA4AF-84E2-45EB-9D5C-B94C318FB49B}" type="slidenum">
              <a:rPr lang="en-US"/>
              <a:pPr/>
              <a:t>9</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9A5A329-5006-4612-9652-0812A36F0B60}" type="slidenum">
              <a:rPr lang="en-US"/>
              <a:pPr/>
              <a:t>10</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60E05BE-E61C-4752-B57F-5F9B8A0A0A86}" type="slidenum">
              <a:rPr lang="en-US"/>
              <a:pPr/>
              <a:t>11</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690E9B8-023A-4408-A0C7-EE65506DA9C9}" type="slidenum">
              <a:rPr lang="en-US"/>
              <a:pPr/>
              <a:t>12</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B0DD3389-9AC2-4DDE-B1B8-AFE88C1D41B8}" type="slidenum">
              <a:rPr lang="en-US"/>
              <a:pPr/>
              <a:t>13</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D2632C5A-D909-4925-BD63-3C60BE458D8F}" type="slidenum">
              <a:rPr lang="en-US"/>
              <a:pPr/>
              <a:t>14</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9BA5197-B972-47E9-B234-44283DF374E0}" type="slidenum">
              <a:rPr lang="en-US"/>
              <a:pPr/>
              <a:t>15</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D68C80E-C8A8-480D-9601-AD453606DAE5}" type="slidenum">
              <a:rPr lang="en-US"/>
              <a:pPr/>
              <a:t>16</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0186F68-4288-4F27-905F-CBEA5A004528}" type="slidenum">
              <a:rPr lang="en-US"/>
              <a:pPr/>
              <a:t>17</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46ED85A-6FD5-439A-8155-2F36F8C5E0F1}" type="slidenum">
              <a:rPr lang="en-US"/>
              <a:pPr/>
              <a:t>18</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64B78F3-1BD3-4AFD-9F40-D2177CDC4810}" type="slidenum">
              <a:rPr lang="en-US"/>
              <a:pPr/>
              <a:t>19</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CB9B6284-ED03-4EA8-8A27-D87F4D7D5430}" type="slidenum">
              <a:rPr lang="en-US"/>
              <a:pPr/>
              <a:t>20</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FEA0B741-8E49-47EB-B230-2AE2608AF2CD}" type="slidenum">
              <a:rPr lang="en-US"/>
              <a:pPr/>
              <a:t>21</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7EBB560-0999-45BF-AD7A-195AAA512106}" type="slidenum">
              <a:rPr lang="en-US"/>
              <a:pPr/>
              <a:t>22</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62A3F7B-9A9E-432F-841C-9BC2C4448BE5}" type="slidenum">
              <a:rPr lang="en-US"/>
              <a:pPr/>
              <a:t>23</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AE195F38-3922-4431-943E-C45DFA04DECB}" type="slidenum">
              <a:rPr lang="en-US"/>
              <a:pPr/>
              <a:t>24</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1D32F07-16F0-43D9-BCE1-0A6846D5DD69}" type="slidenum">
              <a:rPr lang="en-US"/>
              <a:pPr/>
              <a:t>25</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698500" y="4403725"/>
            <a:ext cx="5588000" cy="4171950"/>
          </a:xfrm>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0A9AF3EC-0EA5-4900-9992-613BA85326EB}" type="slidenum">
              <a:rPr lang="en-US"/>
              <a:pPr/>
              <a:t>26</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925B0B8-9506-4EC7-8EEB-9E6475F32ECB}" type="slidenum">
              <a:rPr lang="en-US"/>
              <a:pPr/>
              <a:t>27</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49660F98-E97F-4334-A648-5B1F92FD1C5B}" type="slidenum">
              <a:rPr lang="en-US"/>
              <a:pPr/>
              <a:t>28</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4B3DF165-14AC-402C-B59B-81F76BCE7422}" type="slidenum">
              <a:rPr lang="en-US"/>
              <a:pPr/>
              <a:t>29</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C2B47F27-FF09-4D8D-A782-69797AE7CB07}" type="slidenum">
              <a:rPr lang="en-US"/>
              <a:pPr/>
              <a:t>30</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65686B96-1C17-4E17-BCE3-CA08EFFE17D4}" type="slidenum">
              <a:rPr lang="en-US"/>
              <a:pPr/>
              <a:t>31</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55BC7CB-046B-4EDC-9FBD-EF613806A914}" type="slidenum">
              <a:rPr lang="en-US"/>
              <a:pPr/>
              <a:t>32</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1868AAF2-DE56-4E10-9C81-0A82F4F8F205}" type="slidenum">
              <a:rPr lang="en-US"/>
              <a:pPr/>
              <a:t>33</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2509CE94-1A2D-4CD0-A312-C6C5AB7CE994}" type="slidenum">
              <a:rPr lang="en-US"/>
              <a:pPr/>
              <a:t>34</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7B26CC93-DF82-42DF-A425-4012B7FB68DA}" type="slidenum">
              <a:rPr lang="en-US"/>
              <a:pPr/>
              <a:t>35</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690414A0-A8E5-492E-A7C5-74D04BB43793}" type="slidenum">
              <a:rPr lang="en-US"/>
              <a:pPr/>
              <a:t>36</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CBC378AC-388D-464A-BF10-CF0B0855B818}" type="slidenum">
              <a:rPr lang="en-US"/>
              <a:pPr/>
              <a:t>37</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A504AA26-E7C1-41D2-995D-06F0A8C6AD79}" type="slidenum">
              <a:rPr lang="en-US"/>
              <a:pPr/>
              <a:t>38</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E36EFBC5-9714-4370-B653-ED8ACB4CD745}" type="slidenum">
              <a:rPr lang="en-US"/>
              <a:pPr/>
              <a:t>39</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06A9C399-8804-42BA-AEB8-5114ECFCA4D7}" type="slidenum">
              <a:rPr lang="en-US"/>
              <a:pPr/>
              <a:t>40</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5DA0FE5A-7F64-45F5-B61F-50BF1ABD4594}" type="slidenum">
              <a:rPr lang="en-US"/>
              <a:pPr/>
              <a:t>41</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9C816662-DD73-43CF-8AFB-0ED3F5F0607C}" type="slidenum">
              <a:rPr lang="en-US"/>
              <a:pPr/>
              <a:t>42</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A14913D-6581-4440-9F04-39E426930D7A}" type="slidenum">
              <a:rPr lang="en-US"/>
              <a:pPr/>
              <a:t>43</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DBA485B-DF4D-43DD-8BF8-0E37DC282413}" type="slidenum">
              <a:rPr lang="en-US"/>
              <a:pPr/>
              <a:t>44</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37A94997-E1B6-4D25-B21C-8D91007DE0BC}" type="slidenum">
              <a:rPr lang="en-US"/>
              <a:pPr/>
              <a:t>45</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AB6AE21-5571-4D27-9EDC-EA39DDA70513}" type="slidenum">
              <a:rPr lang="en-US"/>
              <a:pPr/>
              <a:t>46</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73E6426F-E9C5-4D32-BB9F-5CEE7416574F}" type="slidenum">
              <a:rPr lang="en-US"/>
              <a:pPr/>
              <a:t>47</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9519E372-1457-419E-9CAD-898F3D1309E0}" type="slidenum">
              <a:rPr lang="en-US"/>
              <a:pPr/>
              <a:t>48</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C800539F-9FE2-4615-8DAB-315C1B6FB1E2}" type="slidenum">
              <a:rPr lang="en-US"/>
              <a:pPr/>
              <a:t>49</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5F28A370-1E26-489D-9CD8-A48BD8B0D814}" type="slidenum">
              <a:rPr lang="en-US"/>
              <a:pPr/>
              <a:t>50</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90576974-6DFC-4568-AA83-E1F968E5673C}" type="slidenum">
              <a:rPr lang="en-US"/>
              <a:pPr/>
              <a:t>51</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8178FF03-34E0-4F48-B949-D326E3DF56E7}" type="slidenum">
              <a:rPr lang="en-US"/>
              <a:pPr/>
              <a:t>52</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6DD9D3F5-CF87-4CF1-9A01-BB8C49573A87}" type="slidenum">
              <a:rPr lang="en-US"/>
              <a:pPr/>
              <a:t>53</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C146C77-BD77-4BF7-9985-1BDAC5F22908}" type="slidenum">
              <a:rPr lang="en-US"/>
              <a:pPr/>
              <a:t>54</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80DD5E3-DF91-40BF-B4C7-55100D9500A4}" type="slidenum">
              <a:rPr lang="en-US"/>
              <a:pPr/>
              <a:t>55</a:t>
            </a:fld>
            <a:endParaRPr 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192DB208-3CC3-435F-8944-B70077754216}" type="slidenum">
              <a:rPr lang="en-US"/>
              <a:pPr/>
              <a:t>56</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524F34FB-C026-4FBF-964F-63F4DD8212DD}" type="slidenum">
              <a:rPr lang="en-US"/>
              <a:pPr/>
              <a:t>57</a:t>
            </a:fld>
            <a:endParaRPr 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3B5DAEE9-0A34-4E6F-A80A-8702ACB0BA57}" type="slidenum">
              <a:rPr lang="en-US"/>
              <a:pPr/>
              <a:t>58</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38E2FC17-BF3A-4600-B818-FA7373D76F3F}" type="slidenum">
              <a:rPr lang="en-US"/>
              <a:pPr/>
              <a:t>59</a:t>
            </a:fld>
            <a:endParaRPr 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3086E50B-1D8C-402B-9201-EB58D07A46F7}" type="slidenum">
              <a:rPr lang="en-US"/>
              <a:pPr/>
              <a:t>60</a:t>
            </a:fld>
            <a:endParaRPr 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7B319C0E-36FB-4CF4-A351-227259E8BF6E}" type="slidenum">
              <a:rPr lang="en-US"/>
              <a:pPr/>
              <a:t>61</a:t>
            </a:fld>
            <a:endParaRPr 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0FE57CB0-1DD1-429F-9C17-B393494FA2D7}" type="slidenum">
              <a:rPr lang="en-US"/>
              <a:pPr/>
              <a:t>62</a:t>
            </a:fld>
            <a:endParaRPr 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DAD1853E-C0AC-444E-B565-55C869CF2068}" type="slidenum">
              <a:rPr lang="en-US"/>
              <a:pPr/>
              <a:t>63</a:t>
            </a:fld>
            <a:endParaRPr 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19E81BE9-B196-4A4C-9476-1963EDE666D0}" type="slidenum">
              <a:rPr lang="en-US"/>
              <a:pPr/>
              <a:t>64</a:t>
            </a:fld>
            <a:endParaRPr 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F0A4DCDB-6F87-4E5A-B5F2-BDBE7164FA19}" type="slidenum">
              <a:rPr lang="en-US"/>
              <a:pPr/>
              <a:t>65</a:t>
            </a:fld>
            <a:endParaRPr 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FB6D6F4-6B68-42AF-B9D8-17C8D1EF643C}" type="slidenum">
              <a:rPr lang="en-US"/>
              <a:pPr/>
              <a:t>66</a:t>
            </a:fld>
            <a:endParaRPr 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E53BEF1C-569F-4D31-95AA-027E3B348F8E}" type="slidenum">
              <a:rPr lang="en-US"/>
              <a:pPr/>
              <a:t>67</a:t>
            </a:fld>
            <a:endParaRPr 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5E4D35AC-38D6-445C-81EB-A532D21F50F9}" type="slidenum">
              <a:rPr lang="en-US"/>
              <a:pPr/>
              <a:t>68</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076E3BB2-62CE-4334-8351-275FA9AB5017}" type="slidenum">
              <a:rPr lang="en-US"/>
              <a:pPr/>
              <a:t>69</a:t>
            </a:fld>
            <a:endParaRPr 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DE78FB84-7A61-4E79-8D0F-FA742E4259F4}" type="slidenum">
              <a:rPr lang="en-US"/>
              <a:pPr/>
              <a:t>70</a:t>
            </a:fld>
            <a:endParaRPr 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D47782DE-EDF8-4C3F-AA0F-D226455A023F}" type="slidenum">
              <a:rPr lang="en-US"/>
              <a:pPr/>
              <a:t>71</a:t>
            </a:fld>
            <a:endParaRPr 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D7AFE8A4-1826-4581-B7F1-6031231D3133}" type="slidenum">
              <a:rPr lang="en-US"/>
              <a:pPr/>
              <a:t>72</a:t>
            </a:fld>
            <a:endParaRPr 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178679A3-E7C5-47F0-B5CD-996C54BAB44F}" type="slidenum">
              <a:rPr lang="en-US"/>
              <a:pPr/>
              <a:t>73</a:t>
            </a:fld>
            <a:endParaRPr 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B58F5F11-6C96-4B5E-9529-43538FF4448F}" type="slidenum">
              <a:rPr lang="en-US"/>
              <a:pPr/>
              <a:t>74</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3FAB3CF9-AA9C-4364-84DE-AD0E84142522}" type="slidenum">
              <a:rPr lang="en-US"/>
              <a:pPr/>
              <a:t>75</a:t>
            </a:fld>
            <a:endParaRPr 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D70F97C5-0297-4B3E-8B51-56AF02E9570F}" type="slidenum">
              <a:rPr lang="en-US"/>
              <a:pPr/>
              <a:t>76</a:t>
            </a:fld>
            <a:endParaRPr 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9AEF8AF9-FA35-439C-8057-9D1A27CDD1DB}" type="slidenum">
              <a:rPr lang="en-US"/>
              <a:pPr/>
              <a:t>77</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FC9FC94-9889-416A-9B15-8211FCC3EFAF}" type="slidenum">
              <a:rPr lang="en-US"/>
              <a:pPr/>
              <a:t>78</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C42064A-6D90-4735-ABC7-7190BF571D50}" type="slidenum">
              <a:rPr lang="en-US"/>
              <a:pPr/>
              <a:t>79</a:t>
            </a:fld>
            <a:endParaRPr 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4809AE99-9DB8-42EF-8F49-B3339DBE1667}" type="slidenum">
              <a:rPr lang="en-US"/>
              <a:pPr/>
              <a:t>80</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B4C1CF-7D28-46CE-8065-DBF4B6D6B2A7}"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05FF43-5A30-4445-AD08-123EA4704703}"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6A2BD3-5BCB-4A49-B497-428DF03AFBC4}"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F1E42F-97A6-4930-A511-02FC7B8B0BBC}"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568C22C-C902-41AE-89F4-5192AA46FCBB}"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930A175-B49B-4BF9-9154-E92497AB7F1A}"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A6E9977-1EC8-4A24-AFD5-09D0B0034159}"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BF314A-46E5-4ED9-8109-26F148CAF0CE}"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A99A2C-9763-47F0-9887-485F8DD186E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F5C05E-530E-4126-8D98-70D4F73E63FF}"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F0E75C-3F9D-49AE-931F-EB0EBCD4222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atin typeface="+mn-lt"/>
              </a:defRPr>
            </a:lvl1pPr>
          </a:lstStyle>
          <a:p>
            <a:pPr>
              <a:defRPr/>
            </a:pPr>
            <a:fld id="{5A92DE81-151E-45C7-9E63-200B6C5F6F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9.emf"/><Relationship Id="rId3" Type="http://schemas.openxmlformats.org/officeDocument/2006/relationships/notesSlide" Target="../notesSlides/notesSlide7.xml"/><Relationship Id="rId7" Type="http://schemas.openxmlformats.org/officeDocument/2006/relationships/image" Target="../media/image6.emf"/><Relationship Id="rId12" Type="http://schemas.openxmlformats.org/officeDocument/2006/relationships/oleObject" Target="../embeddings/oleObject5.bin"/><Relationship Id="rId17" Type="http://schemas.openxmlformats.org/officeDocument/2006/relationships/image" Target="../media/image11.emf"/><Relationship Id="rId2" Type="http://schemas.openxmlformats.org/officeDocument/2006/relationships/slideLayout" Target="../slideLayouts/slideLayout7.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8.emf"/><Relationship Id="rId5" Type="http://schemas.openxmlformats.org/officeDocument/2006/relationships/image" Target="../media/image5.emf"/><Relationship Id="rId15" Type="http://schemas.openxmlformats.org/officeDocument/2006/relationships/image" Target="../media/image10.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7.emf"/><Relationship Id="rId1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9.emf"/><Relationship Id="rId3" Type="http://schemas.openxmlformats.org/officeDocument/2006/relationships/notesSlide" Target="../notesSlides/notesSlide8.xml"/><Relationship Id="rId7" Type="http://schemas.openxmlformats.org/officeDocument/2006/relationships/image" Target="../media/image6.emf"/><Relationship Id="rId12" Type="http://schemas.openxmlformats.org/officeDocument/2006/relationships/oleObject" Target="../embeddings/oleObject12.bin"/><Relationship Id="rId17" Type="http://schemas.openxmlformats.org/officeDocument/2006/relationships/image" Target="../media/image11.emf"/><Relationship Id="rId2" Type="http://schemas.openxmlformats.org/officeDocument/2006/relationships/slideLayout" Target="../slideLayouts/slideLayout7.xml"/><Relationship Id="rId16" Type="http://schemas.openxmlformats.org/officeDocument/2006/relationships/oleObject" Target="../embeddings/oleObject14.bin"/><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image" Target="../media/image8.emf"/><Relationship Id="rId5" Type="http://schemas.openxmlformats.org/officeDocument/2006/relationships/image" Target="../media/image5.emf"/><Relationship Id="rId15" Type="http://schemas.openxmlformats.org/officeDocument/2006/relationships/image" Target="../media/image10.e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7.emf"/><Relationship Id="rId14"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6.emf"/><Relationship Id="rId3" Type="http://schemas.openxmlformats.org/officeDocument/2006/relationships/notesSlide" Target="../notesSlides/notesSlide10.xml"/><Relationship Id="rId7" Type="http://schemas.openxmlformats.org/officeDocument/2006/relationships/image" Target="../media/image13.emf"/><Relationship Id="rId12"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6.bin"/><Relationship Id="rId11" Type="http://schemas.openxmlformats.org/officeDocument/2006/relationships/image" Target="../media/image15.emf"/><Relationship Id="rId5" Type="http://schemas.openxmlformats.org/officeDocument/2006/relationships/image" Target="../media/image12.e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14.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16.emf"/><Relationship Id="rId3" Type="http://schemas.openxmlformats.org/officeDocument/2006/relationships/notesSlide" Target="../notesSlides/notesSlide11.xml"/><Relationship Id="rId7" Type="http://schemas.openxmlformats.org/officeDocument/2006/relationships/image" Target="../media/image13.emf"/><Relationship Id="rId12"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1.bin"/><Relationship Id="rId11" Type="http://schemas.openxmlformats.org/officeDocument/2006/relationships/image" Target="../media/image15.emf"/><Relationship Id="rId5" Type="http://schemas.openxmlformats.org/officeDocument/2006/relationships/image" Target="../media/image12.e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14.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21.emf"/><Relationship Id="rId3" Type="http://schemas.openxmlformats.org/officeDocument/2006/relationships/notesSlide" Target="../notesSlides/notesSlide13.xml"/><Relationship Id="rId7" Type="http://schemas.openxmlformats.org/officeDocument/2006/relationships/image" Target="../media/image18.emf"/><Relationship Id="rId12" Type="http://schemas.openxmlformats.org/officeDocument/2006/relationships/oleObject" Target="../embeddings/oleObject29.bin"/><Relationship Id="rId17" Type="http://schemas.openxmlformats.org/officeDocument/2006/relationships/image" Target="../media/image23.emf"/><Relationship Id="rId2" Type="http://schemas.openxmlformats.org/officeDocument/2006/relationships/slideLayout" Target="../slideLayouts/slideLayout7.xml"/><Relationship Id="rId16" Type="http://schemas.openxmlformats.org/officeDocument/2006/relationships/oleObject" Target="../embeddings/oleObject31.bin"/><Relationship Id="rId1" Type="http://schemas.openxmlformats.org/officeDocument/2006/relationships/vmlDrawing" Target="../drawings/vmlDrawing5.vml"/><Relationship Id="rId6" Type="http://schemas.openxmlformats.org/officeDocument/2006/relationships/oleObject" Target="../embeddings/oleObject26.bin"/><Relationship Id="rId11" Type="http://schemas.openxmlformats.org/officeDocument/2006/relationships/image" Target="../media/image20.emf"/><Relationship Id="rId5" Type="http://schemas.openxmlformats.org/officeDocument/2006/relationships/image" Target="../media/image17.emf"/><Relationship Id="rId15" Type="http://schemas.openxmlformats.org/officeDocument/2006/relationships/image" Target="../media/image22.emf"/><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19.emf"/><Relationship Id="rId14" Type="http://schemas.openxmlformats.org/officeDocument/2006/relationships/oleObject" Target="../embeddings/oleObject30.bin"/></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4.emf"/><Relationship Id="rId4" Type="http://schemas.openxmlformats.org/officeDocument/2006/relationships/oleObject" Target="../embeddings/oleObject3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4.emf"/><Relationship Id="rId5" Type="http://schemas.openxmlformats.org/officeDocument/2006/relationships/oleObject" Target="../embeddings/oleObject33.bin"/><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4.emf"/><Relationship Id="rId5" Type="http://schemas.openxmlformats.org/officeDocument/2006/relationships/oleObject" Target="../embeddings/oleObject34.bin"/><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8.wmf"/></Relationships>
</file>

<file path=ppt/slides/_rels/slide24.xml.rels><?xml version="1.0" encoding="UTF-8" standalone="yes"?>
<Relationships xmlns="http://schemas.openxmlformats.org/package/2006/relationships"><Relationship Id="rId3" Type="http://schemas.openxmlformats.org/officeDocument/2006/relationships/hyperlink" Target="http://www.expasy.org/tools/"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expasy.ch/tools/protscale.html"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2.png"/><Relationship Id="rId5" Type="http://schemas.openxmlformats.org/officeDocument/2006/relationships/image" Target="../media/image37.emf"/><Relationship Id="rId4" Type="http://schemas.openxmlformats.org/officeDocument/2006/relationships/oleObject" Target="../embeddings/oleObject35.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38.e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37.bin"/><Relationship Id="rId5" Type="http://schemas.openxmlformats.org/officeDocument/2006/relationships/image" Target="../media/image37.emf"/><Relationship Id="rId4" Type="http://schemas.openxmlformats.org/officeDocument/2006/relationships/oleObject" Target="../embeddings/oleObject36.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39.bin"/><Relationship Id="rId5" Type="http://schemas.openxmlformats.org/officeDocument/2006/relationships/image" Target="../media/image39.png"/><Relationship Id="rId4" Type="http://schemas.openxmlformats.org/officeDocument/2006/relationships/oleObject" Target="../embeddings/oleObject38.bin"/></Relationships>
</file>

<file path=ppt/slides/_rels/slide4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49.xml"/><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39.png"/><Relationship Id="rId5" Type="http://schemas.openxmlformats.org/officeDocument/2006/relationships/oleObject" Target="../embeddings/oleObject40.bin"/><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9.png"/><Relationship Id="rId4" Type="http://schemas.openxmlformats.org/officeDocument/2006/relationships/oleObject" Target="../embeddings/oleObject42.bin"/></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78.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7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80.xml"/><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81000"/>
            <a:ext cx="7772400" cy="990600"/>
          </a:xfrm>
        </p:spPr>
        <p:txBody>
          <a:bodyPr/>
          <a:lstStyle/>
          <a:p>
            <a:pPr eaLnBrk="1" hangingPunct="1"/>
            <a:r>
              <a:rPr lang="en-US" sz="4000" b="1" dirty="0">
                <a:solidFill>
                  <a:srgbClr val="00643C"/>
                </a:solidFill>
                <a:latin typeface="Franklin Gothic Demi Cond" pitchFamily="34" charset="0"/>
              </a:rPr>
              <a:t>Proteins and their  Structures</a:t>
            </a:r>
            <a:r>
              <a:rPr lang="en-US" sz="4000" b="1" dirty="0">
                <a:solidFill>
                  <a:schemeClr val="hlink"/>
                </a:solidFill>
                <a:latin typeface="Franklin Gothic Medium" pitchFamily="34" charset="0"/>
              </a:rPr>
              <a:t> </a:t>
            </a:r>
            <a:br>
              <a:rPr lang="en-US" sz="4000" b="1" dirty="0">
                <a:solidFill>
                  <a:schemeClr val="hlink"/>
                </a:solidFill>
                <a:latin typeface="Franklin Gothic Medium" pitchFamily="34" charset="0"/>
              </a:rPr>
            </a:br>
            <a:endParaRPr lang="en-US" sz="4000" b="1" dirty="0">
              <a:solidFill>
                <a:schemeClr val="hlink"/>
              </a:solidFill>
              <a:latin typeface="Franklin Gothic Medium" pitchFamily="34" charset="0"/>
            </a:endParaRPr>
          </a:p>
        </p:txBody>
      </p:sp>
      <p:sp>
        <p:nvSpPr>
          <p:cNvPr id="16387" name="Rectangle 3"/>
          <p:cNvSpPr>
            <a:spLocks noGrp="1" noChangeArrowheads="1"/>
          </p:cNvSpPr>
          <p:nvPr>
            <p:ph type="body" idx="1"/>
          </p:nvPr>
        </p:nvSpPr>
        <p:spPr>
          <a:xfrm>
            <a:off x="609600" y="1905000"/>
            <a:ext cx="8077200" cy="3733800"/>
          </a:xfrm>
        </p:spPr>
        <p:txBody>
          <a:bodyPr/>
          <a:lstStyle/>
          <a:p>
            <a:pPr eaLnBrk="1" hangingPunct="1">
              <a:buClr>
                <a:schemeClr val="tx1"/>
              </a:buClr>
            </a:pPr>
            <a:r>
              <a:rPr lang="en-US" dirty="0">
                <a:latin typeface="Franklin Gothic Medium" pitchFamily="34" charset="0"/>
              </a:rPr>
              <a:t> </a:t>
            </a:r>
            <a:r>
              <a:rPr lang="en-US" dirty="0">
                <a:solidFill>
                  <a:srgbClr val="0000FF"/>
                </a:solidFill>
                <a:latin typeface="Franklin Gothic Medium" pitchFamily="34" charset="0"/>
              </a:rPr>
              <a:t>The basic building blocks: amino acids</a:t>
            </a:r>
          </a:p>
          <a:p>
            <a:pPr eaLnBrk="1" hangingPunct="1">
              <a:buClr>
                <a:schemeClr val="tx1"/>
              </a:buClr>
            </a:pPr>
            <a:r>
              <a:rPr lang="en-US" dirty="0">
                <a:solidFill>
                  <a:srgbClr val="0000FF"/>
                </a:solidFill>
                <a:latin typeface="Franklin Gothic Medium" pitchFamily="34" charset="0"/>
              </a:rPr>
              <a:t> Secondary structure</a:t>
            </a:r>
          </a:p>
          <a:p>
            <a:pPr eaLnBrk="1" hangingPunct="1">
              <a:buClr>
                <a:schemeClr val="tx1"/>
              </a:buClr>
            </a:pPr>
            <a:r>
              <a:rPr lang="en-US" dirty="0">
                <a:solidFill>
                  <a:srgbClr val="0000FF"/>
                </a:solidFill>
                <a:latin typeface="Franklin Gothic Medium" pitchFamily="34" charset="0"/>
              </a:rPr>
              <a:t> Forces that drive folding</a:t>
            </a:r>
          </a:p>
          <a:p>
            <a:pPr eaLnBrk="1" hangingPunct="1">
              <a:buClr>
                <a:schemeClr val="tx1"/>
              </a:buClr>
            </a:pPr>
            <a:r>
              <a:rPr lang="en-US" dirty="0">
                <a:solidFill>
                  <a:srgbClr val="0000FF"/>
                </a:solidFill>
                <a:latin typeface="Franklin Gothic Medium" pitchFamily="34" charset="0"/>
              </a:rPr>
              <a:t> Motifs or </a:t>
            </a:r>
            <a:r>
              <a:rPr lang="en-US" dirty="0" err="1">
                <a:solidFill>
                  <a:srgbClr val="0000FF"/>
                </a:solidFill>
                <a:latin typeface="Franklin Gothic Medium" pitchFamily="34" charset="0"/>
              </a:rPr>
              <a:t>supersecondary</a:t>
            </a:r>
            <a:r>
              <a:rPr lang="en-US" dirty="0">
                <a:solidFill>
                  <a:srgbClr val="0000FF"/>
                </a:solidFill>
                <a:latin typeface="Franklin Gothic Medium" pitchFamily="34" charset="0"/>
              </a:rPr>
              <a:t> structure</a:t>
            </a:r>
          </a:p>
          <a:p>
            <a:pPr eaLnBrk="1" hangingPunct="1">
              <a:buClr>
                <a:schemeClr val="tx1"/>
              </a:buClr>
            </a:pPr>
            <a:r>
              <a:rPr lang="en-US" dirty="0">
                <a:solidFill>
                  <a:srgbClr val="0000FF"/>
                </a:solidFill>
                <a:latin typeface="Franklin Gothic Medium" pitchFamily="34" charset="0"/>
              </a:rPr>
              <a:t> Domains</a:t>
            </a:r>
          </a:p>
          <a:p>
            <a:pPr eaLnBrk="1" hangingPunct="1">
              <a:buClr>
                <a:schemeClr val="tx1"/>
              </a:buClr>
            </a:pPr>
            <a:r>
              <a:rPr lang="en-US" dirty="0">
                <a:solidFill>
                  <a:srgbClr val="0000FF"/>
                </a:solidFill>
                <a:latin typeface="Franklin Gothic Medium" pitchFamily="34" charset="0"/>
              </a:rPr>
              <a:t> Finding out more about structures</a:t>
            </a:r>
          </a:p>
        </p:txBody>
      </p:sp>
      <p:grpSp>
        <p:nvGrpSpPr>
          <p:cNvPr id="16388" name="Group 4"/>
          <p:cNvGrpSpPr>
            <a:grpSpLocks/>
          </p:cNvGrpSpPr>
          <p:nvPr/>
        </p:nvGrpSpPr>
        <p:grpSpPr bwMode="auto">
          <a:xfrm>
            <a:off x="8229600" y="1066800"/>
            <a:ext cx="685800" cy="457200"/>
            <a:chOff x="4800" y="1200"/>
            <a:chExt cx="432" cy="288"/>
          </a:xfrm>
        </p:grpSpPr>
        <p:sp>
          <p:nvSpPr>
            <p:cNvPr id="1638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1639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2531"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2532"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2533"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2534" name="Text Box 1030"/>
          <p:cNvSpPr txBox="1">
            <a:spLocks noChangeArrowheads="1"/>
          </p:cNvSpPr>
          <p:nvPr/>
        </p:nvSpPr>
        <p:spPr bwMode="auto">
          <a:xfrm>
            <a:off x="1447800" y="2057400"/>
            <a:ext cx="6096000" cy="304800"/>
          </a:xfrm>
          <a:prstGeom prst="rect">
            <a:avLst/>
          </a:prstGeom>
          <a:noFill/>
          <a:ln w="9525">
            <a:noFill/>
            <a:miter lim="800000"/>
            <a:headEnd/>
            <a:tailEnd/>
          </a:ln>
        </p:spPr>
        <p:txBody>
          <a:bodyPr>
            <a:spAutoFit/>
          </a:bodyPr>
          <a:lstStyle/>
          <a:p>
            <a:pPr algn="ctr"/>
            <a:r>
              <a:rPr lang="en-US" sz="1400" b="0">
                <a:solidFill>
                  <a:srgbClr val="0000FF"/>
                </a:solidFill>
              </a:rPr>
              <a:t>(from Mount, “Bioinformatics Sequence and Genome Analysis”</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3555"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3556"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3557"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3558" name="Text Box 1030"/>
          <p:cNvSpPr txBox="1">
            <a:spLocks noChangeArrowheads="1"/>
          </p:cNvSpPr>
          <p:nvPr/>
        </p:nvSpPr>
        <p:spPr bwMode="auto">
          <a:xfrm>
            <a:off x="1295400" y="1993900"/>
            <a:ext cx="1600200" cy="336550"/>
          </a:xfrm>
          <a:prstGeom prst="rect">
            <a:avLst/>
          </a:prstGeom>
          <a:noFill/>
          <a:ln w="9525">
            <a:noFill/>
            <a:miter lim="800000"/>
            <a:headEnd/>
            <a:tailEnd/>
          </a:ln>
        </p:spPr>
        <p:txBody>
          <a:bodyPr>
            <a:spAutoFit/>
          </a:bodyPr>
          <a:lstStyle/>
          <a:p>
            <a:pPr algn="ctr"/>
            <a:r>
              <a:rPr lang="en-US" sz="1600" b="0">
                <a:solidFill>
                  <a:srgbClr val="0000FF"/>
                </a:solidFill>
              </a:rPr>
              <a:t>(from Mount)</a:t>
            </a:r>
          </a:p>
        </p:txBody>
      </p:sp>
      <p:sp>
        <p:nvSpPr>
          <p:cNvPr id="23559" name="Rectangle 1031"/>
          <p:cNvSpPr>
            <a:spLocks noChangeArrowheads="1"/>
          </p:cNvSpPr>
          <p:nvPr/>
        </p:nvSpPr>
        <p:spPr bwMode="auto">
          <a:xfrm>
            <a:off x="50800" y="2819400"/>
            <a:ext cx="2286000" cy="3200400"/>
          </a:xfrm>
          <a:prstGeom prst="rect">
            <a:avLst/>
          </a:prstGeom>
          <a:noFill/>
          <a:ln w="57150">
            <a:solidFill>
              <a:srgbClr val="FFFF00"/>
            </a:solidFill>
            <a:miter lim="800000"/>
            <a:headEnd/>
            <a:tailEnd/>
          </a:ln>
        </p:spPr>
        <p:txBody>
          <a:bodyPr wrap="none" anchor="ctr"/>
          <a:lstStyle/>
          <a:p>
            <a:endParaRPr lang="en-US"/>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pic>
        <p:nvPicPr>
          <p:cNvPr id="24579" name="Picture 14" descr="peptide"/>
          <p:cNvPicPr>
            <a:picLocks noChangeAspect="1" noChangeArrowheads="1"/>
          </p:cNvPicPr>
          <p:nvPr/>
        </p:nvPicPr>
        <p:blipFill>
          <a:blip r:embed="rId3" cstate="print"/>
          <a:srcRect/>
          <a:stretch>
            <a:fillRect/>
          </a:stretch>
        </p:blipFill>
        <p:spPr bwMode="auto">
          <a:xfrm>
            <a:off x="357188" y="457200"/>
            <a:ext cx="4291012" cy="5694363"/>
          </a:xfrm>
          <a:prstGeom prst="rect">
            <a:avLst/>
          </a:prstGeom>
          <a:noFill/>
          <a:ln w="9525">
            <a:noFill/>
            <a:miter lim="800000"/>
            <a:headEnd/>
            <a:tailEnd/>
          </a:ln>
        </p:spPr>
      </p:pic>
      <p:sp>
        <p:nvSpPr>
          <p:cNvPr id="24580" name="Text Box 15"/>
          <p:cNvSpPr txBox="1">
            <a:spLocks noChangeArrowheads="1"/>
          </p:cNvSpPr>
          <p:nvPr/>
        </p:nvSpPr>
        <p:spPr bwMode="auto">
          <a:xfrm>
            <a:off x="157163" y="6324600"/>
            <a:ext cx="4643437" cy="304800"/>
          </a:xfrm>
          <a:prstGeom prst="rect">
            <a:avLst/>
          </a:prstGeom>
          <a:noFill/>
          <a:ln w="9525">
            <a:noFill/>
            <a:miter lim="800000"/>
            <a:headEnd/>
            <a:tailEnd/>
          </a:ln>
        </p:spPr>
        <p:txBody>
          <a:bodyPr wrap="none">
            <a:spAutoFit/>
          </a:bodyPr>
          <a:lstStyle/>
          <a:p>
            <a:r>
              <a:rPr lang="en-US" sz="1400" b="0">
                <a:solidFill>
                  <a:srgbClr val="006666"/>
                </a:solidFill>
              </a:rPr>
              <a:t>From: Brandon &amp; Tooze, “Introduction to Protein Structure”</a:t>
            </a:r>
          </a:p>
        </p:txBody>
      </p:sp>
      <p:grpSp>
        <p:nvGrpSpPr>
          <p:cNvPr id="24581" name="Group 18"/>
          <p:cNvGrpSpPr>
            <a:grpSpLocks/>
          </p:cNvGrpSpPr>
          <p:nvPr/>
        </p:nvGrpSpPr>
        <p:grpSpPr bwMode="auto">
          <a:xfrm>
            <a:off x="4038600" y="533400"/>
            <a:ext cx="685800" cy="457200"/>
            <a:chOff x="4800" y="1200"/>
            <a:chExt cx="432" cy="288"/>
          </a:xfrm>
        </p:grpSpPr>
        <p:sp>
          <p:nvSpPr>
            <p:cNvPr id="24582" name="Oval 19"/>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4583" name="Text Box 20"/>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609600"/>
            <a:ext cx="7772400" cy="889000"/>
          </a:xfrm>
        </p:spPr>
        <p:txBody>
          <a:bodyPr/>
          <a:lstStyle/>
          <a:p>
            <a:pPr eaLnBrk="1" hangingPunct="1"/>
            <a:r>
              <a:rPr lang="en-US" b="1">
                <a:solidFill>
                  <a:schemeClr val="hlink"/>
                </a:solidFill>
                <a:latin typeface="Franklin Gothic Medium" pitchFamily="34" charset="0"/>
              </a:rPr>
              <a:t>The Genetic Code</a:t>
            </a:r>
          </a:p>
        </p:txBody>
      </p:sp>
      <p:pic>
        <p:nvPicPr>
          <p:cNvPr id="25603" name="Picture 3"/>
          <p:cNvPicPr>
            <a:picLocks noChangeAspect="1" noChangeArrowheads="1"/>
          </p:cNvPicPr>
          <p:nvPr/>
        </p:nvPicPr>
        <p:blipFill>
          <a:blip r:embed="rId3" cstate="print"/>
          <a:srcRect/>
          <a:stretch>
            <a:fillRect/>
          </a:stretch>
        </p:blipFill>
        <p:spPr bwMode="auto">
          <a:xfrm>
            <a:off x="1371600" y="1676400"/>
            <a:ext cx="6413500" cy="4048125"/>
          </a:xfrm>
          <a:prstGeom prst="rect">
            <a:avLst/>
          </a:prstGeom>
          <a:noFill/>
          <a:ln w="9525">
            <a:noFill/>
            <a:miter lim="800000"/>
            <a:headEnd/>
            <a:tailEnd/>
          </a:ln>
        </p:spPr>
      </p:pic>
      <p:sp>
        <p:nvSpPr>
          <p:cNvPr id="25604" name="Rectangle 4"/>
          <p:cNvSpPr>
            <a:spLocks noChangeArrowheads="1"/>
          </p:cNvSpPr>
          <p:nvPr/>
        </p:nvSpPr>
        <p:spPr bwMode="auto">
          <a:xfrm>
            <a:off x="2057400" y="5943600"/>
            <a:ext cx="4938713" cy="701675"/>
          </a:xfrm>
          <a:prstGeom prst="rect">
            <a:avLst/>
          </a:prstGeom>
          <a:noFill/>
          <a:ln w="9525">
            <a:noFill/>
            <a:miter lim="800000"/>
            <a:headEnd/>
            <a:tailEnd/>
          </a:ln>
        </p:spPr>
        <p:txBody>
          <a:bodyPr wrap="none">
            <a:spAutoFit/>
          </a:bodyPr>
          <a:lstStyle/>
          <a:p>
            <a:r>
              <a:rPr lang="en-US" b="0"/>
              <a:t>starts with </a:t>
            </a:r>
            <a:r>
              <a:rPr lang="en-US" b="0">
                <a:solidFill>
                  <a:srgbClr val="009900"/>
                </a:solidFill>
              </a:rPr>
              <a:t>atg</a:t>
            </a:r>
            <a:r>
              <a:rPr lang="en-US" b="0"/>
              <a:t> (Met) </a:t>
            </a:r>
            <a:br>
              <a:rPr lang="en-US" b="0"/>
            </a:br>
            <a:r>
              <a:rPr lang="en-US" b="0"/>
              <a:t>       ends with a stop codon (</a:t>
            </a:r>
            <a:r>
              <a:rPr lang="en-US" b="0">
                <a:solidFill>
                  <a:srgbClr val="FF3300"/>
                </a:solidFill>
              </a:rPr>
              <a:t>taa, tag </a:t>
            </a:r>
            <a:r>
              <a:rPr lang="en-US" b="0"/>
              <a:t>or</a:t>
            </a:r>
            <a:r>
              <a:rPr lang="en-US" b="0">
                <a:solidFill>
                  <a:srgbClr val="FF3300"/>
                </a:solidFill>
              </a:rPr>
              <a:t> tga</a:t>
            </a:r>
            <a:r>
              <a:rPr lang="en-US" b="0"/>
              <a:t>).</a:t>
            </a:r>
          </a:p>
        </p:txBody>
      </p:sp>
      <p:grpSp>
        <p:nvGrpSpPr>
          <p:cNvPr id="25605" name="Group 5"/>
          <p:cNvGrpSpPr>
            <a:grpSpLocks/>
          </p:cNvGrpSpPr>
          <p:nvPr/>
        </p:nvGrpSpPr>
        <p:grpSpPr bwMode="auto">
          <a:xfrm>
            <a:off x="8229600" y="1066800"/>
            <a:ext cx="685800" cy="457200"/>
            <a:chOff x="4800" y="1200"/>
            <a:chExt cx="432" cy="288"/>
          </a:xfrm>
        </p:grpSpPr>
        <p:sp>
          <p:nvSpPr>
            <p:cNvPr id="25606" name="Oval 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5607" name="Text Box 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sp>
        <p:nvSpPr>
          <p:cNvPr id="26627" name="Text Box 5"/>
          <p:cNvSpPr txBox="1">
            <a:spLocks noChangeArrowheads="1"/>
          </p:cNvSpPr>
          <p:nvPr/>
        </p:nvSpPr>
        <p:spPr bwMode="auto">
          <a:xfrm>
            <a:off x="3305175" y="1593850"/>
            <a:ext cx="1768475" cy="701675"/>
          </a:xfrm>
          <a:prstGeom prst="rect">
            <a:avLst/>
          </a:prstGeom>
          <a:noFill/>
          <a:ln w="9525">
            <a:noFill/>
            <a:miter lim="800000"/>
            <a:headEnd/>
            <a:tailEnd/>
          </a:ln>
        </p:spPr>
        <p:txBody>
          <a:bodyPr>
            <a:spAutoFit/>
          </a:bodyPr>
          <a:lstStyle/>
          <a:p>
            <a:pPr algn="ctr"/>
            <a:r>
              <a:rPr lang="en-US" b="0"/>
              <a:t>Hydrophobic amino acids</a:t>
            </a:r>
          </a:p>
        </p:txBody>
      </p:sp>
      <p:sp>
        <p:nvSpPr>
          <p:cNvPr id="26628" name="AutoShape 6"/>
          <p:cNvSpPr>
            <a:spLocks/>
          </p:cNvSpPr>
          <p:nvPr/>
        </p:nvSpPr>
        <p:spPr bwMode="auto">
          <a:xfrm>
            <a:off x="4943475" y="981075"/>
            <a:ext cx="152400" cy="1981200"/>
          </a:xfrm>
          <a:prstGeom prst="leftBrace">
            <a:avLst>
              <a:gd name="adj1" fmla="val 108333"/>
              <a:gd name="adj2" fmla="val 50000"/>
            </a:avLst>
          </a:prstGeom>
          <a:noFill/>
          <a:ln w="28575">
            <a:solidFill>
              <a:schemeClr val="hlink"/>
            </a:solidFill>
            <a:round/>
            <a:headEnd/>
            <a:tailEnd/>
          </a:ln>
        </p:spPr>
        <p:txBody>
          <a:bodyPr wrap="none" anchor="ctr"/>
          <a:lstStyle/>
          <a:p>
            <a:endParaRPr lang="en-US"/>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2058"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2050" name="Object 5"/>
          <p:cNvGraphicFramePr>
            <a:graphicFrameLocks noChangeAspect="1"/>
          </p:cNvGraphicFramePr>
          <p:nvPr/>
        </p:nvGraphicFramePr>
        <p:xfrm>
          <a:off x="317500" y="879475"/>
          <a:ext cx="1549400" cy="1370013"/>
        </p:xfrm>
        <a:graphic>
          <a:graphicData uri="http://schemas.openxmlformats.org/presentationml/2006/ole">
            <mc:AlternateContent xmlns:mc="http://schemas.openxmlformats.org/markup-compatibility/2006">
              <mc:Choice xmlns:v="urn:schemas-microsoft-com:vml" Requires="v">
                <p:oleObj spid="_x0000_s2099" name="ACD ChemSketch 2.0" r:id="rId4" imgW="1338120" imgH="1182600" progId="ACD.ChemSketch.20">
                  <p:embed/>
                </p:oleObj>
              </mc:Choice>
              <mc:Fallback>
                <p:oleObj name="ACD ChemSketch 2.0" r:id="rId4" imgW="1338120" imgH="1182600" progId="ACD.ChemSketch.2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879475"/>
                        <a:ext cx="1549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6"/>
          <p:cNvGraphicFramePr>
            <a:graphicFrameLocks noChangeAspect="1"/>
          </p:cNvGraphicFramePr>
          <p:nvPr/>
        </p:nvGraphicFramePr>
        <p:xfrm>
          <a:off x="1841500" y="152400"/>
          <a:ext cx="1933575" cy="2236788"/>
        </p:xfrm>
        <a:graphic>
          <a:graphicData uri="http://schemas.openxmlformats.org/presentationml/2006/ole">
            <mc:AlternateContent xmlns:mc="http://schemas.openxmlformats.org/markup-compatibility/2006">
              <mc:Choice xmlns:v="urn:schemas-microsoft-com:vml" Requires="v">
                <p:oleObj spid="_x0000_s2100" name="ACD ChemSketch 2.0" r:id="rId6" imgW="1670400" imgH="1932480" progId="ACD.ChemSketch.20">
                  <p:embed/>
                </p:oleObj>
              </mc:Choice>
              <mc:Fallback>
                <p:oleObj name="ACD ChemSketch 2.0" r:id="rId6" imgW="1670400" imgH="1932480" progId="ACD.ChemSketch.20">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1500" y="152400"/>
                        <a:ext cx="19335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7"/>
          <p:cNvGraphicFramePr>
            <a:graphicFrameLocks noChangeAspect="1"/>
          </p:cNvGraphicFramePr>
          <p:nvPr/>
        </p:nvGraphicFramePr>
        <p:xfrm>
          <a:off x="304800" y="2776538"/>
          <a:ext cx="1549400" cy="1947862"/>
        </p:xfrm>
        <a:graphic>
          <a:graphicData uri="http://schemas.openxmlformats.org/presentationml/2006/ole">
            <mc:AlternateContent xmlns:mc="http://schemas.openxmlformats.org/markup-compatibility/2006">
              <mc:Choice xmlns:v="urn:schemas-microsoft-com:vml" Requires="v">
                <p:oleObj spid="_x0000_s2101" name="ACD ChemSketch 2.0" r:id="rId8" imgW="1338120" imgH="1682640" progId="ACD.ChemSketch.20">
                  <p:embed/>
                </p:oleObj>
              </mc:Choice>
              <mc:Fallback>
                <p:oleObj name="ACD ChemSketch 2.0" r:id="rId8" imgW="1338120" imgH="1682640"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7765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8"/>
          <p:cNvGraphicFramePr>
            <a:graphicFrameLocks noChangeAspect="1"/>
          </p:cNvGraphicFramePr>
          <p:nvPr/>
        </p:nvGraphicFramePr>
        <p:xfrm>
          <a:off x="2362200" y="2700338"/>
          <a:ext cx="1549400" cy="1947862"/>
        </p:xfrm>
        <a:graphic>
          <a:graphicData uri="http://schemas.openxmlformats.org/presentationml/2006/ole">
            <mc:AlternateContent xmlns:mc="http://schemas.openxmlformats.org/markup-compatibility/2006">
              <mc:Choice xmlns:v="urn:schemas-microsoft-com:vml" Requires="v">
                <p:oleObj spid="_x0000_s2102" name="ACD ChemSketch 2.0" r:id="rId10" imgW="1338120" imgH="1682640" progId="ACD.ChemSketch.20">
                  <p:embed/>
                </p:oleObj>
              </mc:Choice>
              <mc:Fallback>
                <p:oleObj name="ACD ChemSketch 2.0" r:id="rId10" imgW="1338120" imgH="1682640" progId="ACD.ChemSketch.20">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27003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9"/>
          <p:cNvGraphicFramePr>
            <a:graphicFrameLocks noChangeAspect="1"/>
          </p:cNvGraphicFramePr>
          <p:nvPr/>
        </p:nvGraphicFramePr>
        <p:xfrm>
          <a:off x="1651000" y="4900613"/>
          <a:ext cx="1549400" cy="1500187"/>
        </p:xfrm>
        <a:graphic>
          <a:graphicData uri="http://schemas.openxmlformats.org/presentationml/2006/ole">
            <mc:AlternateContent xmlns:mc="http://schemas.openxmlformats.org/markup-compatibility/2006">
              <mc:Choice xmlns:v="urn:schemas-microsoft-com:vml" Requires="v">
                <p:oleObj spid="_x0000_s2103" name="ACD ChemSketch 2.0" r:id="rId12" imgW="1338120" imgH="1295280" progId="ACD.ChemSketch.20">
                  <p:embed/>
                </p:oleObj>
              </mc:Choice>
              <mc:Fallback>
                <p:oleObj name="ACD ChemSketch 2.0" r:id="rId12" imgW="1338120" imgH="1295280" progId="ACD.ChemSketch.20">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51000" y="4900613"/>
                        <a:ext cx="1549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5" name="Object 10"/>
          <p:cNvGraphicFramePr>
            <a:graphicFrameLocks noChangeAspect="1"/>
          </p:cNvGraphicFramePr>
          <p:nvPr/>
        </p:nvGraphicFramePr>
        <p:xfrm>
          <a:off x="7315200" y="3429000"/>
          <a:ext cx="1358900" cy="2082800"/>
        </p:xfrm>
        <a:graphic>
          <a:graphicData uri="http://schemas.openxmlformats.org/presentationml/2006/ole">
            <mc:AlternateContent xmlns:mc="http://schemas.openxmlformats.org/markup-compatibility/2006">
              <mc:Choice xmlns:v="urn:schemas-microsoft-com:vml" Requires="v">
                <p:oleObj spid="_x0000_s2104" name="ACD ChemSketch 2.0" r:id="rId14" imgW="1173600" imgH="1798200" progId="ACD.ChemSketch.20">
                  <p:embed/>
                </p:oleObj>
              </mc:Choice>
              <mc:Fallback>
                <p:oleObj name="ACD ChemSketch 2.0" r:id="rId14" imgW="1173600" imgH="1798200" progId="ACD.ChemSketch.20">
                  <p:embed/>
                  <p:pic>
                    <p:nvPicPr>
                      <p:cNvPr id="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5200" y="3429000"/>
                        <a:ext cx="13589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6" name="Object 11"/>
          <p:cNvGraphicFramePr>
            <a:graphicFrameLocks noChangeAspect="1"/>
          </p:cNvGraphicFramePr>
          <p:nvPr/>
        </p:nvGraphicFramePr>
        <p:xfrm>
          <a:off x="4800600" y="3733800"/>
          <a:ext cx="1606550" cy="1381125"/>
        </p:xfrm>
        <a:graphic>
          <a:graphicData uri="http://schemas.openxmlformats.org/presentationml/2006/ole">
            <mc:AlternateContent xmlns:mc="http://schemas.openxmlformats.org/markup-compatibility/2006">
              <mc:Choice xmlns:v="urn:schemas-microsoft-com:vml" Requires="v">
                <p:oleObj spid="_x0000_s2105" name="ACD ChemSketch 2.0" r:id="rId16" imgW="1386720" imgH="1191600" progId="ACD.ChemSketch.20">
                  <p:embed/>
                </p:oleObj>
              </mc:Choice>
              <mc:Fallback>
                <p:oleObj name="ACD ChemSketch 2.0" r:id="rId16" imgW="1386720" imgH="1191600" progId="ACD.ChemSketch.20">
                  <p:embed/>
                  <p:pic>
                    <p:nvPicPr>
                      <p:cNvPr id="0"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0600" y="3733800"/>
                        <a:ext cx="1606550"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9" name="Rectangle 12"/>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2060" name="Rectangle 13"/>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2061" name="Rectangle 14"/>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2062" name="Rectangle 15"/>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2063" name="Rectangle 16"/>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2064" name="Rectangle 17"/>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2065" name="Rectangle 18"/>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3082"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3074" name="Object 4"/>
          <p:cNvGraphicFramePr>
            <a:graphicFrameLocks noChangeAspect="1"/>
          </p:cNvGraphicFramePr>
          <p:nvPr/>
        </p:nvGraphicFramePr>
        <p:xfrm>
          <a:off x="317500" y="879475"/>
          <a:ext cx="1549400" cy="1370013"/>
        </p:xfrm>
        <a:graphic>
          <a:graphicData uri="http://schemas.openxmlformats.org/presentationml/2006/ole">
            <mc:AlternateContent xmlns:mc="http://schemas.openxmlformats.org/markup-compatibility/2006">
              <mc:Choice xmlns:v="urn:schemas-microsoft-com:vml" Requires="v">
                <p:oleObj spid="_x0000_s3123" name="ACD ChemSketch 2.0" r:id="rId4" imgW="1338120" imgH="1182600" progId="ACD.ChemSketch.20">
                  <p:embed/>
                </p:oleObj>
              </mc:Choice>
              <mc:Fallback>
                <p:oleObj name="ACD ChemSketch 2.0" r:id="rId4" imgW="1338120" imgH="1182600" progId="ACD.ChemSketch.20">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879475"/>
                        <a:ext cx="15494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5"/>
          <p:cNvGraphicFramePr>
            <a:graphicFrameLocks noChangeAspect="1"/>
          </p:cNvGraphicFramePr>
          <p:nvPr/>
        </p:nvGraphicFramePr>
        <p:xfrm>
          <a:off x="1841500" y="152400"/>
          <a:ext cx="1933575" cy="2236788"/>
        </p:xfrm>
        <a:graphic>
          <a:graphicData uri="http://schemas.openxmlformats.org/presentationml/2006/ole">
            <mc:AlternateContent xmlns:mc="http://schemas.openxmlformats.org/markup-compatibility/2006">
              <mc:Choice xmlns:v="urn:schemas-microsoft-com:vml" Requires="v">
                <p:oleObj spid="_x0000_s3124" name="ACD ChemSketch 2.0" r:id="rId6" imgW="1670400" imgH="1932480" progId="ACD.ChemSketch.20">
                  <p:embed/>
                </p:oleObj>
              </mc:Choice>
              <mc:Fallback>
                <p:oleObj name="ACD ChemSketch 2.0" r:id="rId6" imgW="1670400" imgH="1932480" progId="ACD.ChemSketch.20">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1500" y="152400"/>
                        <a:ext cx="1933575" cy="22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6"/>
          <p:cNvGraphicFramePr>
            <a:graphicFrameLocks noChangeAspect="1"/>
          </p:cNvGraphicFramePr>
          <p:nvPr/>
        </p:nvGraphicFramePr>
        <p:xfrm>
          <a:off x="304800" y="2776538"/>
          <a:ext cx="1549400" cy="1947862"/>
        </p:xfrm>
        <a:graphic>
          <a:graphicData uri="http://schemas.openxmlformats.org/presentationml/2006/ole">
            <mc:AlternateContent xmlns:mc="http://schemas.openxmlformats.org/markup-compatibility/2006">
              <mc:Choice xmlns:v="urn:schemas-microsoft-com:vml" Requires="v">
                <p:oleObj spid="_x0000_s3125" name="ACD ChemSketch 2.0" r:id="rId8" imgW="1338120" imgH="1682640" progId="ACD.ChemSketch.20">
                  <p:embed/>
                </p:oleObj>
              </mc:Choice>
              <mc:Fallback>
                <p:oleObj name="ACD ChemSketch 2.0" r:id="rId8" imgW="1338120" imgH="1682640" progId="ACD.ChemSketch.20">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27765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7"/>
          <p:cNvGraphicFramePr>
            <a:graphicFrameLocks noChangeAspect="1"/>
          </p:cNvGraphicFramePr>
          <p:nvPr/>
        </p:nvGraphicFramePr>
        <p:xfrm>
          <a:off x="2362200" y="2700338"/>
          <a:ext cx="1549400" cy="1947862"/>
        </p:xfrm>
        <a:graphic>
          <a:graphicData uri="http://schemas.openxmlformats.org/presentationml/2006/ole">
            <mc:AlternateContent xmlns:mc="http://schemas.openxmlformats.org/markup-compatibility/2006">
              <mc:Choice xmlns:v="urn:schemas-microsoft-com:vml" Requires="v">
                <p:oleObj spid="_x0000_s3126" name="ACD ChemSketch 2.0" r:id="rId10" imgW="1338120" imgH="1682640" progId="ACD.ChemSketch.20">
                  <p:embed/>
                </p:oleObj>
              </mc:Choice>
              <mc:Fallback>
                <p:oleObj name="ACD ChemSketch 2.0" r:id="rId10" imgW="1338120" imgH="1682640" progId="ACD.ChemSketch.20">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2700338"/>
                        <a:ext cx="1549400" cy="194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8" name="Object 8"/>
          <p:cNvGraphicFramePr>
            <a:graphicFrameLocks noChangeAspect="1"/>
          </p:cNvGraphicFramePr>
          <p:nvPr/>
        </p:nvGraphicFramePr>
        <p:xfrm>
          <a:off x="1651000" y="4900613"/>
          <a:ext cx="1549400" cy="1500187"/>
        </p:xfrm>
        <a:graphic>
          <a:graphicData uri="http://schemas.openxmlformats.org/presentationml/2006/ole">
            <mc:AlternateContent xmlns:mc="http://schemas.openxmlformats.org/markup-compatibility/2006">
              <mc:Choice xmlns:v="urn:schemas-microsoft-com:vml" Requires="v">
                <p:oleObj spid="_x0000_s3127" name="ACD ChemSketch 2.0" r:id="rId12" imgW="1338120" imgH="1295280" progId="ACD.ChemSketch.20">
                  <p:embed/>
                </p:oleObj>
              </mc:Choice>
              <mc:Fallback>
                <p:oleObj name="ACD ChemSketch 2.0" r:id="rId12" imgW="1338120" imgH="1295280" progId="ACD.ChemSketch.20">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51000" y="4900613"/>
                        <a:ext cx="1549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9" name="Object 9"/>
          <p:cNvGraphicFramePr>
            <a:graphicFrameLocks noChangeAspect="1"/>
          </p:cNvGraphicFramePr>
          <p:nvPr/>
        </p:nvGraphicFramePr>
        <p:xfrm>
          <a:off x="7315200" y="3429000"/>
          <a:ext cx="1358900" cy="2082800"/>
        </p:xfrm>
        <a:graphic>
          <a:graphicData uri="http://schemas.openxmlformats.org/presentationml/2006/ole">
            <mc:AlternateContent xmlns:mc="http://schemas.openxmlformats.org/markup-compatibility/2006">
              <mc:Choice xmlns:v="urn:schemas-microsoft-com:vml" Requires="v">
                <p:oleObj spid="_x0000_s3128" name="ACD ChemSketch 2.0" r:id="rId14" imgW="1173600" imgH="1798200" progId="ACD.ChemSketch.20">
                  <p:embed/>
                </p:oleObj>
              </mc:Choice>
              <mc:Fallback>
                <p:oleObj name="ACD ChemSketch 2.0" r:id="rId14" imgW="1173600" imgH="1798200" progId="ACD.ChemSketch.20">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5200" y="3429000"/>
                        <a:ext cx="1358900"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80" name="Object 10"/>
          <p:cNvGraphicFramePr>
            <a:graphicFrameLocks noChangeAspect="1"/>
          </p:cNvGraphicFramePr>
          <p:nvPr/>
        </p:nvGraphicFramePr>
        <p:xfrm>
          <a:off x="4800600" y="3733800"/>
          <a:ext cx="1606550" cy="1381125"/>
        </p:xfrm>
        <a:graphic>
          <a:graphicData uri="http://schemas.openxmlformats.org/presentationml/2006/ole">
            <mc:AlternateContent xmlns:mc="http://schemas.openxmlformats.org/markup-compatibility/2006">
              <mc:Choice xmlns:v="urn:schemas-microsoft-com:vml" Requires="v">
                <p:oleObj spid="_x0000_s3129" name="ACD ChemSketch 2.0" r:id="rId16" imgW="1386720" imgH="1191600" progId="ACD.ChemSketch.20">
                  <p:embed/>
                </p:oleObj>
              </mc:Choice>
              <mc:Fallback>
                <p:oleObj name="ACD ChemSketch 2.0" r:id="rId16" imgW="1386720" imgH="1191600" progId="ACD.ChemSketch.20">
                  <p:embed/>
                  <p:pic>
                    <p:nvPicPr>
                      <p:cNvPr id="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0600" y="3733800"/>
                        <a:ext cx="1606550"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3" name="Rectangle 11"/>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3084" name="Rectangle 12"/>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3085" name="Rectangle 13"/>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3086" name="Rectangle 14"/>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3087" name="Rectangle 15"/>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3088" name="Rectangle 16"/>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3089" name="Rectangle 17"/>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
        <p:nvSpPr>
          <p:cNvPr id="3090" name="Rectangle 18"/>
          <p:cNvSpPr>
            <a:spLocks noChangeArrowheads="1"/>
          </p:cNvSpPr>
          <p:nvPr/>
        </p:nvSpPr>
        <p:spPr bwMode="auto">
          <a:xfrm>
            <a:off x="4572000" y="3429000"/>
            <a:ext cx="2209800" cy="2362200"/>
          </a:xfrm>
          <a:prstGeom prst="rect">
            <a:avLst/>
          </a:prstGeom>
          <a:noFill/>
          <a:ln w="38100">
            <a:solidFill>
              <a:schemeClr val="hlink"/>
            </a:solidFill>
            <a:miter lim="800000"/>
            <a:headEnd/>
            <a:tailEnd/>
          </a:ln>
        </p:spPr>
        <p:txBody>
          <a:bodyPr wrap="none" anchor="ctr"/>
          <a:lstStyle/>
          <a:p>
            <a:endParaRPr lang="en-US"/>
          </a:p>
        </p:txBody>
      </p:sp>
      <p:sp>
        <p:nvSpPr>
          <p:cNvPr id="3091" name="Text Box 19"/>
          <p:cNvSpPr txBox="1">
            <a:spLocks noChangeArrowheads="1"/>
          </p:cNvSpPr>
          <p:nvPr/>
        </p:nvSpPr>
        <p:spPr bwMode="auto">
          <a:xfrm>
            <a:off x="4649788" y="5867400"/>
            <a:ext cx="2132012" cy="701675"/>
          </a:xfrm>
          <a:prstGeom prst="rect">
            <a:avLst/>
          </a:prstGeom>
          <a:noFill/>
          <a:ln w="9525">
            <a:noFill/>
            <a:miter lim="800000"/>
            <a:headEnd/>
            <a:tailEnd/>
          </a:ln>
        </p:spPr>
        <p:txBody>
          <a:bodyPr wrap="none">
            <a:spAutoFit/>
          </a:bodyPr>
          <a:lstStyle/>
          <a:p>
            <a:pPr algn="ctr"/>
            <a:r>
              <a:rPr lang="en-US" b="0"/>
              <a:t>Helix breaker</a:t>
            </a:r>
          </a:p>
          <a:p>
            <a:pPr algn="ctr"/>
            <a:r>
              <a:rPr lang="en-US" b="0"/>
              <a:t>(except at N-caps)</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chemeClr val="hlink"/>
                </a:solidFill>
              </a:rPr>
              <a:t>Histidine	HIS	</a:t>
            </a:r>
            <a:r>
              <a:rPr lang="en-US">
                <a:solidFill>
                  <a:schemeClr val="hlink"/>
                </a:solidFill>
              </a:rPr>
              <a:t>H</a:t>
            </a:r>
          </a:p>
          <a:p>
            <a:r>
              <a:rPr lang="en-US" b="0">
                <a:solidFill>
                  <a:srgbClr val="0000FF"/>
                </a:solidFill>
              </a:rPr>
              <a:t>Cysteine	CYS	</a:t>
            </a:r>
            <a:r>
              <a:rPr lang="en-US">
                <a:solidFill>
                  <a:srgbClr val="0000FF"/>
                </a:solidFill>
              </a:rPr>
              <a:t>C</a:t>
            </a:r>
          </a:p>
        </p:txBody>
      </p:sp>
      <p:sp>
        <p:nvSpPr>
          <p:cNvPr id="27651" name="Text Box 3"/>
          <p:cNvSpPr txBox="1">
            <a:spLocks noChangeArrowheads="1"/>
          </p:cNvSpPr>
          <p:nvPr/>
        </p:nvSpPr>
        <p:spPr bwMode="auto">
          <a:xfrm>
            <a:off x="2809875" y="3486150"/>
            <a:ext cx="1768475" cy="701675"/>
          </a:xfrm>
          <a:prstGeom prst="rect">
            <a:avLst/>
          </a:prstGeom>
          <a:noFill/>
          <a:ln w="9525">
            <a:noFill/>
            <a:miter lim="800000"/>
            <a:headEnd/>
            <a:tailEnd/>
          </a:ln>
        </p:spPr>
        <p:txBody>
          <a:bodyPr>
            <a:spAutoFit/>
          </a:bodyPr>
          <a:lstStyle/>
          <a:p>
            <a:pPr algn="ctr"/>
            <a:r>
              <a:rPr lang="en-US" b="0"/>
              <a:t>Charged amino acids</a:t>
            </a:r>
          </a:p>
        </p:txBody>
      </p:sp>
      <p:sp>
        <p:nvSpPr>
          <p:cNvPr id="27652" name="Line 14"/>
          <p:cNvSpPr>
            <a:spLocks noChangeShapeType="1"/>
          </p:cNvSpPr>
          <p:nvPr/>
        </p:nvSpPr>
        <p:spPr bwMode="auto">
          <a:xfrm flipV="1">
            <a:off x="4343400" y="3352800"/>
            <a:ext cx="685800" cy="457200"/>
          </a:xfrm>
          <a:prstGeom prst="line">
            <a:avLst/>
          </a:prstGeom>
          <a:noFill/>
          <a:ln w="19050">
            <a:solidFill>
              <a:schemeClr val="hlink"/>
            </a:solidFill>
            <a:round/>
            <a:headEnd/>
            <a:tailEnd type="triangle" w="med" len="med"/>
          </a:ln>
        </p:spPr>
        <p:txBody>
          <a:bodyPr/>
          <a:lstStyle/>
          <a:p>
            <a:endParaRPr lang="en-US"/>
          </a:p>
        </p:txBody>
      </p:sp>
      <p:sp>
        <p:nvSpPr>
          <p:cNvPr id="27653" name="Line 15"/>
          <p:cNvSpPr>
            <a:spLocks noChangeShapeType="1"/>
          </p:cNvSpPr>
          <p:nvPr/>
        </p:nvSpPr>
        <p:spPr bwMode="auto">
          <a:xfrm>
            <a:off x="4343400" y="3810000"/>
            <a:ext cx="762000" cy="762000"/>
          </a:xfrm>
          <a:prstGeom prst="line">
            <a:avLst/>
          </a:prstGeom>
          <a:noFill/>
          <a:ln w="19050">
            <a:solidFill>
              <a:schemeClr val="hlink"/>
            </a:solidFill>
            <a:round/>
            <a:headEnd/>
            <a:tailEnd type="triangle" w="med" len="med"/>
          </a:ln>
        </p:spPr>
        <p:txBody>
          <a:bodyPr/>
          <a:lstStyle/>
          <a:p>
            <a:endParaRPr lang="en-US"/>
          </a:p>
        </p:txBody>
      </p:sp>
      <p:sp>
        <p:nvSpPr>
          <p:cNvPr id="27654" name="Line 16"/>
          <p:cNvSpPr>
            <a:spLocks noChangeShapeType="1"/>
          </p:cNvSpPr>
          <p:nvPr/>
        </p:nvSpPr>
        <p:spPr bwMode="auto">
          <a:xfrm>
            <a:off x="4343400" y="3810000"/>
            <a:ext cx="762000" cy="2362200"/>
          </a:xfrm>
          <a:prstGeom prst="line">
            <a:avLst/>
          </a:prstGeom>
          <a:noFill/>
          <a:ln w="19050">
            <a:solidFill>
              <a:schemeClr val="hlink"/>
            </a:solidFill>
            <a:round/>
            <a:headEnd/>
            <a:tailEnd type="triangle" w="med" len="med"/>
          </a:ln>
        </p:spPr>
        <p:txBody>
          <a:bodyPr/>
          <a:lstStyle/>
          <a:p>
            <a:endParaRPr lang="en-US"/>
          </a:p>
        </p:txBody>
      </p:sp>
      <p:sp>
        <p:nvSpPr>
          <p:cNvPr id="27655" name="Text Box 17"/>
          <p:cNvSpPr txBox="1">
            <a:spLocks noChangeArrowheads="1"/>
          </p:cNvSpPr>
          <p:nvPr/>
        </p:nvSpPr>
        <p:spPr bwMode="auto">
          <a:xfrm>
            <a:off x="4419600" y="4876800"/>
            <a:ext cx="311150" cy="396875"/>
          </a:xfrm>
          <a:prstGeom prst="rect">
            <a:avLst/>
          </a:prstGeom>
          <a:noFill/>
          <a:ln w="9525">
            <a:noFill/>
            <a:miter lim="800000"/>
            <a:headEnd/>
            <a:tailEnd/>
          </a:ln>
        </p:spPr>
        <p:txBody>
          <a:bodyPr wrap="none">
            <a:spAutoFit/>
          </a:bodyPr>
          <a:lstStyle/>
          <a:p>
            <a:r>
              <a:rPr lang="en-US"/>
              <a:t>?</a:t>
            </a:r>
          </a:p>
        </p:txBody>
      </p:sp>
      <p:sp>
        <p:nvSpPr>
          <p:cNvPr id="27656" name="Text Box 18"/>
          <p:cNvSpPr txBox="1">
            <a:spLocks noChangeArrowheads="1"/>
          </p:cNvSpPr>
          <p:nvPr/>
        </p:nvSpPr>
        <p:spPr bwMode="auto">
          <a:xfrm>
            <a:off x="762000" y="4876800"/>
            <a:ext cx="2667000" cy="1187450"/>
          </a:xfrm>
          <a:prstGeom prst="rect">
            <a:avLst/>
          </a:prstGeom>
          <a:noFill/>
          <a:ln w="9525">
            <a:noFill/>
            <a:miter lim="800000"/>
            <a:headEnd/>
            <a:tailEnd/>
          </a:ln>
        </p:spPr>
        <p:txBody>
          <a:bodyPr>
            <a:spAutoFit/>
          </a:bodyPr>
          <a:lstStyle/>
          <a:p>
            <a:pPr algn="ctr"/>
            <a:r>
              <a:rPr lang="en-US" sz="2400">
                <a:solidFill>
                  <a:srgbClr val="006666"/>
                </a:solidFill>
              </a:rPr>
              <a:t>Charged residues tend to reside on protein surface</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8"/>
          <p:cNvGraphicFramePr>
            <a:graphicFrameLocks noChangeAspect="1"/>
          </p:cNvGraphicFramePr>
          <p:nvPr/>
        </p:nvGraphicFramePr>
        <p:xfrm>
          <a:off x="304800" y="228600"/>
          <a:ext cx="1709738" cy="2455863"/>
        </p:xfrm>
        <a:graphic>
          <a:graphicData uri="http://schemas.openxmlformats.org/presentationml/2006/ole">
            <mc:AlternateContent xmlns:mc="http://schemas.openxmlformats.org/markup-compatibility/2006">
              <mc:Choice xmlns:v="urn:schemas-microsoft-com:vml" Requires="v">
                <p:oleObj spid="_x0000_s4133" name="ACD ChemSketch 2.0" r:id="rId4" imgW="1338120" imgH="1923120" progId="ACD.ChemSketch.20">
                  <p:embed/>
                </p:oleObj>
              </mc:Choice>
              <mc:Fallback>
                <p:oleObj name="ACD ChemSketch 2.0" r:id="rId4" imgW="1338120" imgH="1923120" progId="ACD.ChemSketch.20">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1709738"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3" name="Text Box 2"/>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4104"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4105"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4099" name="Object 9"/>
          <p:cNvGraphicFramePr>
            <a:graphicFrameLocks noChangeAspect="1"/>
          </p:cNvGraphicFramePr>
          <p:nvPr/>
        </p:nvGraphicFramePr>
        <p:xfrm>
          <a:off x="2557463" y="304800"/>
          <a:ext cx="1709737" cy="2197100"/>
        </p:xfrm>
        <a:graphic>
          <a:graphicData uri="http://schemas.openxmlformats.org/presentationml/2006/ole">
            <mc:AlternateContent xmlns:mc="http://schemas.openxmlformats.org/markup-compatibility/2006">
              <mc:Choice xmlns:v="urn:schemas-microsoft-com:vml" Requires="v">
                <p:oleObj spid="_x0000_s4134" name="ACD ChemSketch 2.0" r:id="rId6" imgW="1338120" imgH="1719000" progId="ACD.ChemSketch.20">
                  <p:embed/>
                </p:oleObj>
              </mc:Choice>
              <mc:Fallback>
                <p:oleObj name="ACD ChemSketch 2.0" r:id="rId6" imgW="1338120" imgH="1719000" progId="ACD.ChemSketch.20">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304800"/>
                        <a:ext cx="1709737"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10"/>
          <p:cNvGraphicFramePr>
            <a:graphicFrameLocks noChangeAspect="1"/>
          </p:cNvGraphicFramePr>
          <p:nvPr/>
        </p:nvGraphicFramePr>
        <p:xfrm>
          <a:off x="392113" y="3268663"/>
          <a:ext cx="1970087" cy="2979737"/>
        </p:xfrm>
        <a:graphic>
          <a:graphicData uri="http://schemas.openxmlformats.org/presentationml/2006/ole">
            <mc:AlternateContent xmlns:mc="http://schemas.openxmlformats.org/markup-compatibility/2006">
              <mc:Choice xmlns:v="urn:schemas-microsoft-com:vml" Requires="v">
                <p:oleObj spid="_x0000_s4135" name="ACD ChemSketch 2.0" r:id="rId8" imgW="1539360" imgH="2331720" progId="ACD.ChemSketch.20">
                  <p:embed/>
                </p:oleObj>
              </mc:Choice>
              <mc:Fallback>
                <p:oleObj name="ACD ChemSketch 2.0" r:id="rId8" imgW="1539360" imgH="2331720" progId="ACD.ChemSketch.20">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3268663"/>
                        <a:ext cx="1970087" cy="297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11"/>
          <p:cNvGraphicFramePr>
            <a:graphicFrameLocks noChangeAspect="1"/>
          </p:cNvGraphicFramePr>
          <p:nvPr/>
        </p:nvGraphicFramePr>
        <p:xfrm>
          <a:off x="2895600" y="3248025"/>
          <a:ext cx="2390775" cy="3228975"/>
        </p:xfrm>
        <a:graphic>
          <a:graphicData uri="http://schemas.openxmlformats.org/presentationml/2006/ole">
            <mc:AlternateContent xmlns:mc="http://schemas.openxmlformats.org/markup-compatibility/2006">
              <mc:Choice xmlns:v="urn:schemas-microsoft-com:vml" Requires="v">
                <p:oleObj spid="_x0000_s4136" name="ACD ChemSketch 2.0" r:id="rId10" imgW="1871640" imgH="2526840" progId="ACD.ChemSketch.20">
                  <p:embed/>
                </p:oleObj>
              </mc:Choice>
              <mc:Fallback>
                <p:oleObj name="ACD ChemSketch 2.0" r:id="rId10" imgW="1871640" imgH="2526840" progId="ACD.ChemSketch.20">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248025"/>
                        <a:ext cx="239077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6" name="Rectangle 12"/>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4107" name="Rectangle 13"/>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4102" name="Object 14"/>
          <p:cNvGraphicFramePr>
            <a:graphicFrameLocks noChangeAspect="1"/>
          </p:cNvGraphicFramePr>
          <p:nvPr/>
        </p:nvGraphicFramePr>
        <p:xfrm>
          <a:off x="5943600" y="3656013"/>
          <a:ext cx="2362200" cy="2274887"/>
        </p:xfrm>
        <a:graphic>
          <a:graphicData uri="http://schemas.openxmlformats.org/presentationml/2006/ole">
            <mc:AlternateContent xmlns:mc="http://schemas.openxmlformats.org/markup-compatibility/2006">
              <mc:Choice xmlns:v="urn:schemas-microsoft-com:vml" Requires="v">
                <p:oleObj spid="_x0000_s4137" name="ACD ChemSketch 2.0" r:id="rId12" imgW="1877400" imgH="1810440" progId="ACD.ChemSketch.20">
                  <p:embed/>
                </p:oleObj>
              </mc:Choice>
              <mc:Fallback>
                <p:oleObj name="ACD ChemSketch 2.0" r:id="rId12" imgW="1877400" imgH="1810440" progId="ACD.ChemSketch.20">
                  <p:embed/>
                  <p:pic>
                    <p:nvPicPr>
                      <p:cNvPr id="0"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656013"/>
                        <a:ext cx="236220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8" name="Rectangle 15"/>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04800" y="228600"/>
          <a:ext cx="1709738" cy="2455863"/>
        </p:xfrm>
        <a:graphic>
          <a:graphicData uri="http://schemas.openxmlformats.org/presentationml/2006/ole">
            <mc:AlternateContent xmlns:mc="http://schemas.openxmlformats.org/markup-compatibility/2006">
              <mc:Choice xmlns:v="urn:schemas-microsoft-com:vml" Requires="v">
                <p:oleObj spid="_x0000_s5157" name="ACD ChemSketch 2.0" r:id="rId4" imgW="1338120" imgH="1923120" progId="ACD.ChemSketch.20">
                  <p:embed/>
                </p:oleObj>
              </mc:Choice>
              <mc:Fallback>
                <p:oleObj name="ACD ChemSketch 2.0" r:id="rId4" imgW="1338120" imgH="1923120" progId="ACD.ChemSketch.20">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28600"/>
                        <a:ext cx="1709738" cy="245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7" name="Text Box 3"/>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5128"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5129"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5123" name="Object 6"/>
          <p:cNvGraphicFramePr>
            <a:graphicFrameLocks noChangeAspect="1"/>
          </p:cNvGraphicFramePr>
          <p:nvPr/>
        </p:nvGraphicFramePr>
        <p:xfrm>
          <a:off x="2557463" y="304800"/>
          <a:ext cx="1709737" cy="2197100"/>
        </p:xfrm>
        <a:graphic>
          <a:graphicData uri="http://schemas.openxmlformats.org/presentationml/2006/ole">
            <mc:AlternateContent xmlns:mc="http://schemas.openxmlformats.org/markup-compatibility/2006">
              <mc:Choice xmlns:v="urn:schemas-microsoft-com:vml" Requires="v">
                <p:oleObj spid="_x0000_s5158" name="ACD ChemSketch 2.0" r:id="rId6" imgW="1338120" imgH="1719000" progId="ACD.ChemSketch.20">
                  <p:embed/>
                </p:oleObj>
              </mc:Choice>
              <mc:Fallback>
                <p:oleObj name="ACD ChemSketch 2.0" r:id="rId6" imgW="1338120" imgH="1719000" progId="ACD.ChemSketch.20">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7463" y="304800"/>
                        <a:ext cx="1709737"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4" name="Object 7"/>
          <p:cNvGraphicFramePr>
            <a:graphicFrameLocks noChangeAspect="1"/>
          </p:cNvGraphicFramePr>
          <p:nvPr/>
        </p:nvGraphicFramePr>
        <p:xfrm>
          <a:off x="392113" y="3268663"/>
          <a:ext cx="1970087" cy="2979737"/>
        </p:xfrm>
        <a:graphic>
          <a:graphicData uri="http://schemas.openxmlformats.org/presentationml/2006/ole">
            <mc:AlternateContent xmlns:mc="http://schemas.openxmlformats.org/markup-compatibility/2006">
              <mc:Choice xmlns:v="urn:schemas-microsoft-com:vml" Requires="v">
                <p:oleObj spid="_x0000_s5159" name="ACD ChemSketch 2.0" r:id="rId8" imgW="1539360" imgH="2331720" progId="ACD.ChemSketch.20">
                  <p:embed/>
                </p:oleObj>
              </mc:Choice>
              <mc:Fallback>
                <p:oleObj name="ACD ChemSketch 2.0" r:id="rId8" imgW="1539360" imgH="2331720" progId="ACD.ChemSketch.20">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3268663"/>
                        <a:ext cx="1970087" cy="297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5" name="Object 8"/>
          <p:cNvGraphicFramePr>
            <a:graphicFrameLocks noChangeAspect="1"/>
          </p:cNvGraphicFramePr>
          <p:nvPr/>
        </p:nvGraphicFramePr>
        <p:xfrm>
          <a:off x="2895600" y="3248025"/>
          <a:ext cx="2390775" cy="3228975"/>
        </p:xfrm>
        <a:graphic>
          <a:graphicData uri="http://schemas.openxmlformats.org/presentationml/2006/ole">
            <mc:AlternateContent xmlns:mc="http://schemas.openxmlformats.org/markup-compatibility/2006">
              <mc:Choice xmlns:v="urn:schemas-microsoft-com:vml" Requires="v">
                <p:oleObj spid="_x0000_s5160" name="ACD ChemSketch 2.0" r:id="rId10" imgW="1871640" imgH="2526840" progId="ACD.ChemSketch.20">
                  <p:embed/>
                </p:oleObj>
              </mc:Choice>
              <mc:Fallback>
                <p:oleObj name="ACD ChemSketch 2.0" r:id="rId10" imgW="1871640" imgH="2526840" progId="ACD.ChemSketch.20">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3248025"/>
                        <a:ext cx="2390775"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0" name="Rectangle 9"/>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5131" name="Rectangle 10"/>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5126" name="Object 11"/>
          <p:cNvGraphicFramePr>
            <a:graphicFrameLocks noChangeAspect="1"/>
          </p:cNvGraphicFramePr>
          <p:nvPr/>
        </p:nvGraphicFramePr>
        <p:xfrm>
          <a:off x="5943600" y="3656013"/>
          <a:ext cx="2362200" cy="2274887"/>
        </p:xfrm>
        <a:graphic>
          <a:graphicData uri="http://schemas.openxmlformats.org/presentationml/2006/ole">
            <mc:AlternateContent xmlns:mc="http://schemas.openxmlformats.org/markup-compatibility/2006">
              <mc:Choice xmlns:v="urn:schemas-microsoft-com:vml" Requires="v">
                <p:oleObj spid="_x0000_s5161" name="ACD ChemSketch 2.0" r:id="rId12" imgW="1877400" imgH="1810440" progId="ACD.ChemSketch.20">
                  <p:embed/>
                </p:oleObj>
              </mc:Choice>
              <mc:Fallback>
                <p:oleObj name="ACD ChemSketch 2.0" r:id="rId12" imgW="1877400" imgH="1810440" progId="ACD.ChemSketch.20">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43600" y="3656013"/>
                        <a:ext cx="2362200" cy="227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32" name="Rectangle 12"/>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
        <p:nvSpPr>
          <p:cNvPr id="5133" name="Rectangle 13"/>
          <p:cNvSpPr>
            <a:spLocks noChangeArrowheads="1"/>
          </p:cNvSpPr>
          <p:nvPr/>
        </p:nvSpPr>
        <p:spPr bwMode="auto">
          <a:xfrm>
            <a:off x="5715000" y="3505200"/>
            <a:ext cx="2819400" cy="2971800"/>
          </a:xfrm>
          <a:prstGeom prst="rect">
            <a:avLst/>
          </a:prstGeom>
          <a:noFill/>
          <a:ln w="76200">
            <a:solidFill>
              <a:srgbClr val="FFFF00"/>
            </a:solidFill>
            <a:miter lim="800000"/>
            <a:headEnd/>
            <a:tailEnd/>
          </a:ln>
        </p:spPr>
        <p:txBody>
          <a:bodyPr wrap="none" anchor="ctr"/>
          <a:lstStyle/>
          <a:p>
            <a:endParaRPr lang="en-US"/>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sp>
        <p:nvSpPr>
          <p:cNvPr id="28675" name="Text Box 5"/>
          <p:cNvSpPr txBox="1">
            <a:spLocks noChangeArrowheads="1"/>
          </p:cNvSpPr>
          <p:nvPr/>
        </p:nvSpPr>
        <p:spPr bwMode="auto">
          <a:xfrm>
            <a:off x="2819400" y="4114800"/>
            <a:ext cx="1768475" cy="701675"/>
          </a:xfrm>
          <a:prstGeom prst="rect">
            <a:avLst/>
          </a:prstGeom>
          <a:noFill/>
          <a:ln w="9525">
            <a:noFill/>
            <a:miter lim="800000"/>
            <a:headEnd/>
            <a:tailEnd/>
          </a:ln>
        </p:spPr>
        <p:txBody>
          <a:bodyPr>
            <a:spAutoFit/>
          </a:bodyPr>
          <a:lstStyle/>
          <a:p>
            <a:pPr algn="ctr"/>
            <a:r>
              <a:rPr lang="en-US" b="0"/>
              <a:t>Polar</a:t>
            </a:r>
          </a:p>
          <a:p>
            <a:pPr algn="ctr"/>
            <a:r>
              <a:rPr lang="en-US" b="0"/>
              <a:t>amino acids</a:t>
            </a:r>
          </a:p>
        </p:txBody>
      </p:sp>
      <p:sp>
        <p:nvSpPr>
          <p:cNvPr id="28676" name="Line 6"/>
          <p:cNvSpPr>
            <a:spLocks noChangeShapeType="1"/>
          </p:cNvSpPr>
          <p:nvPr/>
        </p:nvSpPr>
        <p:spPr bwMode="auto">
          <a:xfrm flipV="1">
            <a:off x="4343400" y="3962400"/>
            <a:ext cx="685800" cy="457200"/>
          </a:xfrm>
          <a:prstGeom prst="line">
            <a:avLst/>
          </a:prstGeom>
          <a:noFill/>
          <a:ln w="19050">
            <a:solidFill>
              <a:schemeClr val="hlink"/>
            </a:solidFill>
            <a:round/>
            <a:headEnd/>
            <a:tailEnd type="triangle" w="med" len="med"/>
          </a:ln>
        </p:spPr>
        <p:txBody>
          <a:bodyPr/>
          <a:lstStyle/>
          <a:p>
            <a:endParaRPr lang="en-US"/>
          </a:p>
        </p:txBody>
      </p:sp>
      <p:sp>
        <p:nvSpPr>
          <p:cNvPr id="28677" name="Line 7"/>
          <p:cNvSpPr>
            <a:spLocks noChangeShapeType="1"/>
          </p:cNvSpPr>
          <p:nvPr/>
        </p:nvSpPr>
        <p:spPr bwMode="auto">
          <a:xfrm>
            <a:off x="4343400" y="4419600"/>
            <a:ext cx="762000" cy="762000"/>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p:cNvSpPr txBox="1">
            <a:spLocks noChangeArrowheads="1"/>
          </p:cNvSpPr>
          <p:nvPr/>
        </p:nvSpPr>
        <p:spPr bwMode="auto">
          <a:xfrm>
            <a:off x="5875338" y="76200"/>
            <a:ext cx="3192462" cy="2895600"/>
          </a:xfrm>
          <a:prstGeom prst="rect">
            <a:avLst/>
          </a:prstGeom>
          <a:noFill/>
          <a:ln w="9525">
            <a:noFill/>
            <a:miter lim="800000"/>
            <a:headEnd/>
            <a:tailEnd/>
          </a:ln>
        </p:spPr>
        <p:txBody>
          <a:bodyPr>
            <a:spAutoFit/>
          </a:bodyPr>
          <a:lstStyle/>
          <a:p>
            <a:pPr algn="ctr"/>
            <a:r>
              <a:rPr lang="en-US" sz="2400" b="0"/>
              <a:t>Polar amino acids:</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graphicFrame>
        <p:nvGraphicFramePr>
          <p:cNvPr id="6146" name="Object 6"/>
          <p:cNvGraphicFramePr>
            <a:graphicFrameLocks noChangeAspect="1"/>
          </p:cNvGraphicFramePr>
          <p:nvPr/>
        </p:nvGraphicFramePr>
        <p:xfrm>
          <a:off x="2522538" y="252413"/>
          <a:ext cx="1516062" cy="1984375"/>
        </p:xfrm>
        <a:graphic>
          <a:graphicData uri="http://schemas.openxmlformats.org/presentationml/2006/ole">
            <mc:AlternateContent xmlns:mc="http://schemas.openxmlformats.org/markup-compatibility/2006">
              <mc:Choice xmlns:v="urn:schemas-microsoft-com:vml" Requires="v">
                <p:oleObj spid="_x0000_s6195" name="ACD ChemSketch 2.0" r:id="rId4" imgW="1341000" imgH="1755720" progId="ACD.ChemSketch.20">
                  <p:embed/>
                </p:oleObj>
              </mc:Choice>
              <mc:Fallback>
                <p:oleObj name="ACD ChemSketch 2.0" r:id="rId4" imgW="1341000" imgH="1755720" progId="ACD.ChemSketch.20">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2538" y="252413"/>
                        <a:ext cx="1516062" cy="198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7"/>
          <p:cNvGraphicFramePr>
            <a:graphicFrameLocks noChangeAspect="1"/>
          </p:cNvGraphicFramePr>
          <p:nvPr/>
        </p:nvGraphicFramePr>
        <p:xfrm>
          <a:off x="315913" y="152400"/>
          <a:ext cx="1508125" cy="2200275"/>
        </p:xfrm>
        <a:graphic>
          <a:graphicData uri="http://schemas.openxmlformats.org/presentationml/2006/ole">
            <mc:AlternateContent xmlns:mc="http://schemas.openxmlformats.org/markup-compatibility/2006">
              <mc:Choice xmlns:v="urn:schemas-microsoft-com:vml" Requires="v">
                <p:oleObj spid="_x0000_s6196" name="ACD ChemSketch 2.0" r:id="rId6" imgW="1334880" imgH="1947600" progId="ACD.ChemSketch.20">
                  <p:embed/>
                </p:oleObj>
              </mc:Choice>
              <mc:Fallback>
                <p:oleObj name="ACD ChemSketch 2.0" r:id="rId6" imgW="1334880" imgH="1947600" progId="ACD.ChemSketch.20">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13" y="152400"/>
                        <a:ext cx="1508125"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8"/>
          <p:cNvGraphicFramePr>
            <a:graphicFrameLocks noChangeAspect="1"/>
          </p:cNvGraphicFramePr>
          <p:nvPr/>
        </p:nvGraphicFramePr>
        <p:xfrm>
          <a:off x="392113" y="2822575"/>
          <a:ext cx="1508125" cy="1508125"/>
        </p:xfrm>
        <a:graphic>
          <a:graphicData uri="http://schemas.openxmlformats.org/presentationml/2006/ole">
            <mc:AlternateContent xmlns:mc="http://schemas.openxmlformats.org/markup-compatibility/2006">
              <mc:Choice xmlns:v="urn:schemas-microsoft-com:vml" Requires="v">
                <p:oleObj spid="_x0000_s6197" name="ACD ChemSketch 2.0" r:id="rId8" imgW="1334880" imgH="1334880" progId="ACD.ChemSketch.20">
                  <p:embed/>
                </p:oleObj>
              </mc:Choice>
              <mc:Fallback>
                <p:oleObj name="ACD ChemSketch 2.0" r:id="rId8" imgW="1334880" imgH="1334880" progId="ACD.ChemSketch.20">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113" y="2822575"/>
                        <a:ext cx="150812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9"/>
          <p:cNvGraphicFramePr>
            <a:graphicFrameLocks noChangeAspect="1"/>
          </p:cNvGraphicFramePr>
          <p:nvPr/>
        </p:nvGraphicFramePr>
        <p:xfrm>
          <a:off x="2606675" y="2670175"/>
          <a:ext cx="1508125" cy="1508125"/>
        </p:xfrm>
        <a:graphic>
          <a:graphicData uri="http://schemas.openxmlformats.org/presentationml/2006/ole">
            <mc:AlternateContent xmlns:mc="http://schemas.openxmlformats.org/markup-compatibility/2006">
              <mc:Choice xmlns:v="urn:schemas-microsoft-com:vml" Requires="v">
                <p:oleObj spid="_x0000_s6198" name="ACD ChemSketch 2.0" r:id="rId10" imgW="1334880" imgH="1334880" progId="ACD.ChemSketch.20">
                  <p:embed/>
                </p:oleObj>
              </mc:Choice>
              <mc:Fallback>
                <p:oleObj name="ACD ChemSketch 2.0" r:id="rId10" imgW="1334880" imgH="1334880" progId="ACD.ChemSketch.20">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6675" y="2670175"/>
                        <a:ext cx="1508125" cy="150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10"/>
          <p:cNvGraphicFramePr>
            <a:graphicFrameLocks noChangeAspect="1"/>
          </p:cNvGraphicFramePr>
          <p:nvPr/>
        </p:nvGraphicFramePr>
        <p:xfrm>
          <a:off x="4419600" y="3429000"/>
          <a:ext cx="2335213" cy="2171700"/>
        </p:xfrm>
        <a:graphic>
          <a:graphicData uri="http://schemas.openxmlformats.org/presentationml/2006/ole">
            <mc:AlternateContent xmlns:mc="http://schemas.openxmlformats.org/markup-compatibility/2006">
              <mc:Choice xmlns:v="urn:schemas-microsoft-com:vml" Requires="v">
                <p:oleObj spid="_x0000_s6199" name="ACD ChemSketch 2.0" r:id="rId12" imgW="2066400" imgH="1923120" progId="ACD.ChemSketch.20">
                  <p:embed/>
                </p:oleObj>
              </mc:Choice>
              <mc:Fallback>
                <p:oleObj name="ACD ChemSketch 2.0" r:id="rId12" imgW="2066400" imgH="1923120" progId="ACD.ChemSketch.20">
                  <p:embed/>
                  <p:pic>
                    <p:nvPicPr>
                      <p:cNvPr id="0"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9600" y="3429000"/>
                        <a:ext cx="2335213"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12"/>
          <p:cNvGraphicFramePr>
            <a:graphicFrameLocks noChangeAspect="1"/>
          </p:cNvGraphicFramePr>
          <p:nvPr/>
        </p:nvGraphicFramePr>
        <p:xfrm>
          <a:off x="6781800" y="3048000"/>
          <a:ext cx="1905000" cy="2773363"/>
        </p:xfrm>
        <a:graphic>
          <a:graphicData uri="http://schemas.openxmlformats.org/presentationml/2006/ole">
            <mc:AlternateContent xmlns:mc="http://schemas.openxmlformats.org/markup-compatibility/2006">
              <mc:Choice xmlns:v="urn:schemas-microsoft-com:vml" Requires="v">
                <p:oleObj spid="_x0000_s6200" name="ACD ChemSketch 2.0" r:id="rId14" imgW="1685520" imgH="2453760" progId="ACD.ChemSketch.20">
                  <p:embed/>
                </p:oleObj>
              </mc:Choice>
              <mc:Fallback>
                <p:oleObj name="ACD ChemSketch 2.0" r:id="rId14" imgW="1685520" imgH="2453760" progId="ACD.ChemSketch.20">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81800" y="3048000"/>
                        <a:ext cx="1905000" cy="277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13"/>
          <p:cNvGraphicFramePr>
            <a:graphicFrameLocks noChangeAspect="1"/>
          </p:cNvGraphicFramePr>
          <p:nvPr/>
        </p:nvGraphicFramePr>
        <p:xfrm>
          <a:off x="1600200" y="4724400"/>
          <a:ext cx="1512888" cy="1509713"/>
        </p:xfrm>
        <a:graphic>
          <a:graphicData uri="http://schemas.openxmlformats.org/presentationml/2006/ole">
            <mc:AlternateContent xmlns:mc="http://schemas.openxmlformats.org/markup-compatibility/2006">
              <mc:Choice xmlns:v="urn:schemas-microsoft-com:vml" Requires="v">
                <p:oleObj spid="_x0000_s6201" name="ACD ChemSketch 2.0" r:id="rId16" imgW="1338120" imgH="1334880" progId="ACD.ChemSketch.20">
                  <p:embed/>
                </p:oleObj>
              </mc:Choice>
              <mc:Fallback>
                <p:oleObj name="ACD ChemSketch 2.0" r:id="rId16" imgW="1338120" imgH="1334880" progId="ACD.ChemSketch.20">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00200" y="4724400"/>
                        <a:ext cx="1512888" cy="150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4" name="Rectangle 14"/>
          <p:cNvSpPr>
            <a:spLocks noChangeArrowheads="1"/>
          </p:cNvSpPr>
          <p:nvPr/>
        </p:nvSpPr>
        <p:spPr bwMode="auto">
          <a:xfrm>
            <a:off x="533400" y="2330450"/>
            <a:ext cx="1323975" cy="336550"/>
          </a:xfrm>
          <a:prstGeom prst="rect">
            <a:avLst/>
          </a:prstGeom>
          <a:noFill/>
          <a:ln w="9525">
            <a:noFill/>
            <a:miter lim="800000"/>
            <a:headEnd/>
            <a:tailEnd/>
          </a:ln>
        </p:spPr>
        <p:txBody>
          <a:bodyPr wrap="none">
            <a:spAutoFit/>
          </a:bodyPr>
          <a:lstStyle/>
          <a:p>
            <a:r>
              <a:rPr lang="en-US" sz="1600" b="0">
                <a:latin typeface="Arial Black" pitchFamily="34" charset="0"/>
              </a:rPr>
              <a:t>Glutamine</a:t>
            </a:r>
          </a:p>
        </p:txBody>
      </p:sp>
      <p:sp>
        <p:nvSpPr>
          <p:cNvPr id="6155" name="Rectangle 15"/>
          <p:cNvSpPr>
            <a:spLocks noChangeArrowheads="1"/>
          </p:cNvSpPr>
          <p:nvPr/>
        </p:nvSpPr>
        <p:spPr bwMode="auto">
          <a:xfrm>
            <a:off x="2943225" y="2330450"/>
            <a:ext cx="1435100" cy="336550"/>
          </a:xfrm>
          <a:prstGeom prst="rect">
            <a:avLst/>
          </a:prstGeom>
          <a:noFill/>
          <a:ln w="9525">
            <a:noFill/>
            <a:miter lim="800000"/>
            <a:headEnd/>
            <a:tailEnd/>
          </a:ln>
        </p:spPr>
        <p:txBody>
          <a:bodyPr wrap="none">
            <a:spAutoFit/>
          </a:bodyPr>
          <a:lstStyle/>
          <a:p>
            <a:r>
              <a:rPr lang="en-US" sz="1600" b="0">
                <a:latin typeface="Arial Black" pitchFamily="34" charset="0"/>
              </a:rPr>
              <a:t>Asparagine</a:t>
            </a:r>
          </a:p>
        </p:txBody>
      </p:sp>
      <p:sp>
        <p:nvSpPr>
          <p:cNvPr id="6156" name="Rectangle 16"/>
          <p:cNvSpPr>
            <a:spLocks noChangeArrowheads="1"/>
          </p:cNvSpPr>
          <p:nvPr/>
        </p:nvSpPr>
        <p:spPr bwMode="auto">
          <a:xfrm>
            <a:off x="838200" y="4267200"/>
            <a:ext cx="893763" cy="336550"/>
          </a:xfrm>
          <a:prstGeom prst="rect">
            <a:avLst/>
          </a:prstGeom>
          <a:noFill/>
          <a:ln w="9525">
            <a:noFill/>
            <a:miter lim="800000"/>
            <a:headEnd/>
            <a:tailEnd/>
          </a:ln>
        </p:spPr>
        <p:txBody>
          <a:bodyPr wrap="none">
            <a:spAutoFit/>
          </a:bodyPr>
          <a:lstStyle/>
          <a:p>
            <a:r>
              <a:rPr lang="en-US" sz="1600" b="0">
                <a:latin typeface="Arial Black" pitchFamily="34" charset="0"/>
              </a:rPr>
              <a:t>Serine</a:t>
            </a:r>
          </a:p>
        </p:txBody>
      </p:sp>
      <p:sp>
        <p:nvSpPr>
          <p:cNvPr id="6157" name="Rectangle 17"/>
          <p:cNvSpPr>
            <a:spLocks noChangeArrowheads="1"/>
          </p:cNvSpPr>
          <p:nvPr/>
        </p:nvSpPr>
        <p:spPr bwMode="auto">
          <a:xfrm>
            <a:off x="3044825" y="4267200"/>
            <a:ext cx="1298575" cy="336550"/>
          </a:xfrm>
          <a:prstGeom prst="rect">
            <a:avLst/>
          </a:prstGeom>
          <a:noFill/>
          <a:ln w="9525">
            <a:noFill/>
            <a:miter lim="800000"/>
            <a:headEnd/>
            <a:tailEnd/>
          </a:ln>
        </p:spPr>
        <p:txBody>
          <a:bodyPr wrap="none">
            <a:spAutoFit/>
          </a:bodyPr>
          <a:lstStyle/>
          <a:p>
            <a:r>
              <a:rPr lang="en-US" sz="1600" b="0">
                <a:latin typeface="Arial Black" pitchFamily="34" charset="0"/>
              </a:rPr>
              <a:t>Threonine</a:t>
            </a:r>
          </a:p>
        </p:txBody>
      </p:sp>
      <p:sp>
        <p:nvSpPr>
          <p:cNvPr id="6158" name="Rectangle 18"/>
          <p:cNvSpPr>
            <a:spLocks noChangeArrowheads="1"/>
          </p:cNvSpPr>
          <p:nvPr/>
        </p:nvSpPr>
        <p:spPr bwMode="auto">
          <a:xfrm>
            <a:off x="1893888" y="6248400"/>
            <a:ext cx="1154112" cy="336550"/>
          </a:xfrm>
          <a:prstGeom prst="rect">
            <a:avLst/>
          </a:prstGeom>
          <a:noFill/>
          <a:ln w="9525">
            <a:noFill/>
            <a:miter lim="800000"/>
            <a:headEnd/>
            <a:tailEnd/>
          </a:ln>
        </p:spPr>
        <p:txBody>
          <a:bodyPr wrap="none">
            <a:spAutoFit/>
          </a:bodyPr>
          <a:lstStyle/>
          <a:p>
            <a:r>
              <a:rPr lang="en-US" sz="1600" b="0">
                <a:latin typeface="Arial Black" pitchFamily="34" charset="0"/>
              </a:rPr>
              <a:t>Cysteine</a:t>
            </a:r>
          </a:p>
        </p:txBody>
      </p:sp>
      <p:sp>
        <p:nvSpPr>
          <p:cNvPr id="6159" name="Rectangle 19"/>
          <p:cNvSpPr>
            <a:spLocks noChangeArrowheads="1"/>
          </p:cNvSpPr>
          <p:nvPr/>
        </p:nvSpPr>
        <p:spPr bwMode="auto">
          <a:xfrm>
            <a:off x="5246688" y="6140450"/>
            <a:ext cx="1141412" cy="336550"/>
          </a:xfrm>
          <a:prstGeom prst="rect">
            <a:avLst/>
          </a:prstGeom>
          <a:noFill/>
          <a:ln w="9525">
            <a:noFill/>
            <a:miter lim="800000"/>
            <a:headEnd/>
            <a:tailEnd/>
          </a:ln>
        </p:spPr>
        <p:txBody>
          <a:bodyPr wrap="none">
            <a:spAutoFit/>
          </a:bodyPr>
          <a:lstStyle/>
          <a:p>
            <a:r>
              <a:rPr lang="en-US" sz="1600" b="0">
                <a:latin typeface="Arial Black" pitchFamily="34" charset="0"/>
              </a:rPr>
              <a:t>Tyrosine</a:t>
            </a:r>
          </a:p>
        </p:txBody>
      </p:sp>
      <p:sp>
        <p:nvSpPr>
          <p:cNvPr id="6160" name="Rectangle 20"/>
          <p:cNvSpPr>
            <a:spLocks noChangeArrowheads="1"/>
          </p:cNvSpPr>
          <p:nvPr/>
        </p:nvSpPr>
        <p:spPr bwMode="auto">
          <a:xfrm>
            <a:off x="7394575" y="6140450"/>
            <a:ext cx="1444625" cy="336550"/>
          </a:xfrm>
          <a:prstGeom prst="rect">
            <a:avLst/>
          </a:prstGeom>
          <a:noFill/>
          <a:ln w="9525">
            <a:noFill/>
            <a:miter lim="800000"/>
            <a:headEnd/>
            <a:tailEnd/>
          </a:ln>
        </p:spPr>
        <p:txBody>
          <a:bodyPr wrap="none">
            <a:spAutoFit/>
          </a:bodyPr>
          <a:lstStyle/>
          <a:p>
            <a:r>
              <a:rPr lang="en-US" sz="1600" b="0">
                <a:latin typeface="Arial Black" pitchFamily="34" charset="0"/>
              </a:rPr>
              <a:t>Tryptophan</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olding"/>
          <p:cNvPicPr>
            <a:picLocks noChangeAspect="1" noChangeArrowheads="1"/>
          </p:cNvPicPr>
          <p:nvPr/>
        </p:nvPicPr>
        <p:blipFill>
          <a:blip r:embed="rId3" cstate="print">
            <a:lum contrast="18000"/>
          </a:blip>
          <a:srcRect l="10585" t="10240" r="36862" b="25760"/>
          <a:stretch>
            <a:fillRect/>
          </a:stretch>
        </p:blipFill>
        <p:spPr bwMode="auto">
          <a:xfrm>
            <a:off x="1524000" y="2286000"/>
            <a:ext cx="5994400" cy="3492500"/>
          </a:xfrm>
          <a:prstGeom prst="rect">
            <a:avLst/>
          </a:prstGeom>
          <a:noFill/>
          <a:ln w="9525">
            <a:noFill/>
            <a:miter lim="800000"/>
            <a:headEnd/>
            <a:tailEnd/>
          </a:ln>
        </p:spPr>
      </p:pic>
      <p:sp>
        <p:nvSpPr>
          <p:cNvPr id="29699" name="Text Box 3"/>
          <p:cNvSpPr txBox="1">
            <a:spLocks noChangeArrowheads="1"/>
          </p:cNvSpPr>
          <p:nvPr/>
        </p:nvSpPr>
        <p:spPr bwMode="auto">
          <a:xfrm>
            <a:off x="4673600" y="2236788"/>
            <a:ext cx="490538" cy="823912"/>
          </a:xfrm>
          <a:prstGeom prst="rect">
            <a:avLst/>
          </a:prstGeom>
          <a:noFill/>
          <a:ln w="9525">
            <a:noFill/>
            <a:miter lim="800000"/>
            <a:headEnd/>
            <a:tailEnd/>
          </a:ln>
        </p:spPr>
        <p:txBody>
          <a:bodyPr wrap="none">
            <a:spAutoFit/>
          </a:bodyPr>
          <a:lstStyle/>
          <a:p>
            <a:r>
              <a:rPr lang="en-US" sz="4800">
                <a:solidFill>
                  <a:schemeClr val="hlink"/>
                </a:solidFill>
              </a:rPr>
              <a:t>?</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70"/>
          <p:cNvSpPr txBox="1">
            <a:spLocks noChangeArrowheads="1"/>
          </p:cNvSpPr>
          <p:nvPr/>
        </p:nvSpPr>
        <p:spPr bwMode="auto">
          <a:xfrm>
            <a:off x="2674938" y="685800"/>
            <a:ext cx="6469062" cy="1539875"/>
          </a:xfrm>
          <a:prstGeom prst="rect">
            <a:avLst/>
          </a:prstGeom>
          <a:noFill/>
          <a:ln w="9525">
            <a:noFill/>
            <a:miter lim="800000"/>
            <a:headEnd/>
            <a:tailEnd/>
          </a:ln>
        </p:spPr>
        <p:txBody>
          <a:bodyPr wrap="none">
            <a:spAutoFit/>
          </a:bodyPr>
          <a:lstStyle/>
          <a:p>
            <a:pPr>
              <a:spcBef>
                <a:spcPct val="25000"/>
              </a:spcBef>
            </a:pPr>
            <a:r>
              <a:rPr lang="en-US" b="0"/>
              <a:t>peptide bond is relatively rigid and planar</a:t>
            </a:r>
          </a:p>
          <a:p>
            <a:pPr>
              <a:spcBef>
                <a:spcPct val="25000"/>
              </a:spcBef>
            </a:pPr>
            <a:r>
              <a:rPr lang="en-US" b="0"/>
              <a:t>(significant barrier to rotation, ~20 kcal/mol) </a:t>
            </a:r>
          </a:p>
          <a:p>
            <a:pPr>
              <a:spcBef>
                <a:spcPct val="25000"/>
              </a:spcBef>
            </a:pPr>
            <a:r>
              <a:rPr lang="en-US" b="0" i="1"/>
              <a:t>trans</a:t>
            </a:r>
            <a:r>
              <a:rPr lang="en-US" b="0"/>
              <a:t> peptide bond is favored over </a:t>
            </a:r>
            <a:r>
              <a:rPr lang="en-US" b="0" i="1"/>
              <a:t>cis</a:t>
            </a:r>
            <a:r>
              <a:rPr lang="en-US" b="0"/>
              <a:t> by 10</a:t>
            </a:r>
            <a:r>
              <a:rPr lang="en-US" b="0" baseline="30000"/>
              <a:t>3</a:t>
            </a:r>
            <a:r>
              <a:rPr lang="en-US" b="0"/>
              <a:t> (steric clash)</a:t>
            </a:r>
          </a:p>
          <a:p>
            <a:pPr>
              <a:spcBef>
                <a:spcPct val="25000"/>
              </a:spcBef>
            </a:pPr>
            <a:r>
              <a:rPr lang="en-US" b="0" i="1"/>
              <a:t>Except </a:t>
            </a:r>
            <a:r>
              <a:rPr lang="en-US" b="0"/>
              <a:t>PRO: </a:t>
            </a:r>
            <a:r>
              <a:rPr lang="en-US" b="0" i="1"/>
              <a:t>trans</a:t>
            </a:r>
            <a:r>
              <a:rPr lang="en-US" b="0"/>
              <a:t> favored by only 80:20 </a:t>
            </a:r>
          </a:p>
        </p:txBody>
      </p:sp>
      <p:grpSp>
        <p:nvGrpSpPr>
          <p:cNvPr id="7172" name="Group 81"/>
          <p:cNvGrpSpPr>
            <a:grpSpLocks/>
          </p:cNvGrpSpPr>
          <p:nvPr/>
        </p:nvGrpSpPr>
        <p:grpSpPr bwMode="auto">
          <a:xfrm>
            <a:off x="3429000" y="2667000"/>
            <a:ext cx="3403600" cy="2043113"/>
            <a:chOff x="1112" y="432"/>
            <a:chExt cx="2144" cy="1287"/>
          </a:xfrm>
        </p:grpSpPr>
        <p:grpSp>
          <p:nvGrpSpPr>
            <p:cNvPr id="7184" name="Group 82"/>
            <p:cNvGrpSpPr>
              <a:grpSpLocks/>
            </p:cNvGrpSpPr>
            <p:nvPr/>
          </p:nvGrpSpPr>
          <p:grpSpPr bwMode="auto">
            <a:xfrm>
              <a:off x="1112" y="432"/>
              <a:ext cx="2144" cy="1287"/>
              <a:chOff x="1112" y="432"/>
              <a:chExt cx="2144" cy="1287"/>
            </a:xfrm>
          </p:grpSpPr>
          <p:sp>
            <p:nvSpPr>
              <p:cNvPr id="7186" name="Rectangle 83"/>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7187" name="Text Box 84"/>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7188" name="Line 85"/>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7189" name="Text Box 86"/>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7190" name="Text Box 87"/>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7191" name="Line 88"/>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7192" name="Line 89"/>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7193" name="Line 90"/>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7194" name="Text Box 91"/>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7195" name="Line 92"/>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7196" name="Line 93"/>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7197" name="Text Box 94"/>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7198" name="Text Box 95"/>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7199" name="Line 96"/>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7200" name="Line 97"/>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7201" name="Text Box 98"/>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202" name="Line 99"/>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7203" name="Line 100"/>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7204" name="Text Box 101"/>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205" name="Line 102"/>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7206" name="Line 103"/>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7207" name="Line 104"/>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7208" name="Text Box 105"/>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7209" name="Line 106"/>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7210" name="Line 107"/>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7211" name="Line 108"/>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7212" name="Text Box 109"/>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7213" name="Text Box 110"/>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7214" name="Text Box 111"/>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7215" name="Group 112"/>
              <p:cNvGrpSpPr>
                <a:grpSpLocks/>
              </p:cNvGrpSpPr>
              <p:nvPr/>
            </p:nvGrpSpPr>
            <p:grpSpPr bwMode="auto">
              <a:xfrm>
                <a:off x="1760" y="1248"/>
                <a:ext cx="260" cy="471"/>
                <a:chOff x="1760" y="1248"/>
                <a:chExt cx="260" cy="471"/>
              </a:xfrm>
            </p:grpSpPr>
            <p:sp>
              <p:nvSpPr>
                <p:cNvPr id="7216" name="Line 113"/>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7217" name="Text Box 114"/>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7170" name="Object 115"/>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7177" name="CS ChemDraw Drawing" r:id="rId4" imgW="522360" imgH="384480" progId="ChemDraw.Document.6.0">
                    <p:embed/>
                  </p:oleObj>
                </mc:Choice>
                <mc:Fallback>
                  <p:oleObj name="CS ChemDraw Drawing" r:id="rId4" imgW="522360" imgH="384480" progId="ChemDraw.Document.6.0">
                    <p:embed/>
                    <p:pic>
                      <p:nvPicPr>
                        <p:cNvPr id="0" name="Object 1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5" name="AutoShape 116"/>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7173" name="Group 142"/>
          <p:cNvGrpSpPr>
            <a:grpSpLocks/>
          </p:cNvGrpSpPr>
          <p:nvPr/>
        </p:nvGrpSpPr>
        <p:grpSpPr bwMode="auto">
          <a:xfrm>
            <a:off x="1295400" y="609600"/>
            <a:ext cx="990600" cy="1814513"/>
            <a:chOff x="376" y="176"/>
            <a:chExt cx="624" cy="1143"/>
          </a:xfrm>
        </p:grpSpPr>
        <p:sp>
          <p:nvSpPr>
            <p:cNvPr id="7175" name="Rectangle 128"/>
            <p:cNvSpPr>
              <a:spLocks noChangeArrowheads="1"/>
            </p:cNvSpPr>
            <p:nvPr/>
          </p:nvSpPr>
          <p:spPr bwMode="auto">
            <a:xfrm>
              <a:off x="808" y="720"/>
              <a:ext cx="192" cy="192"/>
            </a:xfrm>
            <a:prstGeom prst="rect">
              <a:avLst/>
            </a:prstGeom>
            <a:solidFill>
              <a:schemeClr val="bg1"/>
            </a:solidFill>
            <a:ln w="9525">
              <a:noFill/>
              <a:miter lim="800000"/>
              <a:headEnd/>
              <a:tailEnd/>
            </a:ln>
          </p:spPr>
          <p:txBody>
            <a:bodyPr wrap="none" anchor="ctr"/>
            <a:lstStyle/>
            <a:p>
              <a:endParaRPr lang="en-US"/>
            </a:p>
          </p:txBody>
        </p:sp>
        <p:sp>
          <p:nvSpPr>
            <p:cNvPr id="7176" name="Text Box 129"/>
            <p:cNvSpPr txBox="1">
              <a:spLocks noChangeArrowheads="1"/>
            </p:cNvSpPr>
            <p:nvPr/>
          </p:nvSpPr>
          <p:spPr bwMode="auto">
            <a:xfrm>
              <a:off x="712" y="640"/>
              <a:ext cx="262" cy="327"/>
            </a:xfrm>
            <a:prstGeom prst="rect">
              <a:avLst/>
            </a:prstGeom>
            <a:noFill/>
            <a:ln w="9525">
              <a:noFill/>
              <a:miter lim="800000"/>
              <a:headEnd/>
              <a:tailEnd/>
            </a:ln>
          </p:spPr>
          <p:txBody>
            <a:bodyPr wrap="none">
              <a:spAutoFit/>
            </a:bodyPr>
            <a:lstStyle/>
            <a:p>
              <a:r>
                <a:rPr lang="en-US" sz="2800" b="0"/>
                <a:t>N</a:t>
              </a:r>
            </a:p>
          </p:txBody>
        </p:sp>
        <p:sp>
          <p:nvSpPr>
            <p:cNvPr id="7177" name="Line 132"/>
            <p:cNvSpPr>
              <a:spLocks noChangeShapeType="1"/>
            </p:cNvSpPr>
            <p:nvPr/>
          </p:nvSpPr>
          <p:spPr bwMode="auto">
            <a:xfrm flipH="1" flipV="1">
              <a:off x="568" y="656"/>
              <a:ext cx="192" cy="144"/>
            </a:xfrm>
            <a:prstGeom prst="line">
              <a:avLst/>
            </a:prstGeom>
            <a:noFill/>
            <a:ln w="38100">
              <a:solidFill>
                <a:schemeClr val="hlink"/>
              </a:solidFill>
              <a:round/>
              <a:headEnd/>
              <a:tailEnd/>
            </a:ln>
          </p:spPr>
          <p:txBody>
            <a:bodyPr/>
            <a:lstStyle/>
            <a:p>
              <a:endParaRPr lang="en-US"/>
            </a:p>
          </p:txBody>
        </p:sp>
        <p:sp>
          <p:nvSpPr>
            <p:cNvPr id="7178" name="Text Box 133"/>
            <p:cNvSpPr txBox="1">
              <a:spLocks noChangeArrowheads="1"/>
            </p:cNvSpPr>
            <p:nvPr/>
          </p:nvSpPr>
          <p:spPr bwMode="auto">
            <a:xfrm>
              <a:off x="376" y="480"/>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179" name="Line 134"/>
            <p:cNvSpPr>
              <a:spLocks noChangeShapeType="1"/>
            </p:cNvSpPr>
            <p:nvPr/>
          </p:nvSpPr>
          <p:spPr bwMode="auto">
            <a:xfrm>
              <a:off x="477" y="440"/>
              <a:ext cx="3" cy="112"/>
            </a:xfrm>
            <a:prstGeom prst="line">
              <a:avLst/>
            </a:prstGeom>
            <a:noFill/>
            <a:ln w="38100">
              <a:solidFill>
                <a:schemeClr val="hlink"/>
              </a:solidFill>
              <a:round/>
              <a:headEnd/>
              <a:tailEnd/>
            </a:ln>
          </p:spPr>
          <p:txBody>
            <a:bodyPr/>
            <a:lstStyle/>
            <a:p>
              <a:endParaRPr lang="en-US"/>
            </a:p>
          </p:txBody>
        </p:sp>
        <p:sp>
          <p:nvSpPr>
            <p:cNvPr id="7180" name="Line 135"/>
            <p:cNvSpPr>
              <a:spLocks noChangeShapeType="1"/>
            </p:cNvSpPr>
            <p:nvPr/>
          </p:nvSpPr>
          <p:spPr bwMode="auto">
            <a:xfrm>
              <a:off x="520" y="440"/>
              <a:ext cx="3" cy="112"/>
            </a:xfrm>
            <a:prstGeom prst="line">
              <a:avLst/>
            </a:prstGeom>
            <a:noFill/>
            <a:ln w="38100">
              <a:solidFill>
                <a:schemeClr val="hlink"/>
              </a:solidFill>
              <a:round/>
              <a:headEnd/>
              <a:tailEnd/>
            </a:ln>
          </p:spPr>
          <p:txBody>
            <a:bodyPr/>
            <a:lstStyle/>
            <a:p>
              <a:endParaRPr lang="en-US"/>
            </a:p>
          </p:txBody>
        </p:sp>
        <p:sp>
          <p:nvSpPr>
            <p:cNvPr id="7181" name="Text Box 136"/>
            <p:cNvSpPr txBox="1">
              <a:spLocks noChangeArrowheads="1"/>
            </p:cNvSpPr>
            <p:nvPr/>
          </p:nvSpPr>
          <p:spPr bwMode="auto">
            <a:xfrm>
              <a:off x="376" y="176"/>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182" name="Text Box 140"/>
            <p:cNvSpPr txBox="1">
              <a:spLocks noChangeArrowheads="1"/>
            </p:cNvSpPr>
            <p:nvPr/>
          </p:nvSpPr>
          <p:spPr bwMode="auto">
            <a:xfrm>
              <a:off x="704" y="992"/>
              <a:ext cx="260" cy="327"/>
            </a:xfrm>
            <a:prstGeom prst="rect">
              <a:avLst/>
            </a:prstGeom>
            <a:noFill/>
            <a:ln w="9525">
              <a:noFill/>
              <a:miter lim="800000"/>
              <a:headEnd/>
              <a:tailEnd/>
            </a:ln>
          </p:spPr>
          <p:txBody>
            <a:bodyPr wrap="none">
              <a:spAutoFit/>
            </a:bodyPr>
            <a:lstStyle/>
            <a:p>
              <a:r>
                <a:rPr lang="en-US" sz="2800" b="0"/>
                <a:t>H</a:t>
              </a:r>
            </a:p>
          </p:txBody>
        </p:sp>
        <p:sp>
          <p:nvSpPr>
            <p:cNvPr id="7183" name="Line 141"/>
            <p:cNvSpPr>
              <a:spLocks noChangeShapeType="1"/>
            </p:cNvSpPr>
            <p:nvPr/>
          </p:nvSpPr>
          <p:spPr bwMode="auto">
            <a:xfrm flipH="1" flipV="1">
              <a:off x="832" y="864"/>
              <a:ext cx="0" cy="211"/>
            </a:xfrm>
            <a:prstGeom prst="line">
              <a:avLst/>
            </a:prstGeom>
            <a:noFill/>
            <a:ln w="38100">
              <a:solidFill>
                <a:schemeClr val="tx1"/>
              </a:solidFill>
              <a:round/>
              <a:headEnd/>
              <a:tailEnd/>
            </a:ln>
          </p:spPr>
          <p:txBody>
            <a:bodyPr/>
            <a:lstStyle/>
            <a:p>
              <a:endParaRPr lang="en-US"/>
            </a:p>
          </p:txBody>
        </p:sp>
      </p:grpSp>
      <p:sp>
        <p:nvSpPr>
          <p:cNvPr id="7174" name="Text Box 143"/>
          <p:cNvSpPr txBox="1">
            <a:spLocks noChangeArrowheads="1"/>
          </p:cNvSpPr>
          <p:nvPr/>
        </p:nvSpPr>
        <p:spPr bwMode="auto">
          <a:xfrm>
            <a:off x="2057400" y="4724400"/>
            <a:ext cx="6634163" cy="1158875"/>
          </a:xfrm>
          <a:prstGeom prst="rect">
            <a:avLst/>
          </a:prstGeom>
          <a:noFill/>
          <a:ln w="9525">
            <a:noFill/>
            <a:miter lim="800000"/>
            <a:headEnd/>
            <a:tailEnd/>
          </a:ln>
        </p:spPr>
        <p:txBody>
          <a:bodyPr wrap="none">
            <a:spAutoFit/>
          </a:bodyPr>
          <a:lstStyle/>
          <a:p>
            <a:pPr>
              <a:spcBef>
                <a:spcPct val="25000"/>
              </a:spcBef>
            </a:pPr>
            <a:r>
              <a:rPr lang="en-US" b="0"/>
              <a:t>The planar peptide bonds can rotate about the C</a:t>
            </a:r>
            <a:r>
              <a:rPr lang="el-GR" b="0"/>
              <a:t>α</a:t>
            </a:r>
            <a:r>
              <a:rPr lang="en-US" b="0"/>
              <a:t> carbon </a:t>
            </a:r>
          </a:p>
          <a:p>
            <a:pPr>
              <a:spcBef>
                <a:spcPct val="25000"/>
              </a:spcBef>
            </a:pPr>
            <a:r>
              <a:rPr lang="ru-RU" b="0"/>
              <a:t>Ф</a:t>
            </a:r>
            <a:r>
              <a:rPr lang="en-US"/>
              <a:t> </a:t>
            </a:r>
            <a:r>
              <a:rPr lang="en-US" b="0"/>
              <a:t>and </a:t>
            </a:r>
            <a:r>
              <a:rPr lang="el-GR" b="0"/>
              <a:t>Ψ</a:t>
            </a:r>
            <a:r>
              <a:rPr lang="en-US" b="0"/>
              <a:t> are 180</a:t>
            </a:r>
            <a:r>
              <a:rPr lang="en-US" b="0" baseline="30000"/>
              <a:t>o</a:t>
            </a:r>
            <a:r>
              <a:rPr lang="en-US" b="0"/>
              <a:t> in the conformation shown and increase </a:t>
            </a:r>
          </a:p>
          <a:p>
            <a:pPr>
              <a:spcBef>
                <a:spcPct val="25000"/>
              </a:spcBef>
            </a:pPr>
            <a:r>
              <a:rPr lang="en-US" b="0"/>
              <a:t>in the clockwise direction when view from the C</a:t>
            </a:r>
            <a:r>
              <a:rPr lang="el-GR" b="0"/>
              <a:t>α</a:t>
            </a:r>
            <a:r>
              <a:rPr lang="en-US" b="0"/>
              <a:t> carbon</a:t>
            </a:r>
            <a:r>
              <a:rPr lang="en-US"/>
              <a:t> </a:t>
            </a:r>
            <a:endParaRPr lang="ru-RU"/>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1057"/>
          <p:cNvPicPr>
            <a:picLocks noChangeAspect="1" noChangeArrowheads="1"/>
          </p:cNvPicPr>
          <p:nvPr/>
        </p:nvPicPr>
        <p:blipFill>
          <a:blip r:embed="rId4" cstate="print"/>
          <a:srcRect/>
          <a:stretch>
            <a:fillRect/>
          </a:stretch>
        </p:blipFill>
        <p:spPr bwMode="auto">
          <a:xfrm>
            <a:off x="2209800" y="2667000"/>
            <a:ext cx="4257675" cy="4191000"/>
          </a:xfrm>
          <a:prstGeom prst="rect">
            <a:avLst/>
          </a:prstGeom>
          <a:noFill/>
          <a:ln w="9525">
            <a:noFill/>
            <a:miter lim="800000"/>
            <a:headEnd/>
            <a:tailEnd/>
          </a:ln>
        </p:spPr>
      </p:pic>
      <p:sp>
        <p:nvSpPr>
          <p:cNvPr id="8196" name="Text Box 1058"/>
          <p:cNvSpPr txBox="1">
            <a:spLocks noChangeArrowheads="1"/>
          </p:cNvSpPr>
          <p:nvPr/>
        </p:nvSpPr>
        <p:spPr bwMode="auto">
          <a:xfrm>
            <a:off x="6400800" y="2908300"/>
            <a:ext cx="2560638" cy="3140075"/>
          </a:xfrm>
          <a:prstGeom prst="rect">
            <a:avLst/>
          </a:prstGeom>
          <a:noFill/>
          <a:ln w="9525">
            <a:noFill/>
            <a:miter lim="800000"/>
            <a:headEnd/>
            <a:tailEnd/>
          </a:ln>
        </p:spPr>
        <p:txBody>
          <a:bodyPr>
            <a:spAutoFit/>
          </a:bodyPr>
          <a:lstStyle/>
          <a:p>
            <a:pPr algn="ctr"/>
            <a:r>
              <a:rPr lang="en-US" b="0"/>
              <a:t>Ramachandran plot:</a:t>
            </a:r>
          </a:p>
          <a:p>
            <a:pPr algn="ctr"/>
            <a:r>
              <a:rPr lang="en-US" b="0">
                <a:solidFill>
                  <a:srgbClr val="0000FF"/>
                </a:solidFill>
              </a:rPr>
              <a:t>Shows sterically allowed conformational angles phi and psi</a:t>
            </a:r>
          </a:p>
          <a:p>
            <a:pPr algn="ctr"/>
            <a:endParaRPr lang="en-US" b="0">
              <a:solidFill>
                <a:srgbClr val="0000FF"/>
              </a:solidFill>
            </a:endParaRPr>
          </a:p>
          <a:p>
            <a:pPr algn="ctr"/>
            <a:r>
              <a:rPr lang="en-US" b="0">
                <a:solidFill>
                  <a:srgbClr val="0000FF"/>
                </a:solidFill>
              </a:rPr>
              <a:t>Steric interactions eliminate a large fraction of possible comformations.</a:t>
            </a:r>
          </a:p>
        </p:txBody>
      </p:sp>
      <p:sp>
        <p:nvSpPr>
          <p:cNvPr id="8197" name="Text Box 1059"/>
          <p:cNvSpPr txBox="1">
            <a:spLocks noChangeArrowheads="1"/>
          </p:cNvSpPr>
          <p:nvPr/>
        </p:nvSpPr>
        <p:spPr bwMode="auto">
          <a:xfrm>
            <a:off x="76200" y="6264275"/>
            <a:ext cx="3633788" cy="517525"/>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1.7a </a:t>
            </a:r>
            <a:endParaRPr lang="en-US" sz="1400" b="0" u="sng"/>
          </a:p>
        </p:txBody>
      </p:sp>
      <p:grpSp>
        <p:nvGrpSpPr>
          <p:cNvPr id="8198" name="Group 1063"/>
          <p:cNvGrpSpPr>
            <a:grpSpLocks/>
          </p:cNvGrpSpPr>
          <p:nvPr/>
        </p:nvGrpSpPr>
        <p:grpSpPr bwMode="auto">
          <a:xfrm>
            <a:off x="2743200" y="609600"/>
            <a:ext cx="3403600" cy="2043113"/>
            <a:chOff x="1112" y="432"/>
            <a:chExt cx="2144" cy="1287"/>
          </a:xfrm>
        </p:grpSpPr>
        <p:grpSp>
          <p:nvGrpSpPr>
            <p:cNvPr id="8202" name="Group 1064"/>
            <p:cNvGrpSpPr>
              <a:grpSpLocks/>
            </p:cNvGrpSpPr>
            <p:nvPr/>
          </p:nvGrpSpPr>
          <p:grpSpPr bwMode="auto">
            <a:xfrm>
              <a:off x="1112" y="432"/>
              <a:ext cx="2144" cy="1287"/>
              <a:chOff x="1112" y="432"/>
              <a:chExt cx="2144" cy="1287"/>
            </a:xfrm>
          </p:grpSpPr>
          <p:sp>
            <p:nvSpPr>
              <p:cNvPr id="8204" name="Rectangle 1065"/>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8205" name="Text Box 1066"/>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8206" name="Line 1067"/>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8207" name="Text Box 1068"/>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8208" name="Text Box 1069"/>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8209" name="Line 1070"/>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8210" name="Line 1071"/>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8211" name="Line 1072"/>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8212" name="Text Box 1073"/>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8213" name="Line 1074"/>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8214" name="Line 1075"/>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8215" name="Text Box 1076"/>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8216" name="Text Box 1077"/>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8217" name="Line 1078"/>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8218" name="Line 1079"/>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8219" name="Text Box 1080"/>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8220" name="Line 1081"/>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8221" name="Line 1082"/>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8222" name="Text Box 1083"/>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8223" name="Line 1084"/>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8224" name="Line 1085"/>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8225" name="Line 1086"/>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8226" name="Text Box 1087"/>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8227" name="Line 1088"/>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8228" name="Line 1089"/>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8229" name="Line 1090"/>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8230" name="Text Box 1091"/>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8231" name="Text Box 1092"/>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8232" name="Text Box 1093"/>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8233" name="Group 1094"/>
              <p:cNvGrpSpPr>
                <a:grpSpLocks/>
              </p:cNvGrpSpPr>
              <p:nvPr/>
            </p:nvGrpSpPr>
            <p:grpSpPr bwMode="auto">
              <a:xfrm>
                <a:off x="1760" y="1248"/>
                <a:ext cx="260" cy="471"/>
                <a:chOff x="1760" y="1248"/>
                <a:chExt cx="260" cy="471"/>
              </a:xfrm>
            </p:grpSpPr>
            <p:sp>
              <p:nvSpPr>
                <p:cNvPr id="8234" name="Line 1095"/>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8235" name="Text Box 1096"/>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8194" name="Object 1097"/>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8201" name="CS ChemDraw Drawing" r:id="rId5" imgW="522360" imgH="384480" progId="ChemDraw.Document.6.0">
                    <p:embed/>
                  </p:oleObj>
                </mc:Choice>
                <mc:Fallback>
                  <p:oleObj name="CS ChemDraw Drawing" r:id="rId5" imgW="522360" imgH="384480" progId="ChemDraw.Document.6.0">
                    <p:embed/>
                    <p:pic>
                      <p:nvPicPr>
                        <p:cNvPr id="0" name="Object 10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3" name="AutoShape 1098"/>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8199" name="Group 1099"/>
          <p:cNvGrpSpPr>
            <a:grpSpLocks/>
          </p:cNvGrpSpPr>
          <p:nvPr/>
        </p:nvGrpSpPr>
        <p:grpSpPr bwMode="auto">
          <a:xfrm>
            <a:off x="8229600" y="1066800"/>
            <a:ext cx="685800" cy="457200"/>
            <a:chOff x="4800" y="1200"/>
            <a:chExt cx="432" cy="288"/>
          </a:xfrm>
        </p:grpSpPr>
        <p:sp>
          <p:nvSpPr>
            <p:cNvPr id="8200" name="Oval 110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8201" name="Text Box 110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1060"/>
          <p:cNvPicPr>
            <a:picLocks noChangeAspect="1" noChangeArrowheads="1"/>
          </p:cNvPicPr>
          <p:nvPr/>
        </p:nvPicPr>
        <p:blipFill>
          <a:blip r:embed="rId4" cstate="print">
            <a:clrChange>
              <a:clrFrom>
                <a:srgbClr val="FFFFFF"/>
              </a:clrFrom>
              <a:clrTo>
                <a:srgbClr val="FFFFFF">
                  <a:alpha val="0"/>
                </a:srgbClr>
              </a:clrTo>
            </a:clrChange>
            <a:lum bright="-18000" contrast="30000"/>
          </a:blip>
          <a:srcRect/>
          <a:stretch>
            <a:fillRect/>
          </a:stretch>
        </p:blipFill>
        <p:spPr bwMode="auto">
          <a:xfrm>
            <a:off x="352425" y="2667000"/>
            <a:ext cx="8410575" cy="4191000"/>
          </a:xfrm>
          <a:prstGeom prst="rect">
            <a:avLst/>
          </a:prstGeom>
          <a:noFill/>
          <a:ln w="9525">
            <a:noFill/>
            <a:miter lim="800000"/>
            <a:headEnd/>
            <a:tailEnd/>
          </a:ln>
        </p:spPr>
      </p:pic>
      <p:sp>
        <p:nvSpPr>
          <p:cNvPr id="9220" name="Text Box 1058"/>
          <p:cNvSpPr txBox="1">
            <a:spLocks noChangeArrowheads="1"/>
          </p:cNvSpPr>
          <p:nvPr/>
        </p:nvSpPr>
        <p:spPr bwMode="auto">
          <a:xfrm>
            <a:off x="5410200" y="2286000"/>
            <a:ext cx="3200400" cy="396875"/>
          </a:xfrm>
          <a:prstGeom prst="rect">
            <a:avLst/>
          </a:prstGeom>
          <a:noFill/>
          <a:ln w="9525">
            <a:noFill/>
            <a:miter lim="800000"/>
            <a:headEnd/>
            <a:tailEnd/>
          </a:ln>
        </p:spPr>
        <p:txBody>
          <a:bodyPr>
            <a:spAutoFit/>
          </a:bodyPr>
          <a:lstStyle/>
          <a:p>
            <a:r>
              <a:rPr lang="en-US" b="0"/>
              <a:t>GLY: much more freedom</a:t>
            </a:r>
          </a:p>
        </p:txBody>
      </p:sp>
      <p:sp>
        <p:nvSpPr>
          <p:cNvPr id="9221" name="Text Box 1059"/>
          <p:cNvSpPr txBox="1">
            <a:spLocks noChangeArrowheads="1"/>
          </p:cNvSpPr>
          <p:nvPr/>
        </p:nvSpPr>
        <p:spPr bwMode="auto">
          <a:xfrm>
            <a:off x="4419600" y="304800"/>
            <a:ext cx="4567238" cy="730250"/>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1.7b.c</a:t>
            </a:r>
          </a:p>
          <a:p>
            <a:r>
              <a:rPr lang="en-US" sz="1400" b="0"/>
              <a:t>From J. Richardson, </a:t>
            </a:r>
            <a:r>
              <a:rPr lang="en-US" sz="1400" b="0" i="1"/>
              <a:t>Adv. Prot. Chem.</a:t>
            </a:r>
            <a:r>
              <a:rPr lang="en-US" sz="1400" b="0"/>
              <a:t> 34, 174-174 (1981)</a:t>
            </a:r>
            <a:endParaRPr lang="en-US" sz="1400" b="0" u="sng"/>
          </a:p>
        </p:txBody>
      </p:sp>
      <p:sp>
        <p:nvSpPr>
          <p:cNvPr id="9222" name="Text Box 1061"/>
          <p:cNvSpPr txBox="1">
            <a:spLocks noChangeArrowheads="1"/>
          </p:cNvSpPr>
          <p:nvPr/>
        </p:nvSpPr>
        <p:spPr bwMode="auto">
          <a:xfrm>
            <a:off x="914400" y="2133600"/>
            <a:ext cx="3733800" cy="701675"/>
          </a:xfrm>
          <a:prstGeom prst="rect">
            <a:avLst/>
          </a:prstGeom>
          <a:noFill/>
          <a:ln w="9525">
            <a:noFill/>
            <a:miter lim="800000"/>
            <a:headEnd/>
            <a:tailEnd/>
          </a:ln>
        </p:spPr>
        <p:txBody>
          <a:bodyPr>
            <a:spAutoFit/>
          </a:bodyPr>
          <a:lstStyle/>
          <a:p>
            <a:r>
              <a:rPr lang="en-US" b="0"/>
              <a:t>All amino acids (except glycine) from high resolution crystals</a:t>
            </a:r>
          </a:p>
        </p:txBody>
      </p:sp>
      <p:grpSp>
        <p:nvGrpSpPr>
          <p:cNvPr id="9223" name="Group 1064"/>
          <p:cNvGrpSpPr>
            <a:grpSpLocks/>
          </p:cNvGrpSpPr>
          <p:nvPr/>
        </p:nvGrpSpPr>
        <p:grpSpPr bwMode="auto">
          <a:xfrm>
            <a:off x="533400" y="152400"/>
            <a:ext cx="3403600" cy="2043113"/>
            <a:chOff x="1112" y="432"/>
            <a:chExt cx="2144" cy="1287"/>
          </a:xfrm>
        </p:grpSpPr>
        <p:grpSp>
          <p:nvGrpSpPr>
            <p:cNvPr id="9224" name="Group 1065"/>
            <p:cNvGrpSpPr>
              <a:grpSpLocks/>
            </p:cNvGrpSpPr>
            <p:nvPr/>
          </p:nvGrpSpPr>
          <p:grpSpPr bwMode="auto">
            <a:xfrm>
              <a:off x="1112" y="432"/>
              <a:ext cx="2144" cy="1287"/>
              <a:chOff x="1112" y="432"/>
              <a:chExt cx="2144" cy="1287"/>
            </a:xfrm>
          </p:grpSpPr>
          <p:sp>
            <p:nvSpPr>
              <p:cNvPr id="9226" name="Rectangle 1066"/>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9227" name="Text Box 1067"/>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9228" name="Line 1068"/>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9229" name="Text Box 1069"/>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9230" name="Text Box 1070"/>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9231" name="Line 1071"/>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9232" name="Line 1072"/>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9233" name="Line 1073"/>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9234" name="Text Box 1074"/>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9235" name="Line 1075"/>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9236" name="Line 1076"/>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9237" name="Text Box 1077"/>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9238" name="Text Box 1078"/>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9239" name="Line 1079"/>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9240" name="Line 1080"/>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9241" name="Text Box 1081"/>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9242" name="Line 1082"/>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9243" name="Line 1083"/>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9244" name="Text Box 1084"/>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9245" name="Line 1085"/>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9246" name="Line 1086"/>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9247" name="Line 1087"/>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9248" name="Text Box 1088"/>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9249" name="Line 1089"/>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9250" name="Line 1090"/>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9251" name="Line 1091"/>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9252" name="Text Box 1092"/>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9253" name="Text Box 1093"/>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9254" name="Text Box 1094"/>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9255" name="Group 1095"/>
              <p:cNvGrpSpPr>
                <a:grpSpLocks/>
              </p:cNvGrpSpPr>
              <p:nvPr/>
            </p:nvGrpSpPr>
            <p:grpSpPr bwMode="auto">
              <a:xfrm>
                <a:off x="1760" y="1248"/>
                <a:ext cx="260" cy="471"/>
                <a:chOff x="1760" y="1248"/>
                <a:chExt cx="260" cy="471"/>
              </a:xfrm>
            </p:grpSpPr>
            <p:sp>
              <p:nvSpPr>
                <p:cNvPr id="9256" name="Line 1096"/>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9257" name="Text Box 1097"/>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9218" name="Object 1098"/>
            <p:cNvGraphicFramePr>
              <a:graphicFrameLocks noChangeAspect="1"/>
            </p:cNvGraphicFramePr>
            <p:nvPr/>
          </p:nvGraphicFramePr>
          <p:xfrm>
            <a:off x="1888" y="968"/>
            <a:ext cx="329" cy="242"/>
          </p:xfrm>
          <a:graphic>
            <a:graphicData uri="http://schemas.openxmlformats.org/presentationml/2006/ole">
              <mc:AlternateContent xmlns:mc="http://schemas.openxmlformats.org/markup-compatibility/2006">
                <mc:Choice xmlns:v="urn:schemas-microsoft-com:vml" Requires="v">
                  <p:oleObj spid="_x0000_s9225" name="CS ChemDraw Drawing" r:id="rId5" imgW="522360" imgH="384480" progId="ChemDraw.Document.6.0">
                    <p:embed/>
                  </p:oleObj>
                </mc:Choice>
                <mc:Fallback>
                  <p:oleObj name="CS ChemDraw Drawing" r:id="rId5" imgW="522360" imgH="384480" progId="ChemDraw.Document.6.0">
                    <p:embed/>
                    <p:pic>
                      <p:nvPicPr>
                        <p:cNvPr id="0" name="Object 10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 y="968"/>
                          <a:ext cx="329"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5" name="AutoShape 1099"/>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2438400" y="533400"/>
            <a:ext cx="4265613" cy="1343025"/>
          </a:xfrm>
          <a:prstGeom prst="rect">
            <a:avLst/>
          </a:prstGeom>
          <a:noFill/>
          <a:ln w="9525">
            <a:noFill/>
            <a:miter lim="800000"/>
            <a:headEnd/>
            <a:tailEnd/>
          </a:ln>
        </p:spPr>
        <p:txBody>
          <a:bodyPr wrap="none">
            <a:spAutoFit/>
          </a:bodyPr>
          <a:lstStyle/>
          <a:p>
            <a:pPr algn="ctr"/>
            <a:r>
              <a:rPr lang="en-US" sz="2800" b="0"/>
              <a:t>amino acids/proteins:</a:t>
            </a:r>
          </a:p>
          <a:p>
            <a:pPr algn="ctr"/>
            <a:r>
              <a:rPr lang="en-US" sz="1800" b="0">
                <a:solidFill>
                  <a:schemeClr val="accent2"/>
                </a:solidFill>
              </a:rPr>
              <a:t>ala, gly, leu, ile, val, glu, asp, gln, asn, pro,</a:t>
            </a:r>
          </a:p>
          <a:p>
            <a:pPr algn="ctr"/>
            <a:r>
              <a:rPr lang="en-US" sz="1800" b="0">
                <a:solidFill>
                  <a:schemeClr val="accent2"/>
                </a:solidFill>
              </a:rPr>
              <a:t>lys, arg, ser, thr, tyr, trp, phe, his, cys, met</a:t>
            </a:r>
          </a:p>
          <a:p>
            <a:pPr algn="ctr"/>
            <a:endParaRPr lang="en-US" sz="1800" b="0">
              <a:solidFill>
                <a:schemeClr val="accent2"/>
              </a:solidFill>
            </a:endParaRPr>
          </a:p>
        </p:txBody>
      </p:sp>
      <p:sp>
        <p:nvSpPr>
          <p:cNvPr id="30723" name="Text Box 4"/>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0724" name="Picture 5"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0725" name="Oval 6"/>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0726" name="Text Box 7"/>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0727" name="Text Box 8"/>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grpSp>
        <p:nvGrpSpPr>
          <p:cNvPr id="30728" name="Group 10"/>
          <p:cNvGrpSpPr>
            <a:grpSpLocks/>
          </p:cNvGrpSpPr>
          <p:nvPr/>
        </p:nvGrpSpPr>
        <p:grpSpPr bwMode="auto">
          <a:xfrm>
            <a:off x="7772400" y="1295400"/>
            <a:ext cx="685800" cy="457200"/>
            <a:chOff x="4800" y="1200"/>
            <a:chExt cx="432" cy="288"/>
          </a:xfrm>
        </p:grpSpPr>
        <p:sp>
          <p:nvSpPr>
            <p:cNvPr id="30729" name="Oval 11"/>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0730" name="Text Box 12"/>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
        <p:nvSpPr>
          <p:cNvPr id="32771" name="Text Box 3"/>
          <p:cNvSpPr txBox="1">
            <a:spLocks noChangeArrowheads="1"/>
          </p:cNvSpPr>
          <p:nvPr/>
        </p:nvSpPr>
        <p:spPr bwMode="auto">
          <a:xfrm>
            <a:off x="685800" y="990600"/>
            <a:ext cx="8193088" cy="1311275"/>
          </a:xfrm>
          <a:prstGeom prst="rect">
            <a:avLst/>
          </a:prstGeom>
          <a:noFill/>
          <a:ln w="9525">
            <a:noFill/>
            <a:miter lim="800000"/>
            <a:headEnd/>
            <a:tailEnd/>
          </a:ln>
        </p:spPr>
        <p:txBody>
          <a:bodyPr wrap="none">
            <a:spAutoFit/>
          </a:bodyPr>
          <a:lstStyle/>
          <a:p>
            <a:r>
              <a:rPr lang="en-US">
                <a:solidFill>
                  <a:srgbClr val="0000FF"/>
                </a:solidFill>
              </a:rPr>
              <a:t>-- helical propensities</a:t>
            </a:r>
          </a:p>
          <a:p>
            <a:r>
              <a:rPr lang="en-US">
                <a:solidFill>
                  <a:srgbClr val="0000FF"/>
                </a:solidFill>
              </a:rPr>
              <a:t>-- mining structural databases for known sequence-structure relationships</a:t>
            </a:r>
          </a:p>
          <a:p>
            <a:r>
              <a:rPr lang="en-US">
                <a:solidFill>
                  <a:srgbClr val="0000FF"/>
                </a:solidFill>
              </a:rPr>
              <a:t>-- sequence contexts?</a:t>
            </a:r>
          </a:p>
          <a:p>
            <a:r>
              <a:rPr lang="en-US">
                <a:solidFill>
                  <a:srgbClr val="0000FF"/>
                </a:solidFill>
              </a:rPr>
              <a:t>-- neural nets, …</a:t>
            </a:r>
          </a:p>
        </p:txBody>
      </p:sp>
      <p:sp>
        <p:nvSpPr>
          <p:cNvPr id="32772" name="Text Box 4"/>
          <p:cNvSpPr txBox="1">
            <a:spLocks noChangeArrowheads="1"/>
          </p:cNvSpPr>
          <p:nvPr/>
        </p:nvSpPr>
        <p:spPr bwMode="auto">
          <a:xfrm>
            <a:off x="1828800" y="2971800"/>
            <a:ext cx="4660900" cy="701675"/>
          </a:xfrm>
          <a:prstGeom prst="rect">
            <a:avLst/>
          </a:prstGeom>
          <a:noFill/>
          <a:ln w="9525">
            <a:noFill/>
            <a:miter lim="800000"/>
            <a:headEnd/>
            <a:tailEnd/>
          </a:ln>
        </p:spPr>
        <p:txBody>
          <a:bodyPr wrap="none">
            <a:spAutoFit/>
          </a:bodyPr>
          <a:lstStyle/>
          <a:p>
            <a:r>
              <a:rPr lang="en-US" sz="4000">
                <a:solidFill>
                  <a:schemeClr val="hlink"/>
                </a:solidFill>
              </a:rPr>
              <a:t>Yes!</a:t>
            </a:r>
            <a:r>
              <a:rPr lang="en-US"/>
              <a:t>  	…but accuracy is poor </a:t>
            </a:r>
            <a:r>
              <a:rPr lang="en-US">
                <a:sym typeface="Wingdings" pitchFamily="2" charset="2"/>
              </a:rPr>
              <a:t></a:t>
            </a:r>
            <a:endParaRPr lang="en-US"/>
          </a:p>
        </p:txBody>
      </p:sp>
      <p:sp>
        <p:nvSpPr>
          <p:cNvPr id="32773" name="Rectangle 5"/>
          <p:cNvSpPr>
            <a:spLocks noChangeArrowheads="1"/>
          </p:cNvSpPr>
          <p:nvPr/>
        </p:nvSpPr>
        <p:spPr bwMode="auto">
          <a:xfrm>
            <a:off x="609600" y="3962400"/>
            <a:ext cx="6542088" cy="396875"/>
          </a:xfrm>
          <a:prstGeom prst="rect">
            <a:avLst/>
          </a:prstGeom>
          <a:noFill/>
          <a:ln w="9525">
            <a:noFill/>
            <a:miter lim="800000"/>
            <a:headEnd/>
            <a:tailEnd/>
          </a:ln>
        </p:spPr>
        <p:txBody>
          <a:bodyPr wrap="none">
            <a:spAutoFit/>
          </a:bodyPr>
          <a:lstStyle/>
          <a:p>
            <a:r>
              <a:rPr lang="en-US"/>
              <a:t>However: </a:t>
            </a:r>
            <a:r>
              <a:rPr lang="en-US">
                <a:solidFill>
                  <a:srgbClr val="0000FF"/>
                </a:solidFill>
              </a:rPr>
              <a:t>a given sequence may adopt multiple structures.</a:t>
            </a:r>
          </a:p>
        </p:txBody>
      </p:sp>
      <p:sp>
        <p:nvSpPr>
          <p:cNvPr id="32774" name="Rectangle 6"/>
          <p:cNvSpPr>
            <a:spLocks noChangeArrowheads="1"/>
          </p:cNvSpPr>
          <p:nvPr/>
        </p:nvSpPr>
        <p:spPr bwMode="auto">
          <a:xfrm>
            <a:off x="685800" y="4724400"/>
            <a:ext cx="7620000" cy="1311275"/>
          </a:xfrm>
          <a:prstGeom prst="rect">
            <a:avLst/>
          </a:prstGeom>
          <a:noFill/>
          <a:ln w="9525">
            <a:noFill/>
            <a:miter lim="800000"/>
            <a:headEnd/>
            <a:tailEnd/>
          </a:ln>
        </p:spPr>
        <p:txBody>
          <a:bodyPr>
            <a:spAutoFit/>
          </a:bodyPr>
          <a:lstStyle/>
          <a:p>
            <a:r>
              <a:rPr lang="en-US" b="0">
                <a:solidFill>
                  <a:srgbClr val="003300"/>
                </a:solidFill>
              </a:rPr>
              <a:t>Kabsch W &amp; Sander C   </a:t>
            </a:r>
            <a:r>
              <a:rPr lang="en-US" b="0" i="1">
                <a:solidFill>
                  <a:srgbClr val="003300"/>
                </a:solidFill>
              </a:rPr>
              <a:t>Proc. Natl. Acad. Sci. </a:t>
            </a:r>
            <a:r>
              <a:rPr lang="en-US">
                <a:solidFill>
                  <a:srgbClr val="003300"/>
                </a:solidFill>
              </a:rPr>
              <a:t>81</a:t>
            </a:r>
            <a:r>
              <a:rPr lang="en-US" b="0">
                <a:solidFill>
                  <a:srgbClr val="003300"/>
                </a:solidFill>
              </a:rPr>
              <a:t>, 1075-1078 (1984)</a:t>
            </a:r>
          </a:p>
          <a:p>
            <a:r>
              <a:rPr lang="en-US" b="0">
                <a:solidFill>
                  <a:srgbClr val="003300"/>
                </a:solidFill>
              </a:rPr>
              <a:t>“On the use of sequence homologies to predict protein structure: Identical pentapeptides can have completely different conformations”</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33400" y="165100"/>
            <a:ext cx="8153400" cy="701675"/>
          </a:xfrm>
          <a:prstGeom prst="rect">
            <a:avLst/>
          </a:prstGeom>
          <a:noFill/>
          <a:ln w="9525">
            <a:noFill/>
            <a:miter lim="800000"/>
            <a:headEnd/>
            <a:tailEnd/>
          </a:ln>
        </p:spPr>
        <p:txBody>
          <a:bodyPr>
            <a:spAutoFit/>
          </a:bodyPr>
          <a:lstStyle/>
          <a:p>
            <a:r>
              <a:rPr lang="en-US"/>
              <a:t>Rost B &amp; Eyrich VA “EVA: Large-scale analysis of secondary structure prediction”  </a:t>
            </a:r>
            <a:r>
              <a:rPr lang="en-US" i="1"/>
              <a:t>Proteins</a:t>
            </a:r>
            <a:r>
              <a:rPr lang="en-US"/>
              <a:t> Suppl 5, 192-199 (2001).</a:t>
            </a:r>
          </a:p>
        </p:txBody>
      </p:sp>
      <p:sp>
        <p:nvSpPr>
          <p:cNvPr id="33795" name="Text Box 3"/>
          <p:cNvSpPr txBox="1">
            <a:spLocks noChangeArrowheads="1"/>
          </p:cNvSpPr>
          <p:nvPr/>
        </p:nvSpPr>
        <p:spPr bwMode="auto">
          <a:xfrm>
            <a:off x="914400" y="1066800"/>
            <a:ext cx="7934325" cy="701675"/>
          </a:xfrm>
          <a:prstGeom prst="rect">
            <a:avLst/>
          </a:prstGeom>
          <a:noFill/>
          <a:ln w="9525">
            <a:noFill/>
            <a:miter lim="800000"/>
            <a:headEnd/>
            <a:tailEnd/>
          </a:ln>
        </p:spPr>
        <p:txBody>
          <a:bodyPr>
            <a:spAutoFit/>
          </a:bodyPr>
          <a:lstStyle/>
          <a:p>
            <a:r>
              <a:rPr lang="en-US" b="0">
                <a:solidFill>
                  <a:srgbClr val="0000FF"/>
                </a:solidFill>
              </a:rPr>
              <a:t>WWW server that automatically tests other 2° structure prediction servers with new structures from crystal database.</a:t>
            </a:r>
          </a:p>
        </p:txBody>
      </p:sp>
      <p:sp>
        <p:nvSpPr>
          <p:cNvPr id="33796" name="Text Box 4"/>
          <p:cNvSpPr txBox="1">
            <a:spLocks noChangeArrowheads="1"/>
          </p:cNvSpPr>
          <p:nvPr/>
        </p:nvSpPr>
        <p:spPr bwMode="auto">
          <a:xfrm>
            <a:off x="1371600" y="2667000"/>
            <a:ext cx="6416675" cy="701675"/>
          </a:xfrm>
          <a:prstGeom prst="rect">
            <a:avLst/>
          </a:prstGeom>
          <a:noFill/>
          <a:ln w="9525">
            <a:noFill/>
            <a:miter lim="800000"/>
            <a:headEnd/>
            <a:tailEnd/>
          </a:ln>
        </p:spPr>
        <p:txBody>
          <a:bodyPr>
            <a:spAutoFit/>
          </a:bodyPr>
          <a:lstStyle/>
          <a:p>
            <a:r>
              <a:rPr lang="en-US"/>
              <a:t>Example programs: JPred2, PROFking, PSIPRED, PSSP, SAM-t99sec, Sspro, PHDsec, PHDpsi, PROFphd</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p:cNvPicPr>
            <a:picLocks noChangeAspect="1" noChangeArrowheads="1"/>
          </p:cNvPicPr>
          <p:nvPr/>
        </p:nvPicPr>
        <p:blipFill>
          <a:blip r:embed="rId3" cstate="print"/>
          <a:srcRect/>
          <a:stretch>
            <a:fillRect/>
          </a:stretch>
        </p:blipFill>
        <p:spPr bwMode="auto">
          <a:xfrm>
            <a:off x="1219200" y="1600200"/>
            <a:ext cx="1638300" cy="1954213"/>
          </a:xfrm>
          <a:prstGeom prst="rect">
            <a:avLst/>
          </a:prstGeom>
          <a:noFill/>
          <a:ln w="9525">
            <a:noFill/>
            <a:miter lim="800000"/>
            <a:headEnd/>
            <a:tailEnd/>
          </a:ln>
        </p:spPr>
      </p:pic>
      <p:pic>
        <p:nvPicPr>
          <p:cNvPr id="35843" name="Picture 4"/>
          <p:cNvPicPr>
            <a:picLocks noChangeAspect="1" noChangeArrowheads="1"/>
          </p:cNvPicPr>
          <p:nvPr/>
        </p:nvPicPr>
        <p:blipFill>
          <a:blip r:embed="rId4" cstate="print"/>
          <a:srcRect/>
          <a:stretch>
            <a:fillRect/>
          </a:stretch>
        </p:blipFill>
        <p:spPr bwMode="auto">
          <a:xfrm>
            <a:off x="3657600" y="1600200"/>
            <a:ext cx="3360738" cy="2019300"/>
          </a:xfrm>
          <a:prstGeom prst="rect">
            <a:avLst/>
          </a:prstGeom>
          <a:noFill/>
          <a:ln w="9525">
            <a:noFill/>
            <a:miter lim="800000"/>
            <a:headEnd/>
            <a:tailEnd/>
          </a:ln>
        </p:spPr>
      </p:pic>
      <p:sp>
        <p:nvSpPr>
          <p:cNvPr id="35844" name="Rectangle 5"/>
          <p:cNvSpPr>
            <a:spLocks noChangeArrowheads="1"/>
          </p:cNvSpPr>
          <p:nvPr/>
        </p:nvSpPr>
        <p:spPr bwMode="auto">
          <a:xfrm>
            <a:off x="3352800" y="3733800"/>
            <a:ext cx="3625850" cy="366713"/>
          </a:xfrm>
          <a:prstGeom prst="rect">
            <a:avLst/>
          </a:prstGeom>
          <a:noFill/>
          <a:ln w="9525">
            <a:noFill/>
            <a:miter lim="800000"/>
            <a:headEnd/>
            <a:tailEnd/>
          </a:ln>
        </p:spPr>
        <p:txBody>
          <a:bodyPr wrap="none">
            <a:spAutoFit/>
          </a:bodyPr>
          <a:lstStyle/>
          <a:p>
            <a:pPr eaLnBrk="0" hangingPunct="0"/>
            <a:r>
              <a:rPr lang="en-US" sz="1800" b="0">
                <a:latin typeface="Arial" pitchFamily="34" charset="0"/>
                <a:cs typeface="Arial" pitchFamily="34" charset="0"/>
              </a:rPr>
              <a:t>Sequence: </a:t>
            </a:r>
            <a:r>
              <a:rPr lang="en-US" sz="1800">
                <a:latin typeface="Arial" pitchFamily="34" charset="0"/>
                <a:cs typeface="Arial" pitchFamily="34" charset="0"/>
              </a:rPr>
              <a:t>LA</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MVV</a:t>
            </a:r>
            <a:r>
              <a:rPr lang="en-US" sz="1800">
                <a:solidFill>
                  <a:srgbClr val="D60093"/>
                </a:solidFill>
                <a:latin typeface="Arial" pitchFamily="34" charset="0"/>
                <a:cs typeface="Arial" pitchFamily="34" charset="0"/>
              </a:rPr>
              <a:t>KT</a:t>
            </a:r>
            <a:r>
              <a:rPr lang="en-US" sz="1800">
                <a:latin typeface="Arial" pitchFamily="34" charset="0"/>
                <a:cs typeface="Arial" pitchFamily="34" charset="0"/>
              </a:rPr>
              <a:t>A</a:t>
            </a:r>
            <a:r>
              <a:rPr lang="en-US" sz="1800">
                <a:solidFill>
                  <a:srgbClr val="D60093"/>
                </a:solidFill>
                <a:latin typeface="Arial" pitchFamily="34" charset="0"/>
                <a:cs typeface="Arial" pitchFamily="34" charset="0"/>
              </a:rPr>
              <a:t>E</a:t>
            </a:r>
            <a:r>
              <a:rPr lang="en-US" sz="1800">
                <a:latin typeface="Arial" pitchFamily="34" charset="0"/>
                <a:cs typeface="Arial" pitchFamily="34" charset="0"/>
              </a:rPr>
              <a:t>AIL</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D</a:t>
            </a:r>
          </a:p>
        </p:txBody>
      </p:sp>
      <p:sp>
        <p:nvSpPr>
          <p:cNvPr id="35845" name="Text Box 6"/>
          <p:cNvSpPr txBox="1">
            <a:spLocks noChangeArrowheads="1"/>
          </p:cNvSpPr>
          <p:nvPr/>
        </p:nvSpPr>
        <p:spPr bwMode="auto">
          <a:xfrm>
            <a:off x="685800" y="4191000"/>
            <a:ext cx="7772400" cy="2286000"/>
          </a:xfrm>
          <a:prstGeom prst="rect">
            <a:avLst/>
          </a:prstGeom>
          <a:noFill/>
          <a:ln w="9525">
            <a:noFill/>
            <a:miter lim="800000"/>
            <a:headEnd/>
            <a:tailEnd/>
          </a:ln>
        </p:spPr>
        <p:txBody>
          <a:bodyPr>
            <a:spAutoFit/>
          </a:bodyPr>
          <a:lstStyle/>
          <a:p>
            <a:pPr eaLnBrk="0" hangingPunct="0">
              <a:spcBef>
                <a:spcPct val="50000"/>
              </a:spcBef>
            </a:pPr>
            <a:r>
              <a:rPr lang="el-GR" sz="2400">
                <a:latin typeface="Arial" pitchFamily="34" charset="0"/>
                <a:cs typeface="Arial" pitchFamily="34" charset="0"/>
              </a:rPr>
              <a:t>α</a:t>
            </a:r>
            <a:r>
              <a:rPr lang="en-US" sz="2400">
                <a:latin typeface="Arial" pitchFamily="34" charset="0"/>
                <a:cs typeface="Arial" pitchFamily="34" charset="0"/>
              </a:rPr>
              <a:t> Helix</a:t>
            </a:r>
            <a:endParaRPr lang="en-US">
              <a:latin typeface="Arial" pitchFamily="34" charset="0"/>
              <a:cs typeface="Arial" pitchFamily="34" charset="0"/>
            </a:endParaRPr>
          </a:p>
          <a:p>
            <a:pPr eaLnBrk="0" hangingPunct="0">
              <a:spcBef>
                <a:spcPct val="50000"/>
              </a:spcBef>
            </a:pPr>
            <a:r>
              <a:rPr lang="en-US">
                <a:latin typeface="Arial" pitchFamily="34" charset="0"/>
                <a:cs typeface="Arial" pitchFamily="34" charset="0"/>
              </a:rPr>
              <a:t>               3.6 amino acids per turn</a:t>
            </a:r>
          </a:p>
          <a:p>
            <a:pPr eaLnBrk="0" hangingPunct="0">
              <a:spcBef>
                <a:spcPct val="50000"/>
              </a:spcBef>
            </a:pPr>
            <a:r>
              <a:rPr lang="en-US">
                <a:latin typeface="Arial" pitchFamily="34" charset="0"/>
                <a:cs typeface="Arial" pitchFamily="34" charset="0"/>
              </a:rPr>
              <a:t>               10 Å (3 turns) 10 amino acids</a:t>
            </a:r>
          </a:p>
          <a:p>
            <a:pPr eaLnBrk="0" hangingPunct="0">
              <a:spcBef>
                <a:spcPct val="50000"/>
              </a:spcBef>
            </a:pPr>
            <a:r>
              <a:rPr lang="en-US">
                <a:latin typeface="Arial" pitchFamily="34" charset="0"/>
                <a:cs typeface="Arial" pitchFamily="34" charset="0"/>
              </a:rPr>
              <a:t>                N-H•••O=C H-bond between every 4</a:t>
            </a:r>
            <a:r>
              <a:rPr lang="en-US" baseline="30000">
                <a:latin typeface="Arial" pitchFamily="34" charset="0"/>
                <a:cs typeface="Arial" pitchFamily="34" charset="0"/>
              </a:rPr>
              <a:t>th</a:t>
            </a:r>
            <a:r>
              <a:rPr lang="en-US">
                <a:latin typeface="Arial" pitchFamily="34" charset="0"/>
                <a:cs typeface="Arial" pitchFamily="34" charset="0"/>
              </a:rPr>
              <a:t> residue</a:t>
            </a:r>
          </a:p>
          <a:p>
            <a:pPr eaLnBrk="0" hangingPunct="0">
              <a:spcBef>
                <a:spcPct val="50000"/>
              </a:spcBef>
            </a:pPr>
            <a:r>
              <a:rPr lang="en-US">
                <a:latin typeface="Arial" pitchFamily="34" charset="0"/>
                <a:cs typeface="Arial" pitchFamily="34" charset="0"/>
              </a:rPr>
              <a:t>                Transmembrane </a:t>
            </a:r>
            <a:r>
              <a:rPr lang="el-GR">
                <a:latin typeface="Arial" pitchFamily="34" charset="0"/>
                <a:cs typeface="Arial" pitchFamily="34" charset="0"/>
              </a:rPr>
              <a:t>α</a:t>
            </a:r>
            <a:r>
              <a:rPr lang="en-US">
                <a:latin typeface="Arial" pitchFamily="34" charset="0"/>
                <a:cs typeface="Arial" pitchFamily="34" charset="0"/>
              </a:rPr>
              <a:t> Helix ≈ 19 hydrophobic AA long</a:t>
            </a:r>
          </a:p>
        </p:txBody>
      </p:sp>
      <p:sp>
        <p:nvSpPr>
          <p:cNvPr id="35846" name="Text Box 11"/>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
        <p:nvSpPr>
          <p:cNvPr id="35847" name="Rectangle 12"/>
          <p:cNvSpPr>
            <a:spLocks noChangeArrowheads="1"/>
          </p:cNvSpPr>
          <p:nvPr/>
        </p:nvSpPr>
        <p:spPr bwMode="auto">
          <a:xfrm>
            <a:off x="2895600" y="990600"/>
            <a:ext cx="825500" cy="519113"/>
          </a:xfrm>
          <a:prstGeom prst="rect">
            <a:avLst/>
          </a:prstGeom>
          <a:noFill/>
          <a:ln w="9525">
            <a:noFill/>
            <a:miter lim="800000"/>
            <a:headEnd/>
            <a:tailEnd/>
          </a:ln>
        </p:spPr>
        <p:txBody>
          <a:bodyPr wrap="none">
            <a:spAutoFit/>
          </a:bodyPr>
          <a:lstStyle/>
          <a:p>
            <a:r>
              <a:rPr lang="en-US" sz="2800">
                <a:solidFill>
                  <a:schemeClr val="hlink"/>
                </a:solidFill>
              </a:rPr>
              <a:t>Yes!</a:t>
            </a:r>
          </a:p>
        </p:txBody>
      </p:sp>
      <p:grpSp>
        <p:nvGrpSpPr>
          <p:cNvPr id="35848" name="Group 13"/>
          <p:cNvGrpSpPr>
            <a:grpSpLocks/>
          </p:cNvGrpSpPr>
          <p:nvPr/>
        </p:nvGrpSpPr>
        <p:grpSpPr bwMode="auto">
          <a:xfrm>
            <a:off x="8001000" y="2209800"/>
            <a:ext cx="685800" cy="457200"/>
            <a:chOff x="4800" y="1200"/>
            <a:chExt cx="432" cy="288"/>
          </a:xfrm>
        </p:grpSpPr>
        <p:sp>
          <p:nvSpPr>
            <p:cNvPr id="35849" name="Oval 14"/>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5850" name="Text Box 15"/>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609600"/>
            <a:ext cx="7772400" cy="889000"/>
          </a:xfrm>
        </p:spPr>
        <p:txBody>
          <a:bodyPr/>
          <a:lstStyle/>
          <a:p>
            <a:pPr eaLnBrk="1" hangingPunct="1"/>
            <a:r>
              <a:rPr lang="en-US" sz="3600" b="1"/>
              <a:t>Parametric Sequence Analysis</a:t>
            </a:r>
            <a:br>
              <a:rPr lang="en-US" sz="3600" b="1"/>
            </a:br>
            <a:r>
              <a:rPr lang="en-US" sz="3600" b="1"/>
              <a:t> </a:t>
            </a:r>
            <a:r>
              <a:rPr lang="en-US" sz="2800">
                <a:hlinkClick r:id="rId3"/>
              </a:rPr>
              <a:t>http://www.expasy.org/tools/</a:t>
            </a:r>
            <a:r>
              <a:rPr lang="en-US" sz="4000"/>
              <a:t> </a:t>
            </a:r>
          </a:p>
        </p:txBody>
      </p:sp>
      <p:sp>
        <p:nvSpPr>
          <p:cNvPr id="36867" name="Rectangle 3"/>
          <p:cNvSpPr>
            <a:spLocks noChangeArrowheads="1"/>
          </p:cNvSpPr>
          <p:nvPr/>
        </p:nvSpPr>
        <p:spPr bwMode="auto">
          <a:xfrm>
            <a:off x="228600" y="1981200"/>
            <a:ext cx="8686800" cy="4748213"/>
          </a:xfrm>
          <a:prstGeom prst="rect">
            <a:avLst/>
          </a:prstGeom>
          <a:noFill/>
          <a:ln w="9525">
            <a:noFill/>
            <a:miter lim="800000"/>
            <a:headEnd/>
            <a:tailEnd/>
          </a:ln>
        </p:spPr>
        <p:txBody>
          <a:bodyPr>
            <a:spAutoFit/>
          </a:bodyPr>
          <a:lstStyle/>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Parameters assigned to residues</a:t>
            </a:r>
          </a:p>
          <a:p>
            <a:pPr eaLnBrk="0" hangingPunct="0"/>
            <a:r>
              <a:rPr lang="en-US" sz="2400" b="0">
                <a:latin typeface="Arial" pitchFamily="34" charset="0"/>
                <a:cs typeface="Arial" pitchFamily="34" charset="0"/>
              </a:rPr>
              <a:t>    • Amino acids, dipeptides etc.</a:t>
            </a:r>
          </a:p>
          <a:p>
            <a:pPr eaLnBrk="0" hangingPunct="0"/>
            <a:r>
              <a:rPr lang="en-US" sz="2400" b="0">
                <a:latin typeface="Arial" pitchFamily="34" charset="0"/>
                <a:cs typeface="Arial" pitchFamily="34" charset="0"/>
              </a:rPr>
              <a:t>    • Bases, dinucleotides, triplets etc.</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Values averaged over a sliding window (or pattern)</a:t>
            </a:r>
          </a:p>
          <a:p>
            <a:pPr eaLnBrk="0" hangingPunct="0"/>
            <a:r>
              <a:rPr lang="en-US" sz="2400" b="0">
                <a:latin typeface="Arial" pitchFamily="34" charset="0"/>
                <a:cs typeface="Arial" pitchFamily="34" charset="0"/>
              </a:rPr>
              <a:t>    • Arithmetic average, geometric average, etc.</a:t>
            </a:r>
          </a:p>
          <a:p>
            <a:pPr eaLnBrk="0" hangingPunct="0"/>
            <a:r>
              <a:rPr lang="en-US" sz="2400" b="0">
                <a:latin typeface="Arial" pitchFamily="34" charset="0"/>
                <a:cs typeface="Arial" pitchFamily="34" charset="0"/>
              </a:rPr>
              <a:t>    • Values can be weighted based on position in the window</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Threshold learned from training sequences</a:t>
            </a:r>
          </a:p>
          <a:p>
            <a:pPr eaLnBrk="0" hangingPunct="0"/>
            <a:r>
              <a:rPr lang="en-US" sz="2400" b="0">
                <a:latin typeface="Arial" pitchFamily="34" charset="0"/>
                <a:cs typeface="Arial" pitchFamily="34" charset="0"/>
              </a:rPr>
              <a:t>    • Requires a gold standard known to belong to set</a:t>
            </a:r>
          </a:p>
          <a:p>
            <a:pPr eaLnBrk="0" hangingPunct="0"/>
            <a:r>
              <a:rPr lang="en-US" sz="2400" b="0">
                <a:latin typeface="Arial" pitchFamily="34" charset="0"/>
                <a:cs typeface="Arial" pitchFamily="34" charset="0"/>
              </a:rPr>
              <a:t>    • Requires sequences known not to belong to set</a:t>
            </a:r>
          </a:p>
          <a:p>
            <a:pPr eaLnBrk="0" hangingPunct="0"/>
            <a:endParaRPr lang="en-US" sz="2400" b="0">
              <a:latin typeface="Arial" pitchFamily="34" charset="0"/>
              <a:cs typeface="Arial" pitchFamily="34" charset="0"/>
            </a:endParaRPr>
          </a:p>
          <a:p>
            <a:pPr eaLnBrk="0" hangingPunct="0"/>
            <a:r>
              <a:rPr lang="en-US" sz="2400" b="0">
                <a:latin typeface="Arial" pitchFamily="34" charset="0"/>
                <a:cs typeface="Arial" pitchFamily="34" charset="0"/>
              </a:rPr>
              <a:t>Example: Kyte-Doolittle assigned a value to each amino acid based on its hydrophobicity</a:t>
            </a:r>
          </a:p>
          <a:p>
            <a:pPr eaLnBrk="0" hangingPunct="0"/>
            <a:endParaRPr lang="en-US" sz="1800" b="0">
              <a:latin typeface="Arial" pitchFamily="34" charset="0"/>
              <a:cs typeface="Arial" pitchFamily="34" charset="0"/>
            </a:endParaRPr>
          </a:p>
        </p:txBody>
      </p:sp>
      <p:grpSp>
        <p:nvGrpSpPr>
          <p:cNvPr id="36868" name="Group 7"/>
          <p:cNvGrpSpPr>
            <a:grpSpLocks/>
          </p:cNvGrpSpPr>
          <p:nvPr/>
        </p:nvGrpSpPr>
        <p:grpSpPr bwMode="auto">
          <a:xfrm>
            <a:off x="7772400" y="1295400"/>
            <a:ext cx="685800" cy="457200"/>
            <a:chOff x="4800" y="1200"/>
            <a:chExt cx="432" cy="288"/>
          </a:xfrm>
        </p:grpSpPr>
        <p:sp>
          <p:nvSpPr>
            <p:cNvPr id="368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68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b="1">
                <a:solidFill>
                  <a:schemeClr val="tx1"/>
                </a:solidFill>
              </a:rPr>
              <a:t>Protscale Parameters</a:t>
            </a:r>
            <a:br>
              <a:rPr lang="en-US"/>
            </a:br>
            <a:r>
              <a:rPr lang="en-US" sz="2800">
                <a:hlinkClick r:id="rId3"/>
              </a:rPr>
              <a:t>http://www.expasy.ch/tools/protscale.html</a:t>
            </a:r>
            <a:r>
              <a:rPr lang="en-US" sz="2800"/>
              <a:t> </a:t>
            </a:r>
          </a:p>
        </p:txBody>
      </p:sp>
      <p:pic>
        <p:nvPicPr>
          <p:cNvPr id="37891" name="Picture 3"/>
          <p:cNvPicPr>
            <a:picLocks noChangeAspect="1" noChangeArrowheads="1"/>
          </p:cNvPicPr>
          <p:nvPr/>
        </p:nvPicPr>
        <p:blipFill>
          <a:blip r:embed="rId4" cstate="print"/>
          <a:srcRect/>
          <a:stretch>
            <a:fillRect/>
          </a:stretch>
        </p:blipFill>
        <p:spPr bwMode="auto">
          <a:xfrm>
            <a:off x="1447800" y="1790700"/>
            <a:ext cx="6180138" cy="5067300"/>
          </a:xfrm>
          <a:prstGeom prst="rect">
            <a:avLst/>
          </a:prstGeom>
          <a:noFill/>
          <a:ln w="9525">
            <a:noFill/>
            <a:miter lim="800000"/>
            <a:headEnd/>
            <a:tailEnd/>
          </a:ln>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a:t>Kyte-Doolittle of Leptin Receptor</a:t>
            </a:r>
          </a:p>
        </p:txBody>
      </p:sp>
      <p:pic>
        <p:nvPicPr>
          <p:cNvPr id="38915" name="Picture 5" descr="pscale25612"/>
          <p:cNvPicPr>
            <a:picLocks noChangeAspect="1" noChangeArrowheads="1"/>
          </p:cNvPicPr>
          <p:nvPr/>
        </p:nvPicPr>
        <p:blipFill>
          <a:blip r:embed="rId3" cstate="print"/>
          <a:srcRect/>
          <a:stretch>
            <a:fillRect/>
          </a:stretch>
        </p:blipFill>
        <p:spPr bwMode="auto">
          <a:xfrm>
            <a:off x="1447800" y="1905000"/>
            <a:ext cx="6096000" cy="4572000"/>
          </a:xfrm>
          <a:prstGeom prst="rect">
            <a:avLst/>
          </a:prstGeom>
          <a:noFill/>
          <a:ln w="9525">
            <a:noFill/>
            <a:miter lim="800000"/>
            <a:headEnd/>
            <a:tailEnd/>
          </a:ln>
        </p:spPr>
      </p:pic>
      <p:sp>
        <p:nvSpPr>
          <p:cNvPr id="38916" name="Line 6"/>
          <p:cNvSpPr>
            <a:spLocks noChangeShapeType="1"/>
          </p:cNvSpPr>
          <p:nvPr/>
        </p:nvSpPr>
        <p:spPr bwMode="auto">
          <a:xfrm>
            <a:off x="1981200" y="3124200"/>
            <a:ext cx="5334000" cy="0"/>
          </a:xfrm>
          <a:prstGeom prst="line">
            <a:avLst/>
          </a:prstGeom>
          <a:noFill/>
          <a:ln w="9525">
            <a:solidFill>
              <a:schemeClr val="hlink"/>
            </a:solidFill>
            <a:round/>
            <a:headEnd/>
            <a:tailEnd/>
          </a:ln>
        </p:spPr>
        <p:txBody>
          <a:bodyPr/>
          <a:lstStyle/>
          <a:p>
            <a:endParaRPr lang="en-US"/>
          </a:p>
        </p:txBody>
      </p:sp>
      <p:sp>
        <p:nvSpPr>
          <p:cNvPr id="38917" name="Text Box 7"/>
          <p:cNvSpPr txBox="1">
            <a:spLocks noChangeArrowheads="1"/>
          </p:cNvSpPr>
          <p:nvPr/>
        </p:nvSpPr>
        <p:spPr bwMode="auto">
          <a:xfrm>
            <a:off x="7467600" y="2895600"/>
            <a:ext cx="609600" cy="396875"/>
          </a:xfrm>
          <a:prstGeom prst="rect">
            <a:avLst/>
          </a:prstGeom>
          <a:noFill/>
          <a:ln w="9525">
            <a:noFill/>
            <a:miter lim="800000"/>
            <a:headEnd/>
            <a:tailEnd/>
          </a:ln>
        </p:spPr>
        <p:txBody>
          <a:bodyPr>
            <a:spAutoFit/>
          </a:bodyPr>
          <a:lstStyle/>
          <a:p>
            <a:pPr>
              <a:spcBef>
                <a:spcPct val="50000"/>
              </a:spcBef>
            </a:pPr>
            <a:r>
              <a:rPr lang="en-US">
                <a:solidFill>
                  <a:schemeClr val="hlink"/>
                </a:solidFill>
              </a:rPr>
              <a:t>1.7</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9939" name="Picture 4"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9940" name="Oval 5"/>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9941" name="Text Box 6"/>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9942" name="Text Box 7"/>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39943" name="Text Box 8"/>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457200" y="638175"/>
            <a:ext cx="7823200" cy="1920875"/>
          </a:xfrm>
          <a:prstGeom prst="rect">
            <a:avLst/>
          </a:prstGeom>
          <a:noFill/>
          <a:ln w="9525">
            <a:noFill/>
            <a:miter lim="800000"/>
            <a:headEnd/>
            <a:tailEnd/>
          </a:ln>
        </p:spPr>
        <p:txBody>
          <a:bodyPr wrap="none">
            <a:spAutoFit/>
          </a:bodyPr>
          <a:lstStyle/>
          <a:p>
            <a:r>
              <a:rPr lang="en-US" sz="3200">
                <a:solidFill>
                  <a:schemeClr val="hlink"/>
                </a:solidFill>
                <a:latin typeface="Comic Sans MS" pitchFamily="66" charset="0"/>
              </a:rPr>
              <a:t>Digression:</a:t>
            </a:r>
          </a:p>
          <a:p>
            <a:endParaRPr lang="en-US" sz="3200">
              <a:solidFill>
                <a:schemeClr val="hlink"/>
              </a:solidFill>
              <a:latin typeface="Comic Sans MS" pitchFamily="66" charset="0"/>
            </a:endParaRPr>
          </a:p>
          <a:p>
            <a:r>
              <a:rPr lang="en-US" sz="2800">
                <a:latin typeface="Comic Sans MS" pitchFamily="66" charset="0"/>
              </a:rPr>
              <a:t>	</a:t>
            </a:r>
            <a:r>
              <a:rPr lang="en-US" sz="2800">
                <a:solidFill>
                  <a:srgbClr val="006600"/>
                </a:solidFill>
                <a:latin typeface="Comic Sans MS" pitchFamily="66" charset="0"/>
              </a:rPr>
              <a:t>Chemical forces</a:t>
            </a:r>
          </a:p>
          <a:p>
            <a:r>
              <a:rPr lang="en-US" sz="2800">
                <a:solidFill>
                  <a:srgbClr val="006600"/>
                </a:solidFill>
                <a:latin typeface="Comic Sans MS" pitchFamily="66" charset="0"/>
              </a:rPr>
              <a:t>	intra- and inter- molecular interaction</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ertable"/>
          <p:cNvPicPr>
            <a:picLocks noChangeAspect="1" noChangeArrowheads="1"/>
          </p:cNvPicPr>
          <p:nvPr/>
        </p:nvPicPr>
        <p:blipFill>
          <a:blip r:embed="rId3" cstate="print"/>
          <a:srcRect/>
          <a:stretch>
            <a:fillRect/>
          </a:stretch>
        </p:blipFill>
        <p:spPr bwMode="auto">
          <a:xfrm>
            <a:off x="228600" y="1114425"/>
            <a:ext cx="8755063" cy="4845050"/>
          </a:xfrm>
          <a:prstGeom prst="rect">
            <a:avLst/>
          </a:prstGeom>
          <a:noFill/>
          <a:ln w="9525">
            <a:noFill/>
            <a:miter lim="800000"/>
            <a:headEnd/>
            <a:tailEnd/>
          </a:ln>
        </p:spPr>
      </p:pic>
      <p:sp>
        <p:nvSpPr>
          <p:cNvPr id="41987" name="Oval 3"/>
          <p:cNvSpPr>
            <a:spLocks noChangeArrowheads="1"/>
          </p:cNvSpPr>
          <p:nvPr/>
        </p:nvSpPr>
        <p:spPr bwMode="auto">
          <a:xfrm>
            <a:off x="200025" y="1076325"/>
            <a:ext cx="685800" cy="685800"/>
          </a:xfrm>
          <a:prstGeom prst="ellipse">
            <a:avLst/>
          </a:prstGeom>
          <a:noFill/>
          <a:ln w="76200">
            <a:solidFill>
              <a:srgbClr val="FFFF00"/>
            </a:solidFill>
            <a:round/>
            <a:headEnd/>
            <a:tailEnd/>
          </a:ln>
        </p:spPr>
        <p:txBody>
          <a:bodyPr wrap="none" anchor="ctr"/>
          <a:lstStyle/>
          <a:p>
            <a:endParaRPr lang="en-US"/>
          </a:p>
        </p:txBody>
      </p:sp>
      <p:sp>
        <p:nvSpPr>
          <p:cNvPr id="41988" name="Text Box 6"/>
          <p:cNvSpPr txBox="1">
            <a:spLocks noChangeArrowheads="1"/>
          </p:cNvSpPr>
          <p:nvPr/>
        </p:nvSpPr>
        <p:spPr bwMode="auto">
          <a:xfrm>
            <a:off x="1752600" y="914400"/>
            <a:ext cx="3892550" cy="519113"/>
          </a:xfrm>
          <a:prstGeom prst="rect">
            <a:avLst/>
          </a:prstGeom>
          <a:noFill/>
          <a:ln w="9525">
            <a:noFill/>
            <a:miter lim="800000"/>
            <a:headEnd/>
            <a:tailEnd/>
          </a:ln>
        </p:spPr>
        <p:txBody>
          <a:bodyPr wrap="none">
            <a:spAutoFit/>
          </a:bodyPr>
          <a:lstStyle/>
          <a:p>
            <a:r>
              <a:rPr lang="en-US" sz="2800" b="0"/>
              <a:t>the basic </a:t>
            </a:r>
            <a:r>
              <a:rPr lang="en-US" sz="2800">
                <a:solidFill>
                  <a:schemeClr val="hlink"/>
                </a:solidFill>
              </a:rPr>
              <a:t>bio</a:t>
            </a:r>
            <a:r>
              <a:rPr lang="en-US" sz="2800" b="0"/>
              <a:t>-elements…</a:t>
            </a:r>
          </a:p>
        </p:txBody>
      </p:sp>
      <p:sp>
        <p:nvSpPr>
          <p:cNvPr id="41989" name="Rectangle 7"/>
          <p:cNvSpPr>
            <a:spLocks noChangeArrowheads="1"/>
          </p:cNvSpPr>
          <p:nvPr/>
        </p:nvSpPr>
        <p:spPr bwMode="auto">
          <a:xfrm>
            <a:off x="247650" y="2085975"/>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0" name="Rectangle 8"/>
          <p:cNvSpPr>
            <a:spLocks noChangeArrowheads="1"/>
          </p:cNvSpPr>
          <p:nvPr/>
        </p:nvSpPr>
        <p:spPr bwMode="auto">
          <a:xfrm>
            <a:off x="3581400" y="2533650"/>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1" name="Rectangle 9"/>
          <p:cNvSpPr>
            <a:spLocks noChangeArrowheads="1"/>
          </p:cNvSpPr>
          <p:nvPr/>
        </p:nvSpPr>
        <p:spPr bwMode="auto">
          <a:xfrm>
            <a:off x="7924800" y="2133600"/>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1992" name="Freeform 5"/>
          <p:cNvSpPr>
            <a:spLocks/>
          </p:cNvSpPr>
          <p:nvPr/>
        </p:nvSpPr>
        <p:spPr bwMode="auto">
          <a:xfrm>
            <a:off x="6327775" y="1587500"/>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val 95"/>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3011" name="Text Box 55"/>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3012" name="Text Box 51"/>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3013" name="Text Box 57"/>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3014"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3015"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3016"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7"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8"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3019"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3020"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3021"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2" name="Text Box 10"/>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3023" name="Group 15"/>
          <p:cNvGrpSpPr>
            <a:grpSpLocks/>
          </p:cNvGrpSpPr>
          <p:nvPr/>
        </p:nvGrpSpPr>
        <p:grpSpPr bwMode="auto">
          <a:xfrm>
            <a:off x="7077075" y="1447800"/>
            <a:ext cx="206375" cy="539750"/>
            <a:chOff x="4067" y="638"/>
            <a:chExt cx="130" cy="340"/>
          </a:xfrm>
        </p:grpSpPr>
        <p:sp>
          <p:nvSpPr>
            <p:cNvPr id="4305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24"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3025"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6"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7"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8"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3029"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0"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3031" name="Group 26"/>
          <p:cNvGrpSpPr>
            <a:grpSpLocks/>
          </p:cNvGrpSpPr>
          <p:nvPr/>
        </p:nvGrpSpPr>
        <p:grpSpPr bwMode="auto">
          <a:xfrm>
            <a:off x="7899400" y="1457325"/>
            <a:ext cx="206375" cy="539750"/>
            <a:chOff x="4067" y="638"/>
            <a:chExt cx="130" cy="340"/>
          </a:xfrm>
        </p:grpSpPr>
        <p:sp>
          <p:nvSpPr>
            <p:cNvPr id="4304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3032" name="Group 30"/>
          <p:cNvGrpSpPr>
            <a:grpSpLocks/>
          </p:cNvGrpSpPr>
          <p:nvPr/>
        </p:nvGrpSpPr>
        <p:grpSpPr bwMode="auto">
          <a:xfrm rot="5400000">
            <a:off x="8304212" y="1912938"/>
            <a:ext cx="206375" cy="539750"/>
            <a:chOff x="4067" y="638"/>
            <a:chExt cx="130" cy="340"/>
          </a:xfrm>
        </p:grpSpPr>
        <p:sp>
          <p:nvSpPr>
            <p:cNvPr id="4304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4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33"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3034" name="Text Box 36"/>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3035" name="Text Box 59"/>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3036" name="Oval 60"/>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7" name="Oval 61"/>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8" name="Oval 63"/>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9" name="Oval 65"/>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0" name="Line 89"/>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3041" name="Line 90"/>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3042" name="Line 91"/>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3043" name="Line 92"/>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3044" name="Line 93"/>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3045" name="Line 94"/>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2"/>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4035" name="Text Box 3"/>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4036" name="Text Box 4"/>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4037" name="Text Box 5"/>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4038" name="Picture 6"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4039" name="Oval 7"/>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4040" name="Rectangle 8"/>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1" name="Rectangle 9"/>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2" name="Rectangle 10"/>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4043" name="Freeform 11"/>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4044" name="Text Box 12"/>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4045" name="Oval 13"/>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46" name="Text Box 14"/>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4047" name="Group 15"/>
          <p:cNvGrpSpPr>
            <a:grpSpLocks/>
          </p:cNvGrpSpPr>
          <p:nvPr/>
        </p:nvGrpSpPr>
        <p:grpSpPr bwMode="auto">
          <a:xfrm>
            <a:off x="7077075" y="1447800"/>
            <a:ext cx="206375" cy="539750"/>
            <a:chOff x="4067" y="638"/>
            <a:chExt cx="130" cy="340"/>
          </a:xfrm>
        </p:grpSpPr>
        <p:sp>
          <p:nvSpPr>
            <p:cNvPr id="4409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48"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4049"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0"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1"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2"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4053"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4"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4055" name="Group 26"/>
          <p:cNvGrpSpPr>
            <a:grpSpLocks/>
          </p:cNvGrpSpPr>
          <p:nvPr/>
        </p:nvGrpSpPr>
        <p:grpSpPr bwMode="auto">
          <a:xfrm>
            <a:off x="7899400" y="1457325"/>
            <a:ext cx="206375" cy="539750"/>
            <a:chOff x="4067" y="638"/>
            <a:chExt cx="130" cy="340"/>
          </a:xfrm>
        </p:grpSpPr>
        <p:sp>
          <p:nvSpPr>
            <p:cNvPr id="4408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4056" name="Group 30"/>
          <p:cNvGrpSpPr>
            <a:grpSpLocks/>
          </p:cNvGrpSpPr>
          <p:nvPr/>
        </p:nvGrpSpPr>
        <p:grpSpPr bwMode="auto">
          <a:xfrm rot="5400000">
            <a:off x="8304212" y="1912938"/>
            <a:ext cx="206375" cy="539750"/>
            <a:chOff x="4067" y="638"/>
            <a:chExt cx="130" cy="340"/>
          </a:xfrm>
        </p:grpSpPr>
        <p:sp>
          <p:nvSpPr>
            <p:cNvPr id="4408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8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8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57"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4058" name="Text Box 35"/>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4059" name="Text Box 36"/>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4060" name="Oval 37"/>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1" name="Oval 38"/>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2" name="Oval 39"/>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3" name="Oval 40"/>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4" name="Line 41"/>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4065" name="Line 42"/>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4066" name="Line 43"/>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4067" name="Line 44"/>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4068" name="Line 45"/>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4069" name="Line 46"/>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
        <p:nvSpPr>
          <p:cNvPr id="44070" name="Oval 47"/>
          <p:cNvSpPr>
            <a:spLocks noChangeArrowheads="1"/>
          </p:cNvSpPr>
          <p:nvPr/>
        </p:nvSpPr>
        <p:spPr bwMode="auto">
          <a:xfrm>
            <a:off x="3352800" y="457200"/>
            <a:ext cx="1905000" cy="2133600"/>
          </a:xfrm>
          <a:prstGeom prst="ellipse">
            <a:avLst/>
          </a:prstGeom>
          <a:solidFill>
            <a:srgbClr val="FFFF00"/>
          </a:solidFill>
          <a:ln w="9525">
            <a:noFill/>
            <a:round/>
            <a:headEnd/>
            <a:tailEnd/>
          </a:ln>
        </p:spPr>
        <p:txBody>
          <a:bodyPr wrap="none" anchor="ctr"/>
          <a:lstStyle/>
          <a:p>
            <a:endParaRPr lang="en-US"/>
          </a:p>
        </p:txBody>
      </p:sp>
      <p:sp>
        <p:nvSpPr>
          <p:cNvPr id="44071" name="Text Box 48"/>
          <p:cNvSpPr txBox="1">
            <a:spLocks noChangeArrowheads="1"/>
          </p:cNvSpPr>
          <p:nvPr/>
        </p:nvSpPr>
        <p:spPr bwMode="auto">
          <a:xfrm>
            <a:off x="3863975" y="1766888"/>
            <a:ext cx="412750" cy="519112"/>
          </a:xfrm>
          <a:prstGeom prst="rect">
            <a:avLst/>
          </a:prstGeom>
          <a:noFill/>
          <a:ln w="9525">
            <a:noFill/>
            <a:miter lim="800000"/>
            <a:headEnd/>
            <a:tailEnd/>
          </a:ln>
        </p:spPr>
        <p:txBody>
          <a:bodyPr wrap="none">
            <a:spAutoFit/>
          </a:bodyPr>
          <a:lstStyle/>
          <a:p>
            <a:r>
              <a:rPr lang="en-US" sz="2800" b="0"/>
              <a:t>H</a:t>
            </a:r>
          </a:p>
        </p:txBody>
      </p:sp>
      <p:sp>
        <p:nvSpPr>
          <p:cNvPr id="44072" name="Text Box 49"/>
          <p:cNvSpPr txBox="1">
            <a:spLocks noChangeArrowheads="1"/>
          </p:cNvSpPr>
          <p:nvPr/>
        </p:nvSpPr>
        <p:spPr bwMode="auto">
          <a:xfrm>
            <a:off x="4156075" y="1414463"/>
            <a:ext cx="557213" cy="519112"/>
          </a:xfrm>
          <a:prstGeom prst="rect">
            <a:avLst/>
          </a:prstGeom>
          <a:noFill/>
          <a:ln w="9525">
            <a:noFill/>
            <a:miter lim="800000"/>
            <a:headEnd/>
            <a:tailEnd/>
          </a:ln>
        </p:spPr>
        <p:txBody>
          <a:bodyPr wrap="none">
            <a:spAutoFit/>
          </a:bodyPr>
          <a:lstStyle/>
          <a:p>
            <a:r>
              <a:rPr lang="en-US" sz="2800" b="0"/>
              <a:t>N</a:t>
            </a:r>
            <a:r>
              <a:rPr lang="en-US" sz="2800" b="0" baseline="30000"/>
              <a:t>+</a:t>
            </a:r>
          </a:p>
        </p:txBody>
      </p:sp>
      <p:sp>
        <p:nvSpPr>
          <p:cNvPr id="44073" name="Text Box 50"/>
          <p:cNvSpPr txBox="1">
            <a:spLocks noChangeArrowheads="1"/>
          </p:cNvSpPr>
          <p:nvPr/>
        </p:nvSpPr>
        <p:spPr bwMode="auto">
          <a:xfrm>
            <a:off x="4492625" y="1762125"/>
            <a:ext cx="412750" cy="519113"/>
          </a:xfrm>
          <a:prstGeom prst="rect">
            <a:avLst/>
          </a:prstGeom>
          <a:noFill/>
          <a:ln w="9525">
            <a:noFill/>
            <a:miter lim="800000"/>
            <a:headEnd/>
            <a:tailEnd/>
          </a:ln>
        </p:spPr>
        <p:txBody>
          <a:bodyPr wrap="none">
            <a:spAutoFit/>
          </a:bodyPr>
          <a:lstStyle/>
          <a:p>
            <a:r>
              <a:rPr lang="en-US" sz="2800" b="0"/>
              <a:t>H</a:t>
            </a:r>
          </a:p>
        </p:txBody>
      </p:sp>
      <p:sp>
        <p:nvSpPr>
          <p:cNvPr id="44074" name="Text Box 51"/>
          <p:cNvSpPr txBox="1">
            <a:spLocks noChangeArrowheads="1"/>
          </p:cNvSpPr>
          <p:nvPr/>
        </p:nvSpPr>
        <p:spPr bwMode="auto">
          <a:xfrm>
            <a:off x="3990975" y="942975"/>
            <a:ext cx="390525" cy="519113"/>
          </a:xfrm>
          <a:prstGeom prst="rect">
            <a:avLst/>
          </a:prstGeom>
          <a:noFill/>
          <a:ln w="9525">
            <a:noFill/>
            <a:miter lim="800000"/>
            <a:headEnd/>
            <a:tailEnd/>
          </a:ln>
        </p:spPr>
        <p:txBody>
          <a:bodyPr wrap="none">
            <a:spAutoFit/>
          </a:bodyPr>
          <a:lstStyle/>
          <a:p>
            <a:r>
              <a:rPr lang="en-US" sz="2800" b="0"/>
              <a:t>C</a:t>
            </a:r>
          </a:p>
        </p:txBody>
      </p:sp>
      <p:sp>
        <p:nvSpPr>
          <p:cNvPr id="44075" name="Text Box 52"/>
          <p:cNvSpPr txBox="1">
            <a:spLocks noChangeArrowheads="1"/>
          </p:cNvSpPr>
          <p:nvPr/>
        </p:nvSpPr>
        <p:spPr bwMode="auto">
          <a:xfrm>
            <a:off x="3606800" y="914400"/>
            <a:ext cx="412750" cy="519113"/>
          </a:xfrm>
          <a:prstGeom prst="rect">
            <a:avLst/>
          </a:prstGeom>
          <a:noFill/>
          <a:ln w="9525">
            <a:noFill/>
            <a:miter lim="800000"/>
            <a:headEnd/>
            <a:tailEnd/>
          </a:ln>
        </p:spPr>
        <p:txBody>
          <a:bodyPr wrap="none">
            <a:spAutoFit/>
          </a:bodyPr>
          <a:lstStyle/>
          <a:p>
            <a:r>
              <a:rPr lang="en-US" sz="2800" b="0"/>
              <a:t>H</a:t>
            </a:r>
          </a:p>
        </p:txBody>
      </p:sp>
      <p:sp>
        <p:nvSpPr>
          <p:cNvPr id="44076" name="Text Box 53"/>
          <p:cNvSpPr txBox="1">
            <a:spLocks noChangeArrowheads="1"/>
          </p:cNvSpPr>
          <p:nvPr/>
        </p:nvSpPr>
        <p:spPr bwMode="auto">
          <a:xfrm>
            <a:off x="4267200" y="660400"/>
            <a:ext cx="471488" cy="519113"/>
          </a:xfrm>
          <a:prstGeom prst="rect">
            <a:avLst/>
          </a:prstGeom>
          <a:noFill/>
          <a:ln w="9525">
            <a:noFill/>
            <a:miter lim="800000"/>
            <a:headEnd/>
            <a:tailEnd/>
          </a:ln>
        </p:spPr>
        <p:txBody>
          <a:bodyPr wrap="none">
            <a:spAutoFit/>
          </a:bodyPr>
          <a:lstStyle/>
          <a:p>
            <a:r>
              <a:rPr lang="en-US" sz="2800" b="0"/>
              <a:t>O</a:t>
            </a:r>
            <a:r>
              <a:rPr lang="en-US" sz="2800" b="0" baseline="30000"/>
              <a:t>-</a:t>
            </a:r>
            <a:endParaRPr lang="en-US" sz="2800" b="0"/>
          </a:p>
        </p:txBody>
      </p:sp>
      <p:sp>
        <p:nvSpPr>
          <p:cNvPr id="44077" name="Line 54"/>
          <p:cNvSpPr>
            <a:spLocks noChangeShapeType="1"/>
          </p:cNvSpPr>
          <p:nvPr/>
        </p:nvSpPr>
        <p:spPr bwMode="auto">
          <a:xfrm>
            <a:off x="4248150" y="1352550"/>
            <a:ext cx="76200" cy="152400"/>
          </a:xfrm>
          <a:prstGeom prst="line">
            <a:avLst/>
          </a:prstGeom>
          <a:noFill/>
          <a:ln w="28575">
            <a:solidFill>
              <a:schemeClr val="tx1"/>
            </a:solidFill>
            <a:round/>
            <a:headEnd/>
            <a:tailEnd/>
          </a:ln>
        </p:spPr>
        <p:txBody>
          <a:bodyPr/>
          <a:lstStyle/>
          <a:p>
            <a:endParaRPr lang="en-US"/>
          </a:p>
        </p:txBody>
      </p:sp>
      <p:sp>
        <p:nvSpPr>
          <p:cNvPr id="44078" name="Line 55"/>
          <p:cNvSpPr>
            <a:spLocks noChangeShapeType="1"/>
          </p:cNvSpPr>
          <p:nvPr/>
        </p:nvSpPr>
        <p:spPr bwMode="auto">
          <a:xfrm flipV="1">
            <a:off x="3914775" y="1200150"/>
            <a:ext cx="152400" cy="0"/>
          </a:xfrm>
          <a:prstGeom prst="line">
            <a:avLst/>
          </a:prstGeom>
          <a:noFill/>
          <a:ln w="28575">
            <a:solidFill>
              <a:schemeClr val="tx1"/>
            </a:solidFill>
            <a:round/>
            <a:headEnd/>
            <a:tailEnd/>
          </a:ln>
        </p:spPr>
        <p:txBody>
          <a:bodyPr/>
          <a:lstStyle/>
          <a:p>
            <a:endParaRPr lang="en-US"/>
          </a:p>
        </p:txBody>
      </p:sp>
      <p:sp>
        <p:nvSpPr>
          <p:cNvPr id="44079" name="Line 56"/>
          <p:cNvSpPr>
            <a:spLocks noChangeShapeType="1"/>
          </p:cNvSpPr>
          <p:nvPr/>
        </p:nvSpPr>
        <p:spPr bwMode="auto">
          <a:xfrm>
            <a:off x="4438650" y="1828800"/>
            <a:ext cx="152400" cy="152400"/>
          </a:xfrm>
          <a:prstGeom prst="line">
            <a:avLst/>
          </a:prstGeom>
          <a:noFill/>
          <a:ln w="28575">
            <a:solidFill>
              <a:schemeClr val="tx1"/>
            </a:solidFill>
            <a:round/>
            <a:headEnd/>
            <a:tailEnd/>
          </a:ln>
        </p:spPr>
        <p:txBody>
          <a:bodyPr/>
          <a:lstStyle/>
          <a:p>
            <a:endParaRPr lang="en-US"/>
          </a:p>
        </p:txBody>
      </p:sp>
      <p:sp>
        <p:nvSpPr>
          <p:cNvPr id="44080" name="Line 57"/>
          <p:cNvSpPr>
            <a:spLocks noChangeShapeType="1"/>
          </p:cNvSpPr>
          <p:nvPr/>
        </p:nvSpPr>
        <p:spPr bwMode="auto">
          <a:xfrm flipV="1">
            <a:off x="4267200" y="990600"/>
            <a:ext cx="76200" cy="76200"/>
          </a:xfrm>
          <a:prstGeom prst="line">
            <a:avLst/>
          </a:prstGeom>
          <a:noFill/>
          <a:ln w="28575">
            <a:solidFill>
              <a:schemeClr val="tx1"/>
            </a:solidFill>
            <a:round/>
            <a:headEnd/>
            <a:tailEnd/>
          </a:ln>
        </p:spPr>
        <p:txBody>
          <a:bodyPr/>
          <a:lstStyle/>
          <a:p>
            <a:endParaRPr lang="en-US"/>
          </a:p>
        </p:txBody>
      </p:sp>
      <p:sp>
        <p:nvSpPr>
          <p:cNvPr id="44081" name="Line 58"/>
          <p:cNvSpPr>
            <a:spLocks noChangeShapeType="1"/>
          </p:cNvSpPr>
          <p:nvPr/>
        </p:nvSpPr>
        <p:spPr bwMode="auto">
          <a:xfrm>
            <a:off x="4305300" y="1320800"/>
            <a:ext cx="76200" cy="152400"/>
          </a:xfrm>
          <a:prstGeom prst="line">
            <a:avLst/>
          </a:prstGeom>
          <a:noFill/>
          <a:ln w="28575">
            <a:solidFill>
              <a:schemeClr val="tx1"/>
            </a:solidFill>
            <a:round/>
            <a:headEnd/>
            <a:tailEnd/>
          </a:ln>
        </p:spPr>
        <p:txBody>
          <a:bodyPr/>
          <a:lstStyle/>
          <a:p>
            <a:endParaRPr lang="en-US"/>
          </a:p>
        </p:txBody>
      </p:sp>
      <p:sp>
        <p:nvSpPr>
          <p:cNvPr id="44082" name="Line 59"/>
          <p:cNvSpPr>
            <a:spLocks noChangeShapeType="1"/>
          </p:cNvSpPr>
          <p:nvPr/>
        </p:nvSpPr>
        <p:spPr bwMode="auto">
          <a:xfrm flipH="1">
            <a:off x="4171950" y="1838325"/>
            <a:ext cx="152400" cy="152400"/>
          </a:xfrm>
          <a:prstGeom prst="line">
            <a:avLst/>
          </a:prstGeom>
          <a:noFill/>
          <a:ln w="28575">
            <a:solidFill>
              <a:schemeClr val="tx1"/>
            </a:solidFill>
            <a:round/>
            <a:headEnd/>
            <a:tailEnd/>
          </a:ln>
        </p:spPr>
        <p:txBody>
          <a:bodyPr/>
          <a:lstStyle/>
          <a:p>
            <a:endParaRPr lang="en-US"/>
          </a:p>
        </p:txBody>
      </p:sp>
      <p:sp>
        <p:nvSpPr>
          <p:cNvPr id="44083" name="Line 60"/>
          <p:cNvSpPr>
            <a:spLocks noChangeShapeType="1"/>
          </p:cNvSpPr>
          <p:nvPr/>
        </p:nvSpPr>
        <p:spPr bwMode="auto">
          <a:xfrm flipV="1">
            <a:off x="3213100" y="1536700"/>
            <a:ext cx="609600" cy="304800"/>
          </a:xfrm>
          <a:prstGeom prst="line">
            <a:avLst/>
          </a:prstGeom>
          <a:noFill/>
          <a:ln w="28575">
            <a:solidFill>
              <a:schemeClr val="tx1"/>
            </a:solidFill>
            <a:round/>
            <a:headEnd type="arrow" w="med" len="med"/>
            <a:tailEnd type="arrow" w="med" len="med"/>
          </a:ln>
        </p:spPr>
        <p:txBody>
          <a:bodyPr/>
          <a:lstStyle/>
          <a:p>
            <a:endParaRPr lang="en-US"/>
          </a:p>
        </p:txBody>
      </p:sp>
      <p:sp>
        <p:nvSpPr>
          <p:cNvPr id="44084" name="Text Box 61"/>
          <p:cNvSpPr txBox="1">
            <a:spLocks noChangeArrowheads="1"/>
          </p:cNvSpPr>
          <p:nvPr/>
        </p:nvSpPr>
        <p:spPr bwMode="auto">
          <a:xfrm>
            <a:off x="4800600" y="76200"/>
            <a:ext cx="4276725" cy="701675"/>
          </a:xfrm>
          <a:prstGeom prst="rect">
            <a:avLst/>
          </a:prstGeom>
          <a:noFill/>
          <a:ln w="9525">
            <a:noFill/>
            <a:miter lim="800000"/>
            <a:headEnd/>
            <a:tailEnd/>
          </a:ln>
        </p:spPr>
        <p:txBody>
          <a:bodyPr>
            <a:spAutoFit/>
          </a:bodyPr>
          <a:lstStyle/>
          <a:p>
            <a:pPr algn="ctr"/>
            <a:r>
              <a:rPr lang="en-US" b="0"/>
              <a:t>Double bond character of C-N bond, the peptide bond is essentially planar</a:t>
            </a:r>
          </a:p>
        </p:txBody>
      </p:sp>
      <p:sp>
        <p:nvSpPr>
          <p:cNvPr id="44085" name="Freeform 62"/>
          <p:cNvSpPr>
            <a:spLocks/>
          </p:cNvSpPr>
          <p:nvPr/>
        </p:nvSpPr>
        <p:spPr bwMode="auto">
          <a:xfrm>
            <a:off x="3937000" y="495300"/>
            <a:ext cx="762000" cy="1828800"/>
          </a:xfrm>
          <a:custGeom>
            <a:avLst/>
            <a:gdLst>
              <a:gd name="T0" fmla="*/ 0 w 480"/>
              <a:gd name="T1" fmla="*/ 952 h 1152"/>
              <a:gd name="T2" fmla="*/ 0 w 480"/>
              <a:gd name="T3" fmla="*/ 401 h 1152"/>
              <a:gd name="T4" fmla="*/ 480 w 480"/>
              <a:gd name="T5" fmla="*/ 0 h 1152"/>
              <a:gd name="T6" fmla="*/ 472 w 480"/>
              <a:gd name="T7" fmla="*/ 752 h 1152"/>
              <a:gd name="T8" fmla="*/ 0 w 480"/>
              <a:gd name="T9" fmla="*/ 1152 h 1152"/>
              <a:gd name="T10" fmla="*/ 0 w 480"/>
              <a:gd name="T11" fmla="*/ 952 h 1152"/>
              <a:gd name="T12" fmla="*/ 0 60000 65536"/>
              <a:gd name="T13" fmla="*/ 0 60000 65536"/>
              <a:gd name="T14" fmla="*/ 0 60000 65536"/>
              <a:gd name="T15" fmla="*/ 0 60000 65536"/>
              <a:gd name="T16" fmla="*/ 0 60000 65536"/>
              <a:gd name="T17" fmla="*/ 0 60000 65536"/>
              <a:gd name="T18" fmla="*/ 0 w 480"/>
              <a:gd name="T19" fmla="*/ 0 h 1152"/>
              <a:gd name="T20" fmla="*/ 480 w 4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480" h="1152">
                <a:moveTo>
                  <a:pt x="0" y="952"/>
                </a:moveTo>
                <a:lnTo>
                  <a:pt x="0" y="401"/>
                </a:lnTo>
                <a:lnTo>
                  <a:pt x="480" y="0"/>
                </a:lnTo>
                <a:lnTo>
                  <a:pt x="472" y="752"/>
                </a:lnTo>
                <a:lnTo>
                  <a:pt x="0" y="1152"/>
                </a:lnTo>
                <a:lnTo>
                  <a:pt x="0" y="952"/>
                </a:lnTo>
                <a:close/>
              </a:path>
            </a:pathLst>
          </a:custGeom>
          <a:noFill/>
          <a:ln w="28575" cap="flat" cmpd="sng">
            <a:solidFill>
              <a:schemeClr val="hlink"/>
            </a:solidFill>
            <a:prstDash val="sysDot"/>
            <a:round/>
            <a:headEnd/>
            <a:tailEnd/>
          </a:ln>
        </p:spPr>
        <p:txBody>
          <a:bodyPr/>
          <a:lstStyle/>
          <a:p>
            <a:endParaRPr lang="en-US"/>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5059"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5060"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1"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2"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5063"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5064"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5065"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66" name="Group 29"/>
          <p:cNvGrpSpPr>
            <a:grpSpLocks/>
          </p:cNvGrpSpPr>
          <p:nvPr/>
        </p:nvGrpSpPr>
        <p:grpSpPr bwMode="auto">
          <a:xfrm>
            <a:off x="2349500" y="609600"/>
            <a:ext cx="1460500" cy="2054225"/>
            <a:chOff x="1480" y="384"/>
            <a:chExt cx="920" cy="1294"/>
          </a:xfrm>
        </p:grpSpPr>
        <p:sp>
          <p:nvSpPr>
            <p:cNvPr id="45089" name="Text Box 30"/>
            <p:cNvSpPr txBox="1">
              <a:spLocks noChangeArrowheads="1"/>
            </p:cNvSpPr>
            <p:nvPr/>
          </p:nvSpPr>
          <p:spPr bwMode="auto">
            <a:xfrm>
              <a:off x="2026" y="1080"/>
              <a:ext cx="260" cy="327"/>
            </a:xfrm>
            <a:prstGeom prst="rect">
              <a:avLst/>
            </a:prstGeom>
            <a:noFill/>
            <a:ln w="9525">
              <a:noFill/>
              <a:miter lim="800000"/>
              <a:headEnd/>
              <a:tailEnd/>
            </a:ln>
          </p:spPr>
          <p:txBody>
            <a:bodyPr wrap="none">
              <a:spAutoFit/>
            </a:bodyPr>
            <a:lstStyle/>
            <a:p>
              <a:r>
                <a:rPr lang="en-US" sz="2800" b="0"/>
                <a:t>H</a:t>
              </a:r>
            </a:p>
          </p:txBody>
        </p:sp>
        <p:sp>
          <p:nvSpPr>
            <p:cNvPr id="45090" name="Text Box 31"/>
            <p:cNvSpPr txBox="1">
              <a:spLocks noChangeArrowheads="1"/>
            </p:cNvSpPr>
            <p:nvPr/>
          </p:nvSpPr>
          <p:spPr bwMode="auto">
            <a:xfrm>
              <a:off x="1606" y="1185"/>
              <a:ext cx="260" cy="327"/>
            </a:xfrm>
            <a:prstGeom prst="rect">
              <a:avLst/>
            </a:prstGeom>
            <a:noFill/>
            <a:ln w="9525">
              <a:noFill/>
              <a:miter lim="800000"/>
              <a:headEnd/>
              <a:tailEnd/>
            </a:ln>
          </p:spPr>
          <p:txBody>
            <a:bodyPr wrap="none">
              <a:spAutoFit/>
            </a:bodyPr>
            <a:lstStyle/>
            <a:p>
              <a:r>
                <a:rPr lang="en-US" sz="2800" b="0"/>
                <a:t>H</a:t>
              </a:r>
            </a:p>
          </p:txBody>
        </p:sp>
        <p:sp>
          <p:nvSpPr>
            <p:cNvPr id="45091" name="Text Box 32"/>
            <p:cNvSpPr txBox="1">
              <a:spLocks noChangeArrowheads="1"/>
            </p:cNvSpPr>
            <p:nvPr/>
          </p:nvSpPr>
          <p:spPr bwMode="auto">
            <a:xfrm>
              <a:off x="1802" y="1104"/>
              <a:ext cx="262" cy="327"/>
            </a:xfrm>
            <a:prstGeom prst="rect">
              <a:avLst/>
            </a:prstGeom>
            <a:noFill/>
            <a:ln w="9525">
              <a:noFill/>
              <a:miter lim="800000"/>
              <a:headEnd/>
              <a:tailEnd/>
            </a:ln>
          </p:spPr>
          <p:txBody>
            <a:bodyPr wrap="none">
              <a:spAutoFit/>
            </a:bodyPr>
            <a:lstStyle/>
            <a:p>
              <a:r>
                <a:rPr lang="en-US" sz="2800" b="0"/>
                <a:t>N</a:t>
              </a:r>
            </a:p>
          </p:txBody>
        </p:sp>
        <p:sp>
          <p:nvSpPr>
            <p:cNvPr id="45092" name="Text Box 33"/>
            <p:cNvSpPr txBox="1">
              <a:spLocks noChangeArrowheads="1"/>
            </p:cNvSpPr>
            <p:nvPr/>
          </p:nvSpPr>
          <p:spPr bwMode="auto">
            <a:xfrm>
              <a:off x="1698" y="882"/>
              <a:ext cx="246" cy="327"/>
            </a:xfrm>
            <a:prstGeom prst="rect">
              <a:avLst/>
            </a:prstGeom>
            <a:noFill/>
            <a:ln w="9525">
              <a:noFill/>
              <a:miter lim="800000"/>
              <a:headEnd/>
              <a:tailEnd/>
            </a:ln>
          </p:spPr>
          <p:txBody>
            <a:bodyPr wrap="none">
              <a:spAutoFit/>
            </a:bodyPr>
            <a:lstStyle/>
            <a:p>
              <a:r>
                <a:rPr lang="en-US" sz="2800" b="0"/>
                <a:t>C</a:t>
              </a:r>
            </a:p>
          </p:txBody>
        </p:sp>
        <p:sp>
          <p:nvSpPr>
            <p:cNvPr id="45093" name="Oval 34"/>
            <p:cNvSpPr>
              <a:spLocks noChangeArrowheads="1"/>
            </p:cNvSpPr>
            <p:nvPr/>
          </p:nvSpPr>
          <p:spPr bwMode="auto">
            <a:xfrm>
              <a:off x="1884" y="96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4" name="Oval 35"/>
            <p:cNvSpPr>
              <a:spLocks noChangeArrowheads="1"/>
            </p:cNvSpPr>
            <p:nvPr/>
          </p:nvSpPr>
          <p:spPr bwMode="auto">
            <a:xfrm>
              <a:off x="1806" y="900"/>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5" name="Oval 36"/>
            <p:cNvSpPr>
              <a:spLocks noChangeArrowheads="1"/>
            </p:cNvSpPr>
            <p:nvPr/>
          </p:nvSpPr>
          <p:spPr bwMode="auto">
            <a:xfrm>
              <a:off x="1680" y="105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6" name="Oval 37"/>
            <p:cNvSpPr>
              <a:spLocks noChangeArrowheads="1"/>
            </p:cNvSpPr>
            <p:nvPr/>
          </p:nvSpPr>
          <p:spPr bwMode="auto">
            <a:xfrm>
              <a:off x="1800" y="114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7" name="Text Box 38"/>
            <p:cNvSpPr txBox="1">
              <a:spLocks noChangeArrowheads="1"/>
            </p:cNvSpPr>
            <p:nvPr/>
          </p:nvSpPr>
          <p:spPr bwMode="auto">
            <a:xfrm>
              <a:off x="1480" y="864"/>
              <a:ext cx="260" cy="327"/>
            </a:xfrm>
            <a:prstGeom prst="rect">
              <a:avLst/>
            </a:prstGeom>
            <a:noFill/>
            <a:ln w="9525">
              <a:noFill/>
              <a:miter lim="800000"/>
              <a:headEnd/>
              <a:tailEnd/>
            </a:ln>
          </p:spPr>
          <p:txBody>
            <a:bodyPr wrap="none">
              <a:spAutoFit/>
            </a:bodyPr>
            <a:lstStyle/>
            <a:p>
              <a:r>
                <a:rPr lang="en-US" sz="2800" b="0"/>
                <a:t>H</a:t>
              </a:r>
            </a:p>
          </p:txBody>
        </p:sp>
        <p:sp>
          <p:nvSpPr>
            <p:cNvPr id="45098" name="Oval 39"/>
            <p:cNvSpPr>
              <a:spLocks noChangeArrowheads="1"/>
            </p:cNvSpPr>
            <p:nvPr/>
          </p:nvSpPr>
          <p:spPr bwMode="auto">
            <a:xfrm>
              <a:off x="1678" y="984"/>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99" name="Text Box 40"/>
            <p:cNvSpPr txBox="1">
              <a:spLocks noChangeArrowheads="1"/>
            </p:cNvSpPr>
            <p:nvPr/>
          </p:nvSpPr>
          <p:spPr bwMode="auto">
            <a:xfrm>
              <a:off x="1848" y="660"/>
              <a:ext cx="260" cy="327"/>
            </a:xfrm>
            <a:prstGeom prst="rect">
              <a:avLst/>
            </a:prstGeom>
            <a:noFill/>
            <a:ln w="9525">
              <a:noFill/>
              <a:miter lim="800000"/>
              <a:headEnd/>
              <a:tailEnd/>
            </a:ln>
          </p:spPr>
          <p:txBody>
            <a:bodyPr wrap="none">
              <a:spAutoFit/>
            </a:bodyPr>
            <a:lstStyle/>
            <a:p>
              <a:r>
                <a:rPr lang="en-US" sz="2800" b="0"/>
                <a:t>O</a:t>
              </a:r>
            </a:p>
          </p:txBody>
        </p:sp>
        <p:sp>
          <p:nvSpPr>
            <p:cNvPr id="45100" name="Oval 41"/>
            <p:cNvSpPr>
              <a:spLocks noChangeArrowheads="1"/>
            </p:cNvSpPr>
            <p:nvPr/>
          </p:nvSpPr>
          <p:spPr bwMode="auto">
            <a:xfrm>
              <a:off x="1854" y="84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01" name="Oval 42"/>
            <p:cNvSpPr>
              <a:spLocks noChangeArrowheads="1"/>
            </p:cNvSpPr>
            <p:nvPr/>
          </p:nvSpPr>
          <p:spPr bwMode="auto">
            <a:xfrm>
              <a:off x="1926" y="912"/>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102" name="Group 43"/>
            <p:cNvGrpSpPr>
              <a:grpSpLocks/>
            </p:cNvGrpSpPr>
            <p:nvPr/>
          </p:nvGrpSpPr>
          <p:grpSpPr bwMode="auto">
            <a:xfrm>
              <a:off x="1910" y="384"/>
              <a:ext cx="130" cy="340"/>
              <a:chOff x="4067" y="638"/>
              <a:chExt cx="130" cy="340"/>
            </a:xfrm>
          </p:grpSpPr>
          <p:sp>
            <p:nvSpPr>
              <p:cNvPr id="45115" name="Freeform 44"/>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6" name="Oval 45"/>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7" name="Oval 46"/>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103" name="Group 47"/>
            <p:cNvGrpSpPr>
              <a:grpSpLocks/>
            </p:cNvGrpSpPr>
            <p:nvPr/>
          </p:nvGrpSpPr>
          <p:grpSpPr bwMode="auto">
            <a:xfrm rot="5400000">
              <a:off x="2165" y="671"/>
              <a:ext cx="130" cy="340"/>
              <a:chOff x="4067" y="638"/>
              <a:chExt cx="130" cy="340"/>
            </a:xfrm>
          </p:grpSpPr>
          <p:sp>
            <p:nvSpPr>
              <p:cNvPr id="45112" name="Freeform 4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3" name="Oval 4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4" name="Oval 5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104" name="Freeform 51"/>
            <p:cNvSpPr>
              <a:spLocks/>
            </p:cNvSpPr>
            <p:nvPr/>
          </p:nvSpPr>
          <p:spPr bwMode="auto">
            <a:xfrm rot="20101760" flipV="1">
              <a:off x="2022" y="13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05" name="Oval 52"/>
            <p:cNvSpPr>
              <a:spLocks noChangeArrowheads="1"/>
            </p:cNvSpPr>
            <p:nvPr/>
          </p:nvSpPr>
          <p:spPr bwMode="auto">
            <a:xfrm rot="249437" flipV="1">
              <a:off x="2083" y="1591"/>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6" name="Oval 53"/>
            <p:cNvSpPr>
              <a:spLocks noChangeArrowheads="1"/>
            </p:cNvSpPr>
            <p:nvPr/>
          </p:nvSpPr>
          <p:spPr bwMode="auto">
            <a:xfrm rot="249437" flipV="1">
              <a:off x="2131" y="1573"/>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7" name="Oval 54"/>
            <p:cNvSpPr>
              <a:spLocks noChangeArrowheads="1"/>
            </p:cNvSpPr>
            <p:nvPr/>
          </p:nvSpPr>
          <p:spPr bwMode="auto">
            <a:xfrm>
              <a:off x="2012" y="1200"/>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8" name="Oval 55"/>
            <p:cNvSpPr>
              <a:spLocks noChangeArrowheads="1"/>
            </p:cNvSpPr>
            <p:nvPr/>
          </p:nvSpPr>
          <p:spPr bwMode="auto">
            <a:xfrm>
              <a:off x="1860" y="1116"/>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9" name="Oval 56"/>
            <p:cNvSpPr>
              <a:spLocks noChangeArrowheads="1"/>
            </p:cNvSpPr>
            <p:nvPr/>
          </p:nvSpPr>
          <p:spPr bwMode="auto">
            <a:xfrm>
              <a:off x="1824" y="1344"/>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10" name="Oval 57"/>
            <p:cNvSpPr>
              <a:spLocks noChangeArrowheads="1"/>
            </p:cNvSpPr>
            <p:nvPr/>
          </p:nvSpPr>
          <p:spPr bwMode="auto">
            <a:xfrm>
              <a:off x="1798" y="1287"/>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1" name="Oval 58"/>
            <p:cNvSpPr>
              <a:spLocks noChangeArrowheads="1"/>
            </p:cNvSpPr>
            <p:nvPr/>
          </p:nvSpPr>
          <p:spPr bwMode="auto">
            <a:xfrm>
              <a:off x="2028" y="1266"/>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67" name="Line 64"/>
          <p:cNvSpPr>
            <a:spLocks noChangeShapeType="1"/>
          </p:cNvSpPr>
          <p:nvPr/>
        </p:nvSpPr>
        <p:spPr bwMode="auto">
          <a:xfrm flipV="1">
            <a:off x="6753225" y="1419225"/>
            <a:ext cx="762000" cy="762000"/>
          </a:xfrm>
          <a:prstGeom prst="line">
            <a:avLst/>
          </a:prstGeom>
          <a:noFill/>
          <a:ln w="38100">
            <a:solidFill>
              <a:schemeClr val="accent1"/>
            </a:solidFill>
            <a:round/>
            <a:headEnd/>
            <a:tailEnd type="arrow" w="med" len="med"/>
          </a:ln>
        </p:spPr>
        <p:txBody>
          <a:bodyPr/>
          <a:lstStyle/>
          <a:p>
            <a:endParaRPr lang="en-US"/>
          </a:p>
        </p:txBody>
      </p:sp>
      <p:sp>
        <p:nvSpPr>
          <p:cNvPr id="45068" name="Text Box 65"/>
          <p:cNvSpPr txBox="1">
            <a:spLocks noChangeArrowheads="1"/>
          </p:cNvSpPr>
          <p:nvPr/>
        </p:nvSpPr>
        <p:spPr bwMode="auto">
          <a:xfrm>
            <a:off x="6896100" y="1555750"/>
            <a:ext cx="412750" cy="519113"/>
          </a:xfrm>
          <a:prstGeom prst="rect">
            <a:avLst/>
          </a:prstGeom>
          <a:noFill/>
          <a:ln w="9525">
            <a:noFill/>
            <a:miter lim="800000"/>
            <a:headEnd/>
            <a:tailEnd/>
          </a:ln>
        </p:spPr>
        <p:txBody>
          <a:bodyPr wrap="none">
            <a:spAutoFit/>
          </a:bodyPr>
          <a:lstStyle/>
          <a:p>
            <a:r>
              <a:rPr lang="en-US" sz="2800" b="0"/>
              <a:t>O</a:t>
            </a:r>
          </a:p>
        </p:txBody>
      </p:sp>
      <p:sp>
        <p:nvSpPr>
          <p:cNvPr id="45069" name="Text Box 66"/>
          <p:cNvSpPr txBox="1">
            <a:spLocks noChangeArrowheads="1"/>
          </p:cNvSpPr>
          <p:nvPr/>
        </p:nvSpPr>
        <p:spPr bwMode="auto">
          <a:xfrm>
            <a:off x="6959600" y="1981200"/>
            <a:ext cx="412750" cy="519113"/>
          </a:xfrm>
          <a:prstGeom prst="rect">
            <a:avLst/>
          </a:prstGeom>
          <a:noFill/>
          <a:ln w="9525">
            <a:noFill/>
            <a:miter lim="800000"/>
            <a:headEnd/>
            <a:tailEnd/>
          </a:ln>
        </p:spPr>
        <p:txBody>
          <a:bodyPr wrap="none">
            <a:spAutoFit/>
          </a:bodyPr>
          <a:lstStyle/>
          <a:p>
            <a:r>
              <a:rPr lang="en-US" sz="2800" b="0"/>
              <a:t>H</a:t>
            </a:r>
          </a:p>
        </p:txBody>
      </p:sp>
      <p:sp>
        <p:nvSpPr>
          <p:cNvPr id="45070" name="Oval 67"/>
          <p:cNvSpPr>
            <a:spLocks noChangeArrowheads="1"/>
          </p:cNvSpPr>
          <p:nvPr/>
        </p:nvSpPr>
        <p:spPr bwMode="auto">
          <a:xfrm>
            <a:off x="6880225" y="18526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1" name="Text Box 68"/>
          <p:cNvSpPr txBox="1">
            <a:spLocks noChangeArrowheads="1"/>
          </p:cNvSpPr>
          <p:nvPr/>
        </p:nvSpPr>
        <p:spPr bwMode="auto">
          <a:xfrm>
            <a:off x="6562725" y="1547813"/>
            <a:ext cx="412750" cy="519112"/>
          </a:xfrm>
          <a:prstGeom prst="rect">
            <a:avLst/>
          </a:prstGeom>
          <a:noFill/>
          <a:ln w="9525">
            <a:noFill/>
            <a:miter lim="800000"/>
            <a:headEnd/>
            <a:tailEnd/>
          </a:ln>
        </p:spPr>
        <p:txBody>
          <a:bodyPr wrap="none">
            <a:spAutoFit/>
          </a:bodyPr>
          <a:lstStyle/>
          <a:p>
            <a:r>
              <a:rPr lang="en-US" sz="2800" b="0"/>
              <a:t>H</a:t>
            </a:r>
          </a:p>
        </p:txBody>
      </p:sp>
      <p:sp>
        <p:nvSpPr>
          <p:cNvPr id="45072" name="Oval 69"/>
          <p:cNvSpPr>
            <a:spLocks noChangeArrowheads="1"/>
          </p:cNvSpPr>
          <p:nvPr/>
        </p:nvSpPr>
        <p:spPr bwMode="auto">
          <a:xfrm>
            <a:off x="6877050" y="17383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73" name="Group 70"/>
          <p:cNvGrpSpPr>
            <a:grpSpLocks/>
          </p:cNvGrpSpPr>
          <p:nvPr/>
        </p:nvGrpSpPr>
        <p:grpSpPr bwMode="auto">
          <a:xfrm>
            <a:off x="6994525" y="1117600"/>
            <a:ext cx="206375" cy="539750"/>
            <a:chOff x="4067" y="638"/>
            <a:chExt cx="130" cy="340"/>
          </a:xfrm>
        </p:grpSpPr>
        <p:sp>
          <p:nvSpPr>
            <p:cNvPr id="45086" name="Freeform 7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7" name="Oval 7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8" name="Oval 7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074" name="Group 74"/>
          <p:cNvGrpSpPr>
            <a:grpSpLocks/>
          </p:cNvGrpSpPr>
          <p:nvPr/>
        </p:nvGrpSpPr>
        <p:grpSpPr bwMode="auto">
          <a:xfrm rot="5400000">
            <a:off x="7399337" y="1573213"/>
            <a:ext cx="206375" cy="539750"/>
            <a:chOff x="4067" y="638"/>
            <a:chExt cx="130" cy="340"/>
          </a:xfrm>
        </p:grpSpPr>
        <p:sp>
          <p:nvSpPr>
            <p:cNvPr id="45083" name="Freeform 7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4" name="Oval 7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5" name="Oval 7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75" name="Oval 78"/>
          <p:cNvSpPr>
            <a:spLocks noChangeArrowheads="1"/>
          </p:cNvSpPr>
          <p:nvPr/>
        </p:nvSpPr>
        <p:spPr bwMode="auto">
          <a:xfrm>
            <a:off x="704850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6" name="Oval 79"/>
          <p:cNvSpPr>
            <a:spLocks noChangeArrowheads="1"/>
          </p:cNvSpPr>
          <p:nvPr/>
        </p:nvSpPr>
        <p:spPr bwMode="auto">
          <a:xfrm>
            <a:off x="714375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7" name="Text Box 80"/>
          <p:cNvSpPr txBox="1">
            <a:spLocks noChangeArrowheads="1"/>
          </p:cNvSpPr>
          <p:nvPr/>
        </p:nvSpPr>
        <p:spPr bwMode="auto">
          <a:xfrm>
            <a:off x="7143750" y="838200"/>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8" name="Text Box 81"/>
          <p:cNvSpPr txBox="1">
            <a:spLocks noChangeArrowheads="1"/>
          </p:cNvSpPr>
          <p:nvPr/>
        </p:nvSpPr>
        <p:spPr bwMode="auto">
          <a:xfrm>
            <a:off x="7707313" y="1662113"/>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9" name="Text Box 82"/>
          <p:cNvSpPr txBox="1">
            <a:spLocks noChangeArrowheads="1"/>
          </p:cNvSpPr>
          <p:nvPr/>
        </p:nvSpPr>
        <p:spPr bwMode="auto">
          <a:xfrm>
            <a:off x="6781800" y="2271713"/>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0" name="Text Box 83"/>
          <p:cNvSpPr txBox="1">
            <a:spLocks noChangeArrowheads="1"/>
          </p:cNvSpPr>
          <p:nvPr/>
        </p:nvSpPr>
        <p:spPr bwMode="auto">
          <a:xfrm>
            <a:off x="6137275" y="1571625"/>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1" name="Line 84"/>
          <p:cNvSpPr>
            <a:spLocks noChangeShapeType="1"/>
          </p:cNvSpPr>
          <p:nvPr/>
        </p:nvSpPr>
        <p:spPr bwMode="auto">
          <a:xfrm>
            <a:off x="6781800" y="2028825"/>
            <a:ext cx="101600" cy="115888"/>
          </a:xfrm>
          <a:prstGeom prst="line">
            <a:avLst/>
          </a:prstGeom>
          <a:noFill/>
          <a:ln w="38100">
            <a:solidFill>
              <a:schemeClr val="accent1"/>
            </a:solidFill>
            <a:round/>
            <a:headEnd/>
            <a:tailEnd/>
          </a:ln>
        </p:spPr>
        <p:txBody>
          <a:bodyPr/>
          <a:lstStyle/>
          <a:p>
            <a:endParaRPr lang="en-US"/>
          </a:p>
        </p:txBody>
      </p:sp>
      <p:sp>
        <p:nvSpPr>
          <p:cNvPr id="45082" name="Text Box 85"/>
          <p:cNvSpPr txBox="1">
            <a:spLocks noChangeArrowheads="1"/>
          </p:cNvSpPr>
          <p:nvPr/>
        </p:nvSpPr>
        <p:spPr bwMode="auto">
          <a:xfrm>
            <a:off x="1905000" y="3048000"/>
            <a:ext cx="3276600" cy="701675"/>
          </a:xfrm>
          <a:prstGeom prst="rect">
            <a:avLst/>
          </a:prstGeom>
          <a:noFill/>
          <a:ln w="9525">
            <a:noFill/>
            <a:miter lim="800000"/>
            <a:headEnd/>
            <a:tailEnd/>
          </a:ln>
        </p:spPr>
        <p:txBody>
          <a:bodyPr>
            <a:spAutoFit/>
          </a:bodyPr>
          <a:lstStyle/>
          <a:p>
            <a:pPr>
              <a:spcBef>
                <a:spcPct val="50000"/>
              </a:spcBef>
            </a:pPr>
            <a:r>
              <a:rPr lang="en-US"/>
              <a:t>Peptides and Water have large Dipoles</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pertable"/>
          <p:cNvPicPr>
            <a:picLocks noChangeAspect="1" noChangeArrowheads="1"/>
          </p:cNvPicPr>
          <p:nvPr/>
        </p:nvPicPr>
        <p:blipFill>
          <a:blip r:embed="rId3" cstate="print"/>
          <a:srcRect l="66147" r="6056" b="39319"/>
          <a:stretch>
            <a:fillRect/>
          </a:stretch>
        </p:blipFill>
        <p:spPr bwMode="auto">
          <a:xfrm>
            <a:off x="6019800" y="3232150"/>
            <a:ext cx="2433638" cy="2940050"/>
          </a:xfrm>
          <a:prstGeom prst="rect">
            <a:avLst/>
          </a:prstGeom>
          <a:noFill/>
          <a:ln w="9525">
            <a:noFill/>
            <a:miter lim="800000"/>
            <a:headEnd/>
            <a:tailEnd/>
          </a:ln>
        </p:spPr>
      </p:pic>
      <p:pic>
        <p:nvPicPr>
          <p:cNvPr id="46083" name="Picture 38" descr="hbonding_wat"/>
          <p:cNvPicPr>
            <a:picLocks noChangeAspect="1" noChangeArrowheads="1"/>
          </p:cNvPicPr>
          <p:nvPr/>
        </p:nvPicPr>
        <p:blipFill>
          <a:blip r:embed="rId4" cstate="print"/>
          <a:srcRect/>
          <a:stretch>
            <a:fillRect/>
          </a:stretch>
        </p:blipFill>
        <p:spPr bwMode="auto">
          <a:xfrm>
            <a:off x="685800" y="228600"/>
            <a:ext cx="4191000" cy="3314700"/>
          </a:xfrm>
          <a:prstGeom prst="rect">
            <a:avLst/>
          </a:prstGeom>
          <a:noFill/>
          <a:ln w="9525">
            <a:noFill/>
            <a:miter lim="800000"/>
            <a:headEnd/>
            <a:tailEnd/>
          </a:ln>
        </p:spPr>
      </p:pic>
      <p:sp>
        <p:nvSpPr>
          <p:cNvPr id="46084" name="Text Box 3"/>
          <p:cNvSpPr txBox="1">
            <a:spLocks noChangeArrowheads="1"/>
          </p:cNvSpPr>
          <p:nvPr/>
        </p:nvSpPr>
        <p:spPr bwMode="auto">
          <a:xfrm>
            <a:off x="6743700" y="1431925"/>
            <a:ext cx="412750" cy="519113"/>
          </a:xfrm>
          <a:prstGeom prst="rect">
            <a:avLst/>
          </a:prstGeom>
          <a:noFill/>
          <a:ln w="9525">
            <a:noFill/>
            <a:miter lim="800000"/>
            <a:headEnd/>
            <a:tailEnd/>
          </a:ln>
        </p:spPr>
        <p:txBody>
          <a:bodyPr wrap="none">
            <a:spAutoFit/>
          </a:bodyPr>
          <a:lstStyle/>
          <a:p>
            <a:r>
              <a:rPr lang="en-US" sz="2800" b="0"/>
              <a:t>O</a:t>
            </a:r>
          </a:p>
        </p:txBody>
      </p:sp>
      <p:sp>
        <p:nvSpPr>
          <p:cNvPr id="46085" name="Text Box 10"/>
          <p:cNvSpPr txBox="1">
            <a:spLocks noChangeArrowheads="1"/>
          </p:cNvSpPr>
          <p:nvPr/>
        </p:nvSpPr>
        <p:spPr bwMode="auto">
          <a:xfrm>
            <a:off x="6807200" y="1857375"/>
            <a:ext cx="412750" cy="519113"/>
          </a:xfrm>
          <a:prstGeom prst="rect">
            <a:avLst/>
          </a:prstGeom>
          <a:noFill/>
          <a:ln w="9525">
            <a:noFill/>
            <a:miter lim="800000"/>
            <a:headEnd/>
            <a:tailEnd/>
          </a:ln>
        </p:spPr>
        <p:txBody>
          <a:bodyPr wrap="none">
            <a:spAutoFit/>
          </a:bodyPr>
          <a:lstStyle/>
          <a:p>
            <a:r>
              <a:rPr lang="en-US" sz="2800" b="0"/>
              <a:t>H</a:t>
            </a:r>
          </a:p>
        </p:txBody>
      </p:sp>
      <p:sp>
        <p:nvSpPr>
          <p:cNvPr id="46086" name="Oval 11"/>
          <p:cNvSpPr>
            <a:spLocks noChangeArrowheads="1"/>
          </p:cNvSpPr>
          <p:nvPr/>
        </p:nvSpPr>
        <p:spPr bwMode="auto">
          <a:xfrm>
            <a:off x="6727825" y="1728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87" name="Text Box 12"/>
          <p:cNvSpPr txBox="1">
            <a:spLocks noChangeArrowheads="1"/>
          </p:cNvSpPr>
          <p:nvPr/>
        </p:nvSpPr>
        <p:spPr bwMode="auto">
          <a:xfrm>
            <a:off x="6410325" y="1423988"/>
            <a:ext cx="412750" cy="519112"/>
          </a:xfrm>
          <a:prstGeom prst="rect">
            <a:avLst/>
          </a:prstGeom>
          <a:noFill/>
          <a:ln w="9525">
            <a:noFill/>
            <a:miter lim="800000"/>
            <a:headEnd/>
            <a:tailEnd/>
          </a:ln>
        </p:spPr>
        <p:txBody>
          <a:bodyPr wrap="none">
            <a:spAutoFit/>
          </a:bodyPr>
          <a:lstStyle/>
          <a:p>
            <a:r>
              <a:rPr lang="en-US" sz="2800" b="0"/>
              <a:t>H</a:t>
            </a:r>
          </a:p>
        </p:txBody>
      </p:sp>
      <p:sp>
        <p:nvSpPr>
          <p:cNvPr id="46088" name="Oval 13"/>
          <p:cNvSpPr>
            <a:spLocks noChangeArrowheads="1"/>
          </p:cNvSpPr>
          <p:nvPr/>
        </p:nvSpPr>
        <p:spPr bwMode="auto">
          <a:xfrm>
            <a:off x="6724650" y="16144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6089" name="Group 14"/>
          <p:cNvGrpSpPr>
            <a:grpSpLocks/>
          </p:cNvGrpSpPr>
          <p:nvPr/>
        </p:nvGrpSpPr>
        <p:grpSpPr bwMode="auto">
          <a:xfrm>
            <a:off x="6842125" y="993775"/>
            <a:ext cx="206375" cy="539750"/>
            <a:chOff x="4067" y="638"/>
            <a:chExt cx="130" cy="340"/>
          </a:xfrm>
        </p:grpSpPr>
        <p:sp>
          <p:nvSpPr>
            <p:cNvPr id="46170" name="Freeform 1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71" name="Oval 1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72" name="Oval 1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090" name="Group 18"/>
          <p:cNvGrpSpPr>
            <a:grpSpLocks/>
          </p:cNvGrpSpPr>
          <p:nvPr/>
        </p:nvGrpSpPr>
        <p:grpSpPr bwMode="auto">
          <a:xfrm rot="5400000">
            <a:off x="7246937" y="1449388"/>
            <a:ext cx="206375" cy="539750"/>
            <a:chOff x="4067" y="638"/>
            <a:chExt cx="130" cy="340"/>
          </a:xfrm>
        </p:grpSpPr>
        <p:sp>
          <p:nvSpPr>
            <p:cNvPr id="46167" name="Freeform 1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8" name="Oval 2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9" name="Oval 2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091" name="Oval 22"/>
          <p:cNvSpPr>
            <a:spLocks noChangeArrowheads="1"/>
          </p:cNvSpPr>
          <p:nvPr/>
        </p:nvSpPr>
        <p:spPr bwMode="auto">
          <a:xfrm>
            <a:off x="689610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2" name="Oval 23"/>
          <p:cNvSpPr>
            <a:spLocks noChangeArrowheads="1"/>
          </p:cNvSpPr>
          <p:nvPr/>
        </p:nvSpPr>
        <p:spPr bwMode="auto">
          <a:xfrm>
            <a:off x="699135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3" name="Text Box 29"/>
          <p:cNvSpPr txBox="1">
            <a:spLocks noChangeArrowheads="1"/>
          </p:cNvSpPr>
          <p:nvPr/>
        </p:nvSpPr>
        <p:spPr bwMode="auto">
          <a:xfrm>
            <a:off x="6991350" y="714375"/>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4" name="Text Box 30"/>
          <p:cNvSpPr txBox="1">
            <a:spLocks noChangeArrowheads="1"/>
          </p:cNvSpPr>
          <p:nvPr/>
        </p:nvSpPr>
        <p:spPr bwMode="auto">
          <a:xfrm>
            <a:off x="7554913" y="1538288"/>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5" name="Text Box 31"/>
          <p:cNvSpPr txBox="1">
            <a:spLocks noChangeArrowheads="1"/>
          </p:cNvSpPr>
          <p:nvPr/>
        </p:nvSpPr>
        <p:spPr bwMode="auto">
          <a:xfrm>
            <a:off x="6629400" y="2147888"/>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6" name="Text Box 32"/>
          <p:cNvSpPr txBox="1">
            <a:spLocks noChangeArrowheads="1"/>
          </p:cNvSpPr>
          <p:nvPr/>
        </p:nvSpPr>
        <p:spPr bwMode="auto">
          <a:xfrm>
            <a:off x="5984875" y="1447800"/>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7" name="Text Box 36"/>
          <p:cNvSpPr txBox="1">
            <a:spLocks noChangeArrowheads="1"/>
          </p:cNvSpPr>
          <p:nvPr/>
        </p:nvSpPr>
        <p:spPr bwMode="auto">
          <a:xfrm>
            <a:off x="5638800" y="3138488"/>
            <a:ext cx="2984500" cy="366712"/>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098" name="Line 37"/>
          <p:cNvSpPr>
            <a:spLocks noChangeShapeType="1"/>
          </p:cNvSpPr>
          <p:nvPr/>
        </p:nvSpPr>
        <p:spPr bwMode="auto">
          <a:xfrm>
            <a:off x="6076950" y="3619500"/>
            <a:ext cx="2286000" cy="0"/>
          </a:xfrm>
          <a:prstGeom prst="line">
            <a:avLst/>
          </a:prstGeom>
          <a:noFill/>
          <a:ln w="57150">
            <a:solidFill>
              <a:srgbClr val="FF261B"/>
            </a:solidFill>
            <a:round/>
            <a:headEnd/>
            <a:tailEnd type="triangle" w="med" len="med"/>
          </a:ln>
        </p:spPr>
        <p:txBody>
          <a:bodyPr/>
          <a:lstStyle/>
          <a:p>
            <a:endParaRPr lang="en-US"/>
          </a:p>
        </p:txBody>
      </p:sp>
      <p:sp>
        <p:nvSpPr>
          <p:cNvPr id="46099" name="Text Box 39"/>
          <p:cNvSpPr txBox="1">
            <a:spLocks noChangeArrowheads="1"/>
          </p:cNvSpPr>
          <p:nvPr/>
        </p:nvSpPr>
        <p:spPr bwMode="auto">
          <a:xfrm rot="-5400000">
            <a:off x="7315201" y="4694237"/>
            <a:ext cx="3046412" cy="366713"/>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100" name="Line 40"/>
          <p:cNvSpPr>
            <a:spLocks noChangeShapeType="1"/>
          </p:cNvSpPr>
          <p:nvPr/>
        </p:nvSpPr>
        <p:spPr bwMode="auto">
          <a:xfrm flipV="1">
            <a:off x="8610600" y="3657600"/>
            <a:ext cx="0" cy="2438400"/>
          </a:xfrm>
          <a:prstGeom prst="line">
            <a:avLst/>
          </a:prstGeom>
          <a:noFill/>
          <a:ln w="57150">
            <a:solidFill>
              <a:srgbClr val="FF261B"/>
            </a:solidFill>
            <a:round/>
            <a:headEnd/>
            <a:tailEnd type="triangle" w="med" len="med"/>
          </a:ln>
        </p:spPr>
        <p:txBody>
          <a:bodyPr/>
          <a:lstStyle/>
          <a:p>
            <a:endParaRPr lang="en-US"/>
          </a:p>
        </p:txBody>
      </p:sp>
      <p:sp>
        <p:nvSpPr>
          <p:cNvPr id="46101" name="Oval 41"/>
          <p:cNvSpPr>
            <a:spLocks noChangeArrowheads="1"/>
          </p:cNvSpPr>
          <p:nvPr/>
        </p:nvSpPr>
        <p:spPr bwMode="auto">
          <a:xfrm>
            <a:off x="6810375" y="3848100"/>
            <a:ext cx="1600200" cy="457200"/>
          </a:xfrm>
          <a:prstGeom prst="ellipse">
            <a:avLst/>
          </a:prstGeom>
          <a:noFill/>
          <a:ln w="57150">
            <a:solidFill>
              <a:srgbClr val="FFFF00"/>
            </a:solidFill>
            <a:round/>
            <a:headEnd/>
            <a:tailEnd/>
          </a:ln>
        </p:spPr>
        <p:txBody>
          <a:bodyPr wrap="none" anchor="ctr"/>
          <a:lstStyle/>
          <a:p>
            <a:endParaRPr lang="en-US"/>
          </a:p>
        </p:txBody>
      </p:sp>
      <p:sp>
        <p:nvSpPr>
          <p:cNvPr id="46102" name="Text Box 42"/>
          <p:cNvSpPr txBox="1">
            <a:spLocks noChangeArrowheads="1"/>
          </p:cNvSpPr>
          <p:nvPr/>
        </p:nvSpPr>
        <p:spPr bwMode="auto">
          <a:xfrm>
            <a:off x="2495550" y="4787900"/>
            <a:ext cx="412750" cy="519113"/>
          </a:xfrm>
          <a:prstGeom prst="rect">
            <a:avLst/>
          </a:prstGeom>
          <a:noFill/>
          <a:ln w="9525">
            <a:noFill/>
            <a:miter lim="800000"/>
            <a:headEnd/>
            <a:tailEnd/>
          </a:ln>
        </p:spPr>
        <p:txBody>
          <a:bodyPr wrap="none">
            <a:spAutoFit/>
          </a:bodyPr>
          <a:lstStyle/>
          <a:p>
            <a:r>
              <a:rPr lang="en-US" sz="2800" b="0"/>
              <a:t>H</a:t>
            </a:r>
          </a:p>
        </p:txBody>
      </p:sp>
      <p:sp>
        <p:nvSpPr>
          <p:cNvPr id="46103" name="Text Box 43"/>
          <p:cNvSpPr txBox="1">
            <a:spLocks noChangeArrowheads="1"/>
          </p:cNvSpPr>
          <p:nvPr/>
        </p:nvSpPr>
        <p:spPr bwMode="auto">
          <a:xfrm>
            <a:off x="2263775" y="4787900"/>
            <a:ext cx="415925" cy="519113"/>
          </a:xfrm>
          <a:prstGeom prst="rect">
            <a:avLst/>
          </a:prstGeom>
          <a:noFill/>
          <a:ln w="9525">
            <a:noFill/>
            <a:miter lim="800000"/>
            <a:headEnd/>
            <a:tailEnd/>
          </a:ln>
        </p:spPr>
        <p:txBody>
          <a:bodyPr wrap="none">
            <a:spAutoFit/>
          </a:bodyPr>
          <a:lstStyle/>
          <a:p>
            <a:r>
              <a:rPr lang="en-US" sz="2800" b="0"/>
              <a:t>N</a:t>
            </a:r>
          </a:p>
        </p:txBody>
      </p:sp>
      <p:sp>
        <p:nvSpPr>
          <p:cNvPr id="46104" name="Text Box 44"/>
          <p:cNvSpPr txBox="1">
            <a:spLocks noChangeArrowheads="1"/>
          </p:cNvSpPr>
          <p:nvPr/>
        </p:nvSpPr>
        <p:spPr bwMode="auto">
          <a:xfrm>
            <a:off x="2098675" y="4435475"/>
            <a:ext cx="390525" cy="519113"/>
          </a:xfrm>
          <a:prstGeom prst="rect">
            <a:avLst/>
          </a:prstGeom>
          <a:noFill/>
          <a:ln w="9525">
            <a:noFill/>
            <a:miter lim="800000"/>
            <a:headEnd/>
            <a:tailEnd/>
          </a:ln>
        </p:spPr>
        <p:txBody>
          <a:bodyPr wrap="none">
            <a:spAutoFit/>
          </a:bodyPr>
          <a:lstStyle/>
          <a:p>
            <a:r>
              <a:rPr lang="en-US" sz="2800" b="0"/>
              <a:t>C</a:t>
            </a:r>
          </a:p>
        </p:txBody>
      </p:sp>
      <p:sp>
        <p:nvSpPr>
          <p:cNvPr id="46105" name="Text Box 45"/>
          <p:cNvSpPr txBox="1">
            <a:spLocks noChangeArrowheads="1"/>
          </p:cNvSpPr>
          <p:nvPr/>
        </p:nvSpPr>
        <p:spPr bwMode="auto">
          <a:xfrm>
            <a:off x="2400300" y="4003675"/>
            <a:ext cx="412750" cy="519113"/>
          </a:xfrm>
          <a:prstGeom prst="rect">
            <a:avLst/>
          </a:prstGeom>
          <a:noFill/>
          <a:ln w="9525">
            <a:noFill/>
            <a:miter lim="800000"/>
            <a:headEnd/>
            <a:tailEnd/>
          </a:ln>
        </p:spPr>
        <p:txBody>
          <a:bodyPr wrap="none">
            <a:spAutoFit/>
          </a:bodyPr>
          <a:lstStyle/>
          <a:p>
            <a:r>
              <a:rPr lang="en-US" sz="2800" b="0"/>
              <a:t>O</a:t>
            </a:r>
          </a:p>
        </p:txBody>
      </p:sp>
      <p:grpSp>
        <p:nvGrpSpPr>
          <p:cNvPr id="46106" name="Group 46"/>
          <p:cNvGrpSpPr>
            <a:grpSpLocks/>
          </p:cNvGrpSpPr>
          <p:nvPr/>
        </p:nvGrpSpPr>
        <p:grpSpPr bwMode="auto">
          <a:xfrm>
            <a:off x="2498725" y="3565525"/>
            <a:ext cx="206375" cy="539750"/>
            <a:chOff x="4067" y="638"/>
            <a:chExt cx="130" cy="340"/>
          </a:xfrm>
        </p:grpSpPr>
        <p:sp>
          <p:nvSpPr>
            <p:cNvPr id="46164" name="Freeform 4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5" name="Oval 4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6" name="Oval 4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7" name="Group 50"/>
          <p:cNvGrpSpPr>
            <a:grpSpLocks/>
          </p:cNvGrpSpPr>
          <p:nvPr/>
        </p:nvGrpSpPr>
        <p:grpSpPr bwMode="auto">
          <a:xfrm rot="5400000">
            <a:off x="2903537" y="4021138"/>
            <a:ext cx="206375" cy="539750"/>
            <a:chOff x="4067" y="638"/>
            <a:chExt cx="130" cy="340"/>
          </a:xfrm>
        </p:grpSpPr>
        <p:sp>
          <p:nvSpPr>
            <p:cNvPr id="46161" name="Freeform 5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2" name="Oval 5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3" name="Oval 5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8" name="Group 54"/>
          <p:cNvGrpSpPr>
            <a:grpSpLocks/>
          </p:cNvGrpSpPr>
          <p:nvPr/>
        </p:nvGrpSpPr>
        <p:grpSpPr bwMode="auto">
          <a:xfrm rot="1000855">
            <a:off x="1981200" y="5013325"/>
            <a:ext cx="238125" cy="539750"/>
            <a:chOff x="1578" y="3116"/>
            <a:chExt cx="150" cy="340"/>
          </a:xfrm>
        </p:grpSpPr>
        <p:sp>
          <p:nvSpPr>
            <p:cNvPr id="46158" name="Freeform 5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9" name="Oval 5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0" name="Oval 5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09" name="Line 58"/>
          <p:cNvSpPr>
            <a:spLocks noChangeShapeType="1"/>
          </p:cNvSpPr>
          <p:nvPr/>
        </p:nvSpPr>
        <p:spPr bwMode="auto">
          <a:xfrm flipH="1" flipV="1">
            <a:off x="1828800" y="4429125"/>
            <a:ext cx="304800" cy="228600"/>
          </a:xfrm>
          <a:prstGeom prst="line">
            <a:avLst/>
          </a:prstGeom>
          <a:noFill/>
          <a:ln w="38100">
            <a:solidFill>
              <a:schemeClr val="tx1"/>
            </a:solidFill>
            <a:round/>
            <a:headEnd/>
            <a:tailEnd/>
          </a:ln>
        </p:spPr>
        <p:txBody>
          <a:bodyPr/>
          <a:lstStyle/>
          <a:p>
            <a:endParaRPr lang="en-US"/>
          </a:p>
        </p:txBody>
      </p:sp>
      <p:sp>
        <p:nvSpPr>
          <p:cNvPr id="46110" name="Line 59"/>
          <p:cNvSpPr>
            <a:spLocks noChangeShapeType="1"/>
          </p:cNvSpPr>
          <p:nvPr/>
        </p:nvSpPr>
        <p:spPr bwMode="auto">
          <a:xfrm flipH="1" flipV="1">
            <a:off x="1828800" y="4098925"/>
            <a:ext cx="0" cy="334963"/>
          </a:xfrm>
          <a:prstGeom prst="line">
            <a:avLst/>
          </a:prstGeom>
          <a:noFill/>
          <a:ln w="38100">
            <a:solidFill>
              <a:schemeClr val="tx1"/>
            </a:solidFill>
            <a:round/>
            <a:headEnd/>
            <a:tailEnd/>
          </a:ln>
        </p:spPr>
        <p:txBody>
          <a:bodyPr/>
          <a:lstStyle/>
          <a:p>
            <a:endParaRPr lang="en-US"/>
          </a:p>
        </p:txBody>
      </p:sp>
      <p:sp>
        <p:nvSpPr>
          <p:cNvPr id="46111" name="Line 60"/>
          <p:cNvSpPr>
            <a:spLocks noChangeShapeType="1"/>
          </p:cNvSpPr>
          <p:nvPr/>
        </p:nvSpPr>
        <p:spPr bwMode="auto">
          <a:xfrm flipH="1">
            <a:off x="1524000" y="4424363"/>
            <a:ext cx="274638" cy="131762"/>
          </a:xfrm>
          <a:prstGeom prst="line">
            <a:avLst/>
          </a:prstGeom>
          <a:noFill/>
          <a:ln w="38100">
            <a:solidFill>
              <a:schemeClr val="tx1"/>
            </a:solidFill>
            <a:round/>
            <a:headEnd/>
            <a:tailEnd/>
          </a:ln>
        </p:spPr>
        <p:txBody>
          <a:bodyPr/>
          <a:lstStyle/>
          <a:p>
            <a:endParaRPr lang="en-US"/>
          </a:p>
        </p:txBody>
      </p:sp>
      <p:sp>
        <p:nvSpPr>
          <p:cNvPr id="46112" name="Text Box 61"/>
          <p:cNvSpPr txBox="1">
            <a:spLocks noChangeArrowheads="1"/>
          </p:cNvSpPr>
          <p:nvPr/>
        </p:nvSpPr>
        <p:spPr bwMode="auto">
          <a:xfrm>
            <a:off x="1184275" y="4327525"/>
            <a:ext cx="415925" cy="519113"/>
          </a:xfrm>
          <a:prstGeom prst="rect">
            <a:avLst/>
          </a:prstGeom>
          <a:noFill/>
          <a:ln w="9525">
            <a:noFill/>
            <a:miter lim="800000"/>
            <a:headEnd/>
            <a:tailEnd/>
          </a:ln>
        </p:spPr>
        <p:txBody>
          <a:bodyPr wrap="none">
            <a:spAutoFit/>
          </a:bodyPr>
          <a:lstStyle/>
          <a:p>
            <a:r>
              <a:rPr lang="en-US" sz="2800" b="0"/>
              <a:t>N</a:t>
            </a:r>
          </a:p>
        </p:txBody>
      </p:sp>
      <p:sp>
        <p:nvSpPr>
          <p:cNvPr id="46113" name="Text Box 62"/>
          <p:cNvSpPr txBox="1">
            <a:spLocks noChangeArrowheads="1"/>
          </p:cNvSpPr>
          <p:nvPr/>
        </p:nvSpPr>
        <p:spPr bwMode="auto">
          <a:xfrm>
            <a:off x="1628775" y="3698875"/>
            <a:ext cx="412750" cy="519113"/>
          </a:xfrm>
          <a:prstGeom prst="rect">
            <a:avLst/>
          </a:prstGeom>
          <a:noFill/>
          <a:ln w="9525">
            <a:noFill/>
            <a:miter lim="800000"/>
            <a:headEnd/>
            <a:tailEnd/>
          </a:ln>
        </p:spPr>
        <p:txBody>
          <a:bodyPr wrap="none">
            <a:spAutoFit/>
          </a:bodyPr>
          <a:lstStyle/>
          <a:p>
            <a:r>
              <a:rPr lang="en-US" sz="2800" b="0"/>
              <a:t>R</a:t>
            </a:r>
          </a:p>
        </p:txBody>
      </p:sp>
      <p:sp>
        <p:nvSpPr>
          <p:cNvPr id="46114" name="Text Box 63"/>
          <p:cNvSpPr txBox="1">
            <a:spLocks noChangeArrowheads="1"/>
          </p:cNvSpPr>
          <p:nvPr/>
        </p:nvSpPr>
        <p:spPr bwMode="auto">
          <a:xfrm>
            <a:off x="857250" y="4441825"/>
            <a:ext cx="390525" cy="519113"/>
          </a:xfrm>
          <a:prstGeom prst="rect">
            <a:avLst/>
          </a:prstGeom>
          <a:noFill/>
          <a:ln w="9525">
            <a:noFill/>
            <a:miter lim="800000"/>
            <a:headEnd/>
            <a:tailEnd/>
          </a:ln>
        </p:spPr>
        <p:txBody>
          <a:bodyPr wrap="none">
            <a:spAutoFit/>
          </a:bodyPr>
          <a:lstStyle/>
          <a:p>
            <a:r>
              <a:rPr lang="en-US" sz="2800" b="0"/>
              <a:t>C</a:t>
            </a:r>
          </a:p>
        </p:txBody>
      </p:sp>
      <p:sp>
        <p:nvSpPr>
          <p:cNvPr id="46115" name="Line 64"/>
          <p:cNvSpPr>
            <a:spLocks noChangeShapeType="1"/>
          </p:cNvSpPr>
          <p:nvPr/>
        </p:nvSpPr>
        <p:spPr bwMode="auto">
          <a:xfrm flipH="1">
            <a:off x="1143000" y="4632325"/>
            <a:ext cx="122238" cy="76200"/>
          </a:xfrm>
          <a:prstGeom prst="line">
            <a:avLst/>
          </a:prstGeom>
          <a:noFill/>
          <a:ln w="38100">
            <a:solidFill>
              <a:schemeClr val="tx1"/>
            </a:solidFill>
            <a:round/>
            <a:headEnd/>
            <a:tailEnd/>
          </a:ln>
        </p:spPr>
        <p:txBody>
          <a:bodyPr/>
          <a:lstStyle/>
          <a:p>
            <a:endParaRPr lang="en-US"/>
          </a:p>
        </p:txBody>
      </p:sp>
      <p:sp>
        <p:nvSpPr>
          <p:cNvPr id="46116" name="Line 65"/>
          <p:cNvSpPr>
            <a:spLocks noChangeShapeType="1"/>
          </p:cNvSpPr>
          <p:nvPr/>
        </p:nvSpPr>
        <p:spPr bwMode="auto">
          <a:xfrm>
            <a:off x="1017588" y="4860925"/>
            <a:ext cx="4762" cy="177800"/>
          </a:xfrm>
          <a:prstGeom prst="line">
            <a:avLst/>
          </a:prstGeom>
          <a:noFill/>
          <a:ln w="38100">
            <a:solidFill>
              <a:schemeClr val="tx1"/>
            </a:solidFill>
            <a:round/>
            <a:headEnd/>
            <a:tailEnd/>
          </a:ln>
        </p:spPr>
        <p:txBody>
          <a:bodyPr/>
          <a:lstStyle/>
          <a:p>
            <a:endParaRPr lang="en-US"/>
          </a:p>
        </p:txBody>
      </p:sp>
      <p:sp>
        <p:nvSpPr>
          <p:cNvPr id="46117" name="Line 66"/>
          <p:cNvSpPr>
            <a:spLocks noChangeShapeType="1"/>
          </p:cNvSpPr>
          <p:nvPr/>
        </p:nvSpPr>
        <p:spPr bwMode="auto">
          <a:xfrm>
            <a:off x="1085850" y="4860925"/>
            <a:ext cx="4763" cy="177800"/>
          </a:xfrm>
          <a:prstGeom prst="line">
            <a:avLst/>
          </a:prstGeom>
          <a:noFill/>
          <a:ln w="38100">
            <a:solidFill>
              <a:schemeClr val="tx1"/>
            </a:solidFill>
            <a:round/>
            <a:headEnd/>
            <a:tailEnd/>
          </a:ln>
        </p:spPr>
        <p:txBody>
          <a:bodyPr/>
          <a:lstStyle/>
          <a:p>
            <a:endParaRPr lang="en-US"/>
          </a:p>
        </p:txBody>
      </p:sp>
      <p:sp>
        <p:nvSpPr>
          <p:cNvPr id="46118" name="Text Box 67"/>
          <p:cNvSpPr txBox="1">
            <a:spLocks noChangeArrowheads="1"/>
          </p:cNvSpPr>
          <p:nvPr/>
        </p:nvSpPr>
        <p:spPr bwMode="auto">
          <a:xfrm>
            <a:off x="857250" y="4918075"/>
            <a:ext cx="412750" cy="519113"/>
          </a:xfrm>
          <a:prstGeom prst="rect">
            <a:avLst/>
          </a:prstGeom>
          <a:noFill/>
          <a:ln w="9525">
            <a:noFill/>
            <a:miter lim="800000"/>
            <a:headEnd/>
            <a:tailEnd/>
          </a:ln>
        </p:spPr>
        <p:txBody>
          <a:bodyPr wrap="none">
            <a:spAutoFit/>
          </a:bodyPr>
          <a:lstStyle/>
          <a:p>
            <a:r>
              <a:rPr lang="en-US" sz="2800" b="0"/>
              <a:t>O</a:t>
            </a:r>
          </a:p>
        </p:txBody>
      </p:sp>
      <p:sp>
        <p:nvSpPr>
          <p:cNvPr id="46119" name="Line 68"/>
          <p:cNvSpPr>
            <a:spLocks noChangeShapeType="1"/>
          </p:cNvSpPr>
          <p:nvPr/>
        </p:nvSpPr>
        <p:spPr bwMode="auto">
          <a:xfrm flipH="1" flipV="1">
            <a:off x="590550" y="4467225"/>
            <a:ext cx="304800" cy="228600"/>
          </a:xfrm>
          <a:prstGeom prst="line">
            <a:avLst/>
          </a:prstGeom>
          <a:noFill/>
          <a:ln w="38100">
            <a:solidFill>
              <a:schemeClr val="tx1"/>
            </a:solidFill>
            <a:round/>
            <a:headEnd/>
            <a:tailEnd/>
          </a:ln>
        </p:spPr>
        <p:txBody>
          <a:bodyPr/>
          <a:lstStyle/>
          <a:p>
            <a:endParaRPr lang="en-US"/>
          </a:p>
        </p:txBody>
      </p:sp>
      <p:sp>
        <p:nvSpPr>
          <p:cNvPr id="46120" name="Line 69"/>
          <p:cNvSpPr>
            <a:spLocks noChangeShapeType="1"/>
          </p:cNvSpPr>
          <p:nvPr/>
        </p:nvSpPr>
        <p:spPr bwMode="auto">
          <a:xfrm flipH="1" flipV="1">
            <a:off x="590550" y="4137025"/>
            <a:ext cx="0" cy="334963"/>
          </a:xfrm>
          <a:prstGeom prst="line">
            <a:avLst/>
          </a:prstGeom>
          <a:noFill/>
          <a:ln w="38100">
            <a:solidFill>
              <a:schemeClr val="tx1"/>
            </a:solidFill>
            <a:round/>
            <a:headEnd/>
            <a:tailEnd/>
          </a:ln>
        </p:spPr>
        <p:txBody>
          <a:bodyPr/>
          <a:lstStyle/>
          <a:p>
            <a:endParaRPr lang="en-US"/>
          </a:p>
        </p:txBody>
      </p:sp>
      <p:sp>
        <p:nvSpPr>
          <p:cNvPr id="46121" name="Line 70"/>
          <p:cNvSpPr>
            <a:spLocks noChangeShapeType="1"/>
          </p:cNvSpPr>
          <p:nvPr/>
        </p:nvSpPr>
        <p:spPr bwMode="auto">
          <a:xfrm flipH="1">
            <a:off x="285750" y="4462463"/>
            <a:ext cx="274638" cy="131762"/>
          </a:xfrm>
          <a:prstGeom prst="line">
            <a:avLst/>
          </a:prstGeom>
          <a:noFill/>
          <a:ln w="38100">
            <a:solidFill>
              <a:schemeClr val="tx1"/>
            </a:solidFill>
            <a:prstDash val="sysDot"/>
            <a:round/>
            <a:headEnd/>
            <a:tailEnd/>
          </a:ln>
        </p:spPr>
        <p:txBody>
          <a:bodyPr/>
          <a:lstStyle/>
          <a:p>
            <a:endParaRPr lang="en-US"/>
          </a:p>
        </p:txBody>
      </p:sp>
      <p:sp>
        <p:nvSpPr>
          <p:cNvPr id="46122" name="Text Box 71"/>
          <p:cNvSpPr txBox="1">
            <a:spLocks noChangeArrowheads="1"/>
          </p:cNvSpPr>
          <p:nvPr/>
        </p:nvSpPr>
        <p:spPr bwMode="auto">
          <a:xfrm>
            <a:off x="390525" y="3736975"/>
            <a:ext cx="412750" cy="519113"/>
          </a:xfrm>
          <a:prstGeom prst="rect">
            <a:avLst/>
          </a:prstGeom>
          <a:noFill/>
          <a:ln w="9525">
            <a:noFill/>
            <a:miter lim="800000"/>
            <a:headEnd/>
            <a:tailEnd/>
          </a:ln>
        </p:spPr>
        <p:txBody>
          <a:bodyPr wrap="none">
            <a:spAutoFit/>
          </a:bodyPr>
          <a:lstStyle/>
          <a:p>
            <a:r>
              <a:rPr lang="en-US" sz="2800" b="0"/>
              <a:t>R</a:t>
            </a:r>
          </a:p>
        </p:txBody>
      </p:sp>
      <p:sp>
        <p:nvSpPr>
          <p:cNvPr id="46123" name="Line 72"/>
          <p:cNvSpPr>
            <a:spLocks noChangeShapeType="1"/>
          </p:cNvSpPr>
          <p:nvPr/>
        </p:nvSpPr>
        <p:spPr bwMode="auto">
          <a:xfrm flipH="1">
            <a:off x="2332038" y="4367213"/>
            <a:ext cx="131762" cy="147637"/>
          </a:xfrm>
          <a:prstGeom prst="line">
            <a:avLst/>
          </a:prstGeom>
          <a:noFill/>
          <a:ln w="38100">
            <a:solidFill>
              <a:schemeClr val="tx1"/>
            </a:solidFill>
            <a:round/>
            <a:headEnd/>
            <a:tailEnd/>
          </a:ln>
        </p:spPr>
        <p:txBody>
          <a:bodyPr/>
          <a:lstStyle/>
          <a:p>
            <a:endParaRPr lang="en-US"/>
          </a:p>
        </p:txBody>
      </p:sp>
      <p:sp>
        <p:nvSpPr>
          <p:cNvPr id="46124" name="Line 73"/>
          <p:cNvSpPr>
            <a:spLocks noChangeShapeType="1"/>
          </p:cNvSpPr>
          <p:nvPr/>
        </p:nvSpPr>
        <p:spPr bwMode="auto">
          <a:xfrm flipH="1">
            <a:off x="2390775" y="4432300"/>
            <a:ext cx="131763" cy="147638"/>
          </a:xfrm>
          <a:prstGeom prst="line">
            <a:avLst/>
          </a:prstGeom>
          <a:noFill/>
          <a:ln w="38100">
            <a:solidFill>
              <a:schemeClr val="tx1"/>
            </a:solidFill>
            <a:round/>
            <a:headEnd/>
            <a:tailEnd/>
          </a:ln>
        </p:spPr>
        <p:txBody>
          <a:bodyPr/>
          <a:lstStyle/>
          <a:p>
            <a:endParaRPr lang="en-US"/>
          </a:p>
        </p:txBody>
      </p:sp>
      <p:sp>
        <p:nvSpPr>
          <p:cNvPr id="46125" name="Line 74"/>
          <p:cNvSpPr>
            <a:spLocks noChangeShapeType="1"/>
          </p:cNvSpPr>
          <p:nvPr/>
        </p:nvSpPr>
        <p:spPr bwMode="auto">
          <a:xfrm>
            <a:off x="2381250" y="4822825"/>
            <a:ext cx="76200" cy="76200"/>
          </a:xfrm>
          <a:prstGeom prst="line">
            <a:avLst/>
          </a:prstGeom>
          <a:noFill/>
          <a:ln w="38100">
            <a:solidFill>
              <a:schemeClr val="tx1"/>
            </a:solidFill>
            <a:round/>
            <a:headEnd/>
            <a:tailEnd/>
          </a:ln>
        </p:spPr>
        <p:txBody>
          <a:bodyPr/>
          <a:lstStyle/>
          <a:p>
            <a:endParaRPr lang="en-US"/>
          </a:p>
        </p:txBody>
      </p:sp>
      <p:sp>
        <p:nvSpPr>
          <p:cNvPr id="46126" name="Text Box 75"/>
          <p:cNvSpPr txBox="1">
            <a:spLocks noChangeArrowheads="1"/>
          </p:cNvSpPr>
          <p:nvPr/>
        </p:nvSpPr>
        <p:spPr bwMode="auto">
          <a:xfrm>
            <a:off x="1257300" y="4565650"/>
            <a:ext cx="412750" cy="519113"/>
          </a:xfrm>
          <a:prstGeom prst="rect">
            <a:avLst/>
          </a:prstGeom>
          <a:noFill/>
          <a:ln w="9525">
            <a:noFill/>
            <a:miter lim="800000"/>
            <a:headEnd/>
            <a:tailEnd/>
          </a:ln>
        </p:spPr>
        <p:txBody>
          <a:bodyPr wrap="none">
            <a:spAutoFit/>
          </a:bodyPr>
          <a:lstStyle/>
          <a:p>
            <a:r>
              <a:rPr lang="en-US" sz="2800" b="0"/>
              <a:t>H</a:t>
            </a:r>
          </a:p>
        </p:txBody>
      </p:sp>
      <p:sp>
        <p:nvSpPr>
          <p:cNvPr id="46127" name="Line 76"/>
          <p:cNvSpPr>
            <a:spLocks noChangeShapeType="1"/>
          </p:cNvSpPr>
          <p:nvPr/>
        </p:nvSpPr>
        <p:spPr bwMode="auto">
          <a:xfrm>
            <a:off x="2560638" y="5241925"/>
            <a:ext cx="182562" cy="228600"/>
          </a:xfrm>
          <a:prstGeom prst="line">
            <a:avLst/>
          </a:prstGeom>
          <a:noFill/>
          <a:ln w="38100">
            <a:solidFill>
              <a:schemeClr val="tx1"/>
            </a:solidFill>
            <a:prstDash val="sysDot"/>
            <a:round/>
            <a:headEnd/>
            <a:tailEnd/>
          </a:ln>
        </p:spPr>
        <p:txBody>
          <a:bodyPr/>
          <a:lstStyle/>
          <a:p>
            <a:endParaRPr lang="en-US"/>
          </a:p>
        </p:txBody>
      </p:sp>
      <p:grpSp>
        <p:nvGrpSpPr>
          <p:cNvPr id="46128" name="Group 77"/>
          <p:cNvGrpSpPr>
            <a:grpSpLocks/>
          </p:cNvGrpSpPr>
          <p:nvPr/>
        </p:nvGrpSpPr>
        <p:grpSpPr bwMode="auto">
          <a:xfrm rot="8605995">
            <a:off x="1143000" y="5318125"/>
            <a:ext cx="206375" cy="539750"/>
            <a:chOff x="4067" y="638"/>
            <a:chExt cx="130" cy="340"/>
          </a:xfrm>
        </p:grpSpPr>
        <p:sp>
          <p:nvSpPr>
            <p:cNvPr id="46155" name="Freeform 7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6" name="Oval 7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7" name="Oval 8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29" name="Group 81"/>
          <p:cNvGrpSpPr>
            <a:grpSpLocks/>
          </p:cNvGrpSpPr>
          <p:nvPr/>
        </p:nvGrpSpPr>
        <p:grpSpPr bwMode="auto">
          <a:xfrm rot="12994005" flipH="1">
            <a:off x="752475" y="5308600"/>
            <a:ext cx="206375" cy="539750"/>
            <a:chOff x="4067" y="638"/>
            <a:chExt cx="130" cy="340"/>
          </a:xfrm>
        </p:grpSpPr>
        <p:sp>
          <p:nvSpPr>
            <p:cNvPr id="46152" name="Freeform 8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3" name="Oval 8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4" name="Oval 8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30" name="Group 85"/>
          <p:cNvGrpSpPr>
            <a:grpSpLocks/>
          </p:cNvGrpSpPr>
          <p:nvPr/>
        </p:nvGrpSpPr>
        <p:grpSpPr bwMode="auto">
          <a:xfrm rot="7737848">
            <a:off x="1125537" y="3890963"/>
            <a:ext cx="238125" cy="539750"/>
            <a:chOff x="1578" y="3116"/>
            <a:chExt cx="150" cy="340"/>
          </a:xfrm>
        </p:grpSpPr>
        <p:sp>
          <p:nvSpPr>
            <p:cNvPr id="46149" name="Freeform 8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0" name="Oval 8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1" name="Oval 8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31" name="Text Box 89"/>
          <p:cNvSpPr txBox="1">
            <a:spLocks noChangeArrowheads="1"/>
          </p:cNvSpPr>
          <p:nvPr/>
        </p:nvSpPr>
        <p:spPr bwMode="auto">
          <a:xfrm>
            <a:off x="685800" y="5927725"/>
            <a:ext cx="3505200" cy="701675"/>
          </a:xfrm>
          <a:prstGeom prst="rect">
            <a:avLst/>
          </a:prstGeom>
          <a:noFill/>
          <a:ln w="9525">
            <a:noFill/>
            <a:miter lim="800000"/>
            <a:headEnd/>
            <a:tailEnd/>
          </a:ln>
        </p:spPr>
        <p:txBody>
          <a:bodyPr>
            <a:spAutoFit/>
          </a:bodyPr>
          <a:lstStyle/>
          <a:p>
            <a:pPr algn="ctr"/>
            <a:r>
              <a:rPr lang="en-US" b="0">
                <a:solidFill>
                  <a:srgbClr val="0000FF"/>
                </a:solidFill>
              </a:rPr>
              <a:t>…important for protein and nucleic acid structure</a:t>
            </a:r>
          </a:p>
        </p:txBody>
      </p:sp>
      <p:sp>
        <p:nvSpPr>
          <p:cNvPr id="46132" name="Rectangle 90"/>
          <p:cNvSpPr>
            <a:spLocks noChangeArrowheads="1"/>
          </p:cNvSpPr>
          <p:nvPr/>
        </p:nvSpPr>
        <p:spPr bwMode="auto">
          <a:xfrm>
            <a:off x="8382000" y="3200400"/>
            <a:ext cx="122238" cy="549275"/>
          </a:xfrm>
          <a:prstGeom prst="rect">
            <a:avLst/>
          </a:prstGeom>
          <a:solidFill>
            <a:schemeClr val="bg1"/>
          </a:solidFill>
          <a:ln w="9525">
            <a:noFill/>
            <a:miter lim="800000"/>
            <a:headEnd/>
            <a:tailEnd/>
          </a:ln>
        </p:spPr>
        <p:txBody>
          <a:bodyPr wrap="none" anchor="ctr"/>
          <a:lstStyle/>
          <a:p>
            <a:endParaRPr lang="en-US"/>
          </a:p>
        </p:txBody>
      </p:sp>
      <p:sp>
        <p:nvSpPr>
          <p:cNvPr id="46133" name="Text Box 91"/>
          <p:cNvSpPr txBox="1">
            <a:spLocks noChangeArrowheads="1"/>
          </p:cNvSpPr>
          <p:nvPr/>
        </p:nvSpPr>
        <p:spPr bwMode="auto">
          <a:xfrm>
            <a:off x="2438400" y="381000"/>
            <a:ext cx="4800600" cy="579438"/>
          </a:xfrm>
          <a:prstGeom prst="rect">
            <a:avLst/>
          </a:prstGeom>
          <a:noFill/>
          <a:ln w="9525">
            <a:noFill/>
            <a:miter lim="800000"/>
            <a:headEnd/>
            <a:tailEnd/>
          </a:ln>
        </p:spPr>
        <p:txBody>
          <a:bodyPr>
            <a:spAutoFit/>
          </a:bodyPr>
          <a:lstStyle/>
          <a:p>
            <a:pPr>
              <a:spcBef>
                <a:spcPct val="50000"/>
              </a:spcBef>
            </a:pPr>
            <a:r>
              <a:rPr lang="en-US" sz="3200"/>
              <a:t>HBONDs</a:t>
            </a:r>
            <a:r>
              <a:rPr lang="en-US"/>
              <a:t>      H•••</a:t>
            </a:r>
            <a:r>
              <a:rPr lang="en-US" sz="3200">
                <a:solidFill>
                  <a:schemeClr val="hlink"/>
                </a:solidFill>
              </a:rPr>
              <a:t>:</a:t>
            </a:r>
            <a:r>
              <a:rPr lang="en-US"/>
              <a:t>O N or F</a:t>
            </a:r>
          </a:p>
        </p:txBody>
      </p:sp>
      <p:grpSp>
        <p:nvGrpSpPr>
          <p:cNvPr id="46134" name="Group 95"/>
          <p:cNvGrpSpPr>
            <a:grpSpLocks/>
          </p:cNvGrpSpPr>
          <p:nvPr/>
        </p:nvGrpSpPr>
        <p:grpSpPr bwMode="auto">
          <a:xfrm>
            <a:off x="1371600" y="457200"/>
            <a:ext cx="228600" cy="914400"/>
            <a:chOff x="864" y="288"/>
            <a:chExt cx="144" cy="576"/>
          </a:xfrm>
        </p:grpSpPr>
        <p:sp>
          <p:nvSpPr>
            <p:cNvPr id="46147" name="Line 92"/>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8" name="Line 94"/>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5" name="Group 96"/>
          <p:cNvGrpSpPr>
            <a:grpSpLocks/>
          </p:cNvGrpSpPr>
          <p:nvPr/>
        </p:nvGrpSpPr>
        <p:grpSpPr bwMode="auto">
          <a:xfrm>
            <a:off x="2082800" y="1600200"/>
            <a:ext cx="228600" cy="914400"/>
            <a:chOff x="864" y="288"/>
            <a:chExt cx="144" cy="576"/>
          </a:xfrm>
        </p:grpSpPr>
        <p:sp>
          <p:nvSpPr>
            <p:cNvPr id="46145" name="Line 97"/>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6" name="Line 98"/>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6" name="Group 102"/>
          <p:cNvGrpSpPr>
            <a:grpSpLocks/>
          </p:cNvGrpSpPr>
          <p:nvPr/>
        </p:nvGrpSpPr>
        <p:grpSpPr bwMode="auto">
          <a:xfrm>
            <a:off x="3886200" y="1447800"/>
            <a:ext cx="228600" cy="914400"/>
            <a:chOff x="2928" y="1152"/>
            <a:chExt cx="144" cy="576"/>
          </a:xfrm>
        </p:grpSpPr>
        <p:sp>
          <p:nvSpPr>
            <p:cNvPr id="46143" name="Line 100"/>
            <p:cNvSpPr>
              <a:spLocks noChangeShapeType="1"/>
            </p:cNvSpPr>
            <p:nvPr/>
          </p:nvSpPr>
          <p:spPr bwMode="auto">
            <a:xfrm>
              <a:off x="3000" y="1152"/>
              <a:ext cx="0" cy="576"/>
            </a:xfrm>
            <a:prstGeom prst="line">
              <a:avLst/>
            </a:prstGeom>
            <a:noFill/>
            <a:ln w="19050">
              <a:solidFill>
                <a:srgbClr val="009999"/>
              </a:solidFill>
              <a:round/>
              <a:headEnd/>
              <a:tailEnd type="triangle" w="med" len="med"/>
            </a:ln>
          </p:spPr>
          <p:txBody>
            <a:bodyPr/>
            <a:lstStyle/>
            <a:p>
              <a:endParaRPr lang="en-US"/>
            </a:p>
          </p:txBody>
        </p:sp>
        <p:sp>
          <p:nvSpPr>
            <p:cNvPr id="46144" name="Line 101"/>
            <p:cNvSpPr>
              <a:spLocks noChangeShapeType="1"/>
            </p:cNvSpPr>
            <p:nvPr/>
          </p:nvSpPr>
          <p:spPr bwMode="auto">
            <a:xfrm>
              <a:off x="2928" y="1200"/>
              <a:ext cx="144" cy="0"/>
            </a:xfrm>
            <a:prstGeom prst="line">
              <a:avLst/>
            </a:prstGeom>
            <a:noFill/>
            <a:ln w="9525">
              <a:solidFill>
                <a:srgbClr val="009999"/>
              </a:solidFill>
              <a:round/>
              <a:headEnd/>
              <a:tailEnd/>
            </a:ln>
          </p:spPr>
          <p:txBody>
            <a:bodyPr/>
            <a:lstStyle/>
            <a:p>
              <a:endParaRPr lang="en-US"/>
            </a:p>
          </p:txBody>
        </p:sp>
      </p:grpSp>
      <p:grpSp>
        <p:nvGrpSpPr>
          <p:cNvPr id="46137" name="Group 105"/>
          <p:cNvGrpSpPr>
            <a:grpSpLocks/>
          </p:cNvGrpSpPr>
          <p:nvPr/>
        </p:nvGrpSpPr>
        <p:grpSpPr bwMode="auto">
          <a:xfrm>
            <a:off x="2667000" y="2844800"/>
            <a:ext cx="914400" cy="152400"/>
            <a:chOff x="1680" y="1824"/>
            <a:chExt cx="576" cy="96"/>
          </a:xfrm>
        </p:grpSpPr>
        <p:sp>
          <p:nvSpPr>
            <p:cNvPr id="46141" name="Line 103"/>
            <p:cNvSpPr>
              <a:spLocks noChangeShapeType="1"/>
            </p:cNvSpPr>
            <p:nvPr/>
          </p:nvSpPr>
          <p:spPr bwMode="auto">
            <a:xfrm flipH="1">
              <a:off x="1680" y="1872"/>
              <a:ext cx="576" cy="0"/>
            </a:xfrm>
            <a:prstGeom prst="line">
              <a:avLst/>
            </a:prstGeom>
            <a:noFill/>
            <a:ln w="19050">
              <a:solidFill>
                <a:srgbClr val="009999"/>
              </a:solidFill>
              <a:round/>
              <a:headEnd/>
              <a:tailEnd type="triangle" w="med" len="med"/>
            </a:ln>
          </p:spPr>
          <p:txBody>
            <a:bodyPr/>
            <a:lstStyle/>
            <a:p>
              <a:endParaRPr lang="en-US"/>
            </a:p>
          </p:txBody>
        </p:sp>
        <p:sp>
          <p:nvSpPr>
            <p:cNvPr id="46142" name="Line 104"/>
            <p:cNvSpPr>
              <a:spLocks noChangeShapeType="1"/>
            </p:cNvSpPr>
            <p:nvPr/>
          </p:nvSpPr>
          <p:spPr bwMode="auto">
            <a:xfrm>
              <a:off x="2208" y="1824"/>
              <a:ext cx="0" cy="96"/>
            </a:xfrm>
            <a:prstGeom prst="line">
              <a:avLst/>
            </a:prstGeom>
            <a:noFill/>
            <a:ln w="19050">
              <a:solidFill>
                <a:srgbClr val="009999"/>
              </a:solidFill>
              <a:round/>
              <a:headEnd/>
              <a:tailEnd/>
            </a:ln>
          </p:spPr>
          <p:txBody>
            <a:bodyPr/>
            <a:lstStyle/>
            <a:p>
              <a:endParaRPr lang="en-US"/>
            </a:p>
          </p:txBody>
        </p:sp>
      </p:grpSp>
      <p:grpSp>
        <p:nvGrpSpPr>
          <p:cNvPr id="46138" name="Group 106"/>
          <p:cNvGrpSpPr>
            <a:grpSpLocks/>
          </p:cNvGrpSpPr>
          <p:nvPr/>
        </p:nvGrpSpPr>
        <p:grpSpPr bwMode="auto">
          <a:xfrm>
            <a:off x="8001000" y="685800"/>
            <a:ext cx="685800" cy="457200"/>
            <a:chOff x="4800" y="1200"/>
            <a:chExt cx="432" cy="288"/>
          </a:xfrm>
        </p:grpSpPr>
        <p:sp>
          <p:nvSpPr>
            <p:cNvPr id="46139" name="Oval 107"/>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46140" name="Text Box 108"/>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600200" y="838200"/>
            <a:ext cx="6067425" cy="701675"/>
          </a:xfrm>
          <a:prstGeom prst="rect">
            <a:avLst/>
          </a:prstGeom>
          <a:noFill/>
          <a:ln w="9525">
            <a:noFill/>
            <a:miter lim="800000"/>
            <a:headEnd/>
            <a:tailEnd/>
          </a:ln>
        </p:spPr>
        <p:txBody>
          <a:bodyPr wrap="none">
            <a:spAutoFit/>
          </a:bodyPr>
          <a:lstStyle/>
          <a:p>
            <a:r>
              <a:rPr lang="en-US" sz="4000">
                <a:solidFill>
                  <a:schemeClr val="hlink"/>
                </a:solidFill>
              </a:rPr>
              <a:t>Intermolecular interactions</a:t>
            </a:r>
          </a:p>
        </p:txBody>
      </p:sp>
      <p:pic>
        <p:nvPicPr>
          <p:cNvPr id="47107" name="Picture 3" descr="helix"/>
          <p:cNvPicPr>
            <a:picLocks noChangeAspect="1" noChangeArrowheads="1"/>
          </p:cNvPicPr>
          <p:nvPr/>
        </p:nvPicPr>
        <p:blipFill>
          <a:blip r:embed="rId3" cstate="print"/>
          <a:srcRect/>
          <a:stretch>
            <a:fillRect/>
          </a:stretch>
        </p:blipFill>
        <p:spPr bwMode="auto">
          <a:xfrm>
            <a:off x="4114800" y="2133600"/>
            <a:ext cx="1273175" cy="3429000"/>
          </a:xfrm>
          <a:prstGeom prst="rect">
            <a:avLst/>
          </a:prstGeom>
          <a:noFill/>
          <a:ln w="9525">
            <a:noFill/>
            <a:miter lim="800000"/>
            <a:headEnd/>
            <a:tailEnd/>
          </a:ln>
        </p:spPr>
      </p:pic>
      <p:sp>
        <p:nvSpPr>
          <p:cNvPr id="47108" name="Text Box 4"/>
          <p:cNvSpPr txBox="1">
            <a:spLocks noChangeArrowheads="1"/>
          </p:cNvSpPr>
          <p:nvPr/>
        </p:nvSpPr>
        <p:spPr bwMode="auto">
          <a:xfrm>
            <a:off x="1203325" y="5803900"/>
            <a:ext cx="7254875" cy="707886"/>
          </a:xfrm>
          <a:prstGeom prst="rect">
            <a:avLst/>
          </a:prstGeom>
          <a:noFill/>
          <a:ln w="9525">
            <a:noFill/>
            <a:miter lim="800000"/>
            <a:headEnd/>
            <a:tailEnd/>
          </a:ln>
        </p:spPr>
        <p:txBody>
          <a:bodyPr wrap="square">
            <a:spAutoFit/>
          </a:bodyPr>
          <a:lstStyle/>
          <a:p>
            <a:r>
              <a:rPr lang="en-US" dirty="0"/>
              <a:t>HBONDs is one of the strongest Intermolecular Interactions.</a:t>
            </a:r>
          </a:p>
          <a:p>
            <a:pPr algn="ctr"/>
            <a:r>
              <a:rPr lang="en-US" dirty="0"/>
              <a:t>Are there others?</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48131" name="Text Box 3"/>
          <p:cNvSpPr txBox="1">
            <a:spLocks noChangeArrowheads="1"/>
          </p:cNvSpPr>
          <p:nvPr/>
        </p:nvSpPr>
        <p:spPr bwMode="auto">
          <a:xfrm>
            <a:off x="1657350" y="1527175"/>
            <a:ext cx="679450" cy="519113"/>
          </a:xfrm>
          <a:prstGeom prst="rect">
            <a:avLst/>
          </a:prstGeom>
          <a:noFill/>
          <a:ln w="9525">
            <a:noFill/>
            <a:miter lim="800000"/>
            <a:headEnd/>
            <a:tailEnd/>
          </a:ln>
        </p:spPr>
        <p:txBody>
          <a:bodyPr wrap="none">
            <a:spAutoFit/>
          </a:bodyPr>
          <a:lstStyle/>
          <a:p>
            <a:r>
              <a:rPr lang="en-US" sz="2800" b="0"/>
              <a:t>   H</a:t>
            </a:r>
          </a:p>
        </p:txBody>
      </p:sp>
      <p:sp>
        <p:nvSpPr>
          <p:cNvPr id="48132" name="Text Box 4"/>
          <p:cNvSpPr txBox="1">
            <a:spLocks noChangeArrowheads="1"/>
          </p:cNvSpPr>
          <p:nvPr/>
        </p:nvSpPr>
        <p:spPr bwMode="auto">
          <a:xfrm>
            <a:off x="1425575" y="1527175"/>
            <a:ext cx="415925" cy="519113"/>
          </a:xfrm>
          <a:prstGeom prst="rect">
            <a:avLst/>
          </a:prstGeom>
          <a:noFill/>
          <a:ln w="9525">
            <a:noFill/>
            <a:miter lim="800000"/>
            <a:headEnd/>
            <a:tailEnd/>
          </a:ln>
        </p:spPr>
        <p:txBody>
          <a:bodyPr wrap="none">
            <a:spAutoFit/>
          </a:bodyPr>
          <a:lstStyle/>
          <a:p>
            <a:r>
              <a:rPr lang="en-US" sz="2800" b="0"/>
              <a:t>N</a:t>
            </a:r>
          </a:p>
        </p:txBody>
      </p:sp>
      <p:sp>
        <p:nvSpPr>
          <p:cNvPr id="48133" name="Text Box 5"/>
          <p:cNvSpPr txBox="1">
            <a:spLocks noChangeArrowheads="1"/>
          </p:cNvSpPr>
          <p:nvPr/>
        </p:nvSpPr>
        <p:spPr bwMode="auto">
          <a:xfrm>
            <a:off x="1260475" y="1174750"/>
            <a:ext cx="390525" cy="519113"/>
          </a:xfrm>
          <a:prstGeom prst="rect">
            <a:avLst/>
          </a:prstGeom>
          <a:noFill/>
          <a:ln w="9525">
            <a:noFill/>
            <a:miter lim="800000"/>
            <a:headEnd/>
            <a:tailEnd/>
          </a:ln>
        </p:spPr>
        <p:txBody>
          <a:bodyPr wrap="none">
            <a:spAutoFit/>
          </a:bodyPr>
          <a:lstStyle/>
          <a:p>
            <a:r>
              <a:rPr lang="en-US" sz="2800" b="0"/>
              <a:t>C</a:t>
            </a:r>
          </a:p>
        </p:txBody>
      </p:sp>
      <p:sp>
        <p:nvSpPr>
          <p:cNvPr id="48134" name="Text Box 6"/>
          <p:cNvSpPr txBox="1">
            <a:spLocks noChangeArrowheads="1"/>
          </p:cNvSpPr>
          <p:nvPr/>
        </p:nvSpPr>
        <p:spPr bwMode="auto">
          <a:xfrm>
            <a:off x="1562100" y="742950"/>
            <a:ext cx="412750" cy="519113"/>
          </a:xfrm>
          <a:prstGeom prst="rect">
            <a:avLst/>
          </a:prstGeom>
          <a:noFill/>
          <a:ln w="9525">
            <a:noFill/>
            <a:miter lim="800000"/>
            <a:headEnd/>
            <a:tailEnd/>
          </a:ln>
        </p:spPr>
        <p:txBody>
          <a:bodyPr wrap="none">
            <a:spAutoFit/>
          </a:bodyPr>
          <a:lstStyle/>
          <a:p>
            <a:r>
              <a:rPr lang="en-US" sz="2800" b="0"/>
              <a:t>O</a:t>
            </a:r>
          </a:p>
        </p:txBody>
      </p:sp>
      <p:grpSp>
        <p:nvGrpSpPr>
          <p:cNvPr id="48135" name="Group 7"/>
          <p:cNvGrpSpPr>
            <a:grpSpLocks/>
          </p:cNvGrpSpPr>
          <p:nvPr/>
        </p:nvGrpSpPr>
        <p:grpSpPr bwMode="auto">
          <a:xfrm>
            <a:off x="1660525" y="304800"/>
            <a:ext cx="206375" cy="539750"/>
            <a:chOff x="4067" y="638"/>
            <a:chExt cx="130" cy="340"/>
          </a:xfrm>
        </p:grpSpPr>
        <p:sp>
          <p:nvSpPr>
            <p:cNvPr id="48192" name="Freeform 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3" name="Oval 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4" name="Oval 1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6" name="Group 11"/>
          <p:cNvGrpSpPr>
            <a:grpSpLocks/>
          </p:cNvGrpSpPr>
          <p:nvPr/>
        </p:nvGrpSpPr>
        <p:grpSpPr bwMode="auto">
          <a:xfrm rot="5400000">
            <a:off x="2065337" y="760413"/>
            <a:ext cx="206375" cy="539750"/>
            <a:chOff x="4067" y="638"/>
            <a:chExt cx="130" cy="340"/>
          </a:xfrm>
        </p:grpSpPr>
        <p:sp>
          <p:nvSpPr>
            <p:cNvPr id="48189" name="Freeform 1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0" name="Oval 1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1" name="Oval 1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7" name="Group 15"/>
          <p:cNvGrpSpPr>
            <a:grpSpLocks/>
          </p:cNvGrpSpPr>
          <p:nvPr/>
        </p:nvGrpSpPr>
        <p:grpSpPr bwMode="auto">
          <a:xfrm rot="1000855">
            <a:off x="1143000" y="1752600"/>
            <a:ext cx="238125" cy="539750"/>
            <a:chOff x="1578" y="3116"/>
            <a:chExt cx="150" cy="340"/>
          </a:xfrm>
        </p:grpSpPr>
        <p:sp>
          <p:nvSpPr>
            <p:cNvPr id="48186" name="Freeform 1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7" name="Oval 1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8" name="Oval 1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38" name="Line 19"/>
          <p:cNvSpPr>
            <a:spLocks noChangeShapeType="1"/>
          </p:cNvSpPr>
          <p:nvPr/>
        </p:nvSpPr>
        <p:spPr bwMode="auto">
          <a:xfrm flipH="1" flipV="1">
            <a:off x="990600" y="1168400"/>
            <a:ext cx="304800" cy="228600"/>
          </a:xfrm>
          <a:prstGeom prst="line">
            <a:avLst/>
          </a:prstGeom>
          <a:noFill/>
          <a:ln w="38100">
            <a:solidFill>
              <a:schemeClr val="tx1"/>
            </a:solidFill>
            <a:round/>
            <a:headEnd/>
            <a:tailEnd/>
          </a:ln>
        </p:spPr>
        <p:txBody>
          <a:bodyPr/>
          <a:lstStyle/>
          <a:p>
            <a:endParaRPr lang="en-US"/>
          </a:p>
        </p:txBody>
      </p:sp>
      <p:sp>
        <p:nvSpPr>
          <p:cNvPr id="48139" name="Line 20"/>
          <p:cNvSpPr>
            <a:spLocks noChangeShapeType="1"/>
          </p:cNvSpPr>
          <p:nvPr/>
        </p:nvSpPr>
        <p:spPr bwMode="auto">
          <a:xfrm flipH="1" flipV="1">
            <a:off x="990600" y="838200"/>
            <a:ext cx="0" cy="334963"/>
          </a:xfrm>
          <a:prstGeom prst="line">
            <a:avLst/>
          </a:prstGeom>
          <a:noFill/>
          <a:ln w="38100">
            <a:solidFill>
              <a:schemeClr val="tx1"/>
            </a:solidFill>
            <a:round/>
            <a:headEnd/>
            <a:tailEnd/>
          </a:ln>
        </p:spPr>
        <p:txBody>
          <a:bodyPr/>
          <a:lstStyle/>
          <a:p>
            <a:endParaRPr lang="en-US"/>
          </a:p>
        </p:txBody>
      </p:sp>
      <p:sp>
        <p:nvSpPr>
          <p:cNvPr id="48140" name="Text Box 21"/>
          <p:cNvSpPr txBox="1">
            <a:spLocks noChangeArrowheads="1"/>
          </p:cNvSpPr>
          <p:nvPr/>
        </p:nvSpPr>
        <p:spPr bwMode="auto">
          <a:xfrm>
            <a:off x="790575" y="438150"/>
            <a:ext cx="412750" cy="519113"/>
          </a:xfrm>
          <a:prstGeom prst="rect">
            <a:avLst/>
          </a:prstGeom>
          <a:noFill/>
          <a:ln w="9525">
            <a:noFill/>
            <a:miter lim="800000"/>
            <a:headEnd/>
            <a:tailEnd/>
          </a:ln>
        </p:spPr>
        <p:txBody>
          <a:bodyPr wrap="none">
            <a:spAutoFit/>
          </a:bodyPr>
          <a:lstStyle/>
          <a:p>
            <a:r>
              <a:rPr lang="en-US" sz="2800" b="0"/>
              <a:t>R</a:t>
            </a:r>
          </a:p>
        </p:txBody>
      </p:sp>
      <p:sp>
        <p:nvSpPr>
          <p:cNvPr id="48141" name="Line 22"/>
          <p:cNvSpPr>
            <a:spLocks noChangeShapeType="1"/>
          </p:cNvSpPr>
          <p:nvPr/>
        </p:nvSpPr>
        <p:spPr bwMode="auto">
          <a:xfrm flipH="1">
            <a:off x="685800" y="1143000"/>
            <a:ext cx="274638" cy="131763"/>
          </a:xfrm>
          <a:prstGeom prst="line">
            <a:avLst/>
          </a:prstGeom>
          <a:noFill/>
          <a:ln w="38100">
            <a:solidFill>
              <a:schemeClr val="tx1"/>
            </a:solidFill>
            <a:prstDash val="sysDot"/>
            <a:round/>
            <a:headEnd/>
            <a:tailEnd/>
          </a:ln>
        </p:spPr>
        <p:txBody>
          <a:bodyPr/>
          <a:lstStyle/>
          <a:p>
            <a:endParaRPr lang="en-US"/>
          </a:p>
        </p:txBody>
      </p:sp>
      <p:sp>
        <p:nvSpPr>
          <p:cNvPr id="48142" name="Line 23"/>
          <p:cNvSpPr>
            <a:spLocks noChangeShapeType="1"/>
          </p:cNvSpPr>
          <p:nvPr/>
        </p:nvSpPr>
        <p:spPr bwMode="auto">
          <a:xfrm flipH="1">
            <a:off x="1493838" y="1106488"/>
            <a:ext cx="131762" cy="147637"/>
          </a:xfrm>
          <a:prstGeom prst="line">
            <a:avLst/>
          </a:prstGeom>
          <a:noFill/>
          <a:ln w="38100">
            <a:solidFill>
              <a:schemeClr val="tx1"/>
            </a:solidFill>
            <a:round/>
            <a:headEnd/>
            <a:tailEnd/>
          </a:ln>
        </p:spPr>
        <p:txBody>
          <a:bodyPr/>
          <a:lstStyle/>
          <a:p>
            <a:endParaRPr lang="en-US"/>
          </a:p>
        </p:txBody>
      </p:sp>
      <p:sp>
        <p:nvSpPr>
          <p:cNvPr id="48143" name="Line 24"/>
          <p:cNvSpPr>
            <a:spLocks noChangeShapeType="1"/>
          </p:cNvSpPr>
          <p:nvPr/>
        </p:nvSpPr>
        <p:spPr bwMode="auto">
          <a:xfrm flipH="1">
            <a:off x="1552575" y="1171575"/>
            <a:ext cx="131763" cy="147638"/>
          </a:xfrm>
          <a:prstGeom prst="line">
            <a:avLst/>
          </a:prstGeom>
          <a:noFill/>
          <a:ln w="38100">
            <a:solidFill>
              <a:schemeClr val="tx1"/>
            </a:solidFill>
            <a:round/>
            <a:headEnd/>
            <a:tailEnd/>
          </a:ln>
        </p:spPr>
        <p:txBody>
          <a:bodyPr/>
          <a:lstStyle/>
          <a:p>
            <a:endParaRPr lang="en-US"/>
          </a:p>
        </p:txBody>
      </p:sp>
      <p:sp>
        <p:nvSpPr>
          <p:cNvPr id="48144" name="Line 25"/>
          <p:cNvSpPr>
            <a:spLocks noChangeShapeType="1"/>
          </p:cNvSpPr>
          <p:nvPr/>
        </p:nvSpPr>
        <p:spPr bwMode="auto">
          <a:xfrm>
            <a:off x="1543050" y="1562100"/>
            <a:ext cx="76200" cy="76200"/>
          </a:xfrm>
          <a:prstGeom prst="line">
            <a:avLst/>
          </a:prstGeom>
          <a:noFill/>
          <a:ln w="38100">
            <a:solidFill>
              <a:schemeClr val="tx1"/>
            </a:solidFill>
            <a:round/>
            <a:headEnd/>
            <a:tailEnd/>
          </a:ln>
        </p:spPr>
        <p:txBody>
          <a:bodyPr/>
          <a:lstStyle/>
          <a:p>
            <a:endParaRPr lang="en-US"/>
          </a:p>
        </p:txBody>
      </p:sp>
      <p:sp>
        <p:nvSpPr>
          <p:cNvPr id="48145" name="Line 26"/>
          <p:cNvSpPr>
            <a:spLocks noChangeShapeType="1"/>
          </p:cNvSpPr>
          <p:nvPr/>
        </p:nvSpPr>
        <p:spPr bwMode="auto">
          <a:xfrm flipH="1" flipV="1">
            <a:off x="1765300" y="1778000"/>
            <a:ext cx="228600" cy="0"/>
          </a:xfrm>
          <a:prstGeom prst="line">
            <a:avLst/>
          </a:prstGeom>
          <a:noFill/>
          <a:ln w="38100">
            <a:solidFill>
              <a:schemeClr val="tx1"/>
            </a:solidFill>
            <a:round/>
            <a:headEnd/>
            <a:tailEnd/>
          </a:ln>
        </p:spPr>
        <p:txBody>
          <a:bodyPr/>
          <a:lstStyle/>
          <a:p>
            <a:endParaRPr lang="en-US"/>
          </a:p>
        </p:txBody>
      </p:sp>
      <p:sp>
        <p:nvSpPr>
          <p:cNvPr id="48146" name="Text Box 27"/>
          <p:cNvSpPr txBox="1">
            <a:spLocks noChangeArrowheads="1"/>
          </p:cNvSpPr>
          <p:nvPr/>
        </p:nvSpPr>
        <p:spPr bwMode="auto">
          <a:xfrm>
            <a:off x="3187700" y="1995488"/>
            <a:ext cx="390525" cy="519112"/>
          </a:xfrm>
          <a:prstGeom prst="rect">
            <a:avLst/>
          </a:prstGeom>
          <a:noFill/>
          <a:ln w="9525">
            <a:noFill/>
            <a:miter lim="800000"/>
            <a:headEnd/>
            <a:tailEnd/>
          </a:ln>
        </p:spPr>
        <p:txBody>
          <a:bodyPr wrap="none">
            <a:spAutoFit/>
          </a:bodyPr>
          <a:lstStyle/>
          <a:p>
            <a:r>
              <a:rPr lang="en-US" sz="2800" b="0"/>
              <a:t>C</a:t>
            </a:r>
          </a:p>
        </p:txBody>
      </p:sp>
      <p:sp>
        <p:nvSpPr>
          <p:cNvPr id="48147" name="Text Box 28"/>
          <p:cNvSpPr txBox="1">
            <a:spLocks noChangeArrowheads="1"/>
          </p:cNvSpPr>
          <p:nvPr/>
        </p:nvSpPr>
        <p:spPr bwMode="auto">
          <a:xfrm>
            <a:off x="2667000" y="1981200"/>
            <a:ext cx="412750" cy="519113"/>
          </a:xfrm>
          <a:prstGeom prst="rect">
            <a:avLst/>
          </a:prstGeom>
          <a:noFill/>
          <a:ln w="9525">
            <a:noFill/>
            <a:miter lim="800000"/>
            <a:headEnd/>
            <a:tailEnd/>
          </a:ln>
        </p:spPr>
        <p:txBody>
          <a:bodyPr wrap="none">
            <a:spAutoFit/>
          </a:bodyPr>
          <a:lstStyle/>
          <a:p>
            <a:r>
              <a:rPr lang="en-US" sz="2800" b="0"/>
              <a:t>O</a:t>
            </a:r>
          </a:p>
        </p:txBody>
      </p:sp>
      <p:sp>
        <p:nvSpPr>
          <p:cNvPr id="48148" name="Line 29"/>
          <p:cNvSpPr>
            <a:spLocks noChangeShapeType="1"/>
          </p:cNvSpPr>
          <p:nvPr/>
        </p:nvSpPr>
        <p:spPr bwMode="auto">
          <a:xfrm flipH="1" flipV="1">
            <a:off x="3009900" y="2209800"/>
            <a:ext cx="228600" cy="0"/>
          </a:xfrm>
          <a:prstGeom prst="line">
            <a:avLst/>
          </a:prstGeom>
          <a:noFill/>
          <a:ln w="38100">
            <a:solidFill>
              <a:schemeClr val="tx1"/>
            </a:solidFill>
            <a:round/>
            <a:headEnd/>
            <a:tailEnd/>
          </a:ln>
        </p:spPr>
        <p:txBody>
          <a:bodyPr/>
          <a:lstStyle/>
          <a:p>
            <a:endParaRPr lang="en-US"/>
          </a:p>
        </p:txBody>
      </p:sp>
      <p:grpSp>
        <p:nvGrpSpPr>
          <p:cNvPr id="48149" name="Group 30"/>
          <p:cNvGrpSpPr>
            <a:grpSpLocks/>
          </p:cNvGrpSpPr>
          <p:nvPr/>
        </p:nvGrpSpPr>
        <p:grpSpPr bwMode="auto">
          <a:xfrm rot="5525654">
            <a:off x="2430462" y="1677988"/>
            <a:ext cx="238125" cy="539750"/>
            <a:chOff x="1578" y="3116"/>
            <a:chExt cx="150" cy="340"/>
          </a:xfrm>
        </p:grpSpPr>
        <p:sp>
          <p:nvSpPr>
            <p:cNvPr id="48183" name="Freeform 31"/>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4" name="Oval 32"/>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5" name="Oval 33"/>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50" name="Group 34"/>
          <p:cNvGrpSpPr>
            <a:grpSpLocks/>
          </p:cNvGrpSpPr>
          <p:nvPr/>
        </p:nvGrpSpPr>
        <p:grpSpPr bwMode="auto">
          <a:xfrm rot="16074346" flipV="1">
            <a:off x="2430462" y="2265363"/>
            <a:ext cx="238125" cy="539750"/>
            <a:chOff x="1578" y="3116"/>
            <a:chExt cx="150" cy="340"/>
          </a:xfrm>
        </p:grpSpPr>
        <p:sp>
          <p:nvSpPr>
            <p:cNvPr id="48180" name="Freeform 3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1" name="Oval 3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2" name="Oval 3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51" name="Line 38"/>
          <p:cNvSpPr>
            <a:spLocks noChangeShapeType="1"/>
          </p:cNvSpPr>
          <p:nvPr/>
        </p:nvSpPr>
        <p:spPr bwMode="auto">
          <a:xfrm flipH="1" flipV="1">
            <a:off x="3009900" y="2286000"/>
            <a:ext cx="228600" cy="0"/>
          </a:xfrm>
          <a:prstGeom prst="line">
            <a:avLst/>
          </a:prstGeom>
          <a:noFill/>
          <a:ln w="38100">
            <a:solidFill>
              <a:schemeClr val="tx1"/>
            </a:solidFill>
            <a:round/>
            <a:headEnd/>
            <a:tailEnd/>
          </a:ln>
        </p:spPr>
        <p:txBody>
          <a:bodyPr/>
          <a:lstStyle/>
          <a:p>
            <a:endParaRPr lang="en-US"/>
          </a:p>
        </p:txBody>
      </p:sp>
      <p:sp>
        <p:nvSpPr>
          <p:cNvPr id="48152" name="Text Box 39"/>
          <p:cNvSpPr txBox="1">
            <a:spLocks noChangeArrowheads="1"/>
          </p:cNvSpPr>
          <p:nvPr/>
        </p:nvSpPr>
        <p:spPr bwMode="auto">
          <a:xfrm rot="1152040">
            <a:off x="1816100" y="1905000"/>
            <a:ext cx="1003300" cy="519113"/>
          </a:xfrm>
          <a:prstGeom prst="rect">
            <a:avLst/>
          </a:prstGeom>
          <a:noFill/>
          <a:ln w="9525">
            <a:noFill/>
            <a:miter lim="800000"/>
            <a:headEnd/>
            <a:tailEnd/>
          </a:ln>
        </p:spPr>
        <p:txBody>
          <a:bodyPr wrap="none">
            <a:spAutoFit/>
          </a:bodyPr>
          <a:lstStyle/>
          <a:p>
            <a:r>
              <a:rPr lang="en-US" sz="2800">
                <a:solidFill>
                  <a:schemeClr val="hlink"/>
                </a:solidFill>
                <a:latin typeface="Symbol" pitchFamily="18" charset="2"/>
              </a:rPr>
              <a:t>d</a:t>
            </a:r>
            <a:r>
              <a:rPr lang="en-US" sz="2800" baseline="30000">
                <a:solidFill>
                  <a:schemeClr val="hlink"/>
                </a:solidFill>
              </a:rPr>
              <a:t>+</a:t>
            </a:r>
            <a:r>
              <a:rPr lang="en-US" sz="2800">
                <a:solidFill>
                  <a:schemeClr val="hlink"/>
                </a:solidFill>
              </a:rPr>
              <a:t>   </a:t>
            </a:r>
            <a:r>
              <a:rPr lang="en-US" sz="2800">
                <a:solidFill>
                  <a:schemeClr val="hlink"/>
                </a:solidFill>
                <a:latin typeface="Symbol" pitchFamily="18" charset="2"/>
              </a:rPr>
              <a:t>d</a:t>
            </a:r>
            <a:r>
              <a:rPr lang="en-US" sz="2800" baseline="30000">
                <a:solidFill>
                  <a:schemeClr val="hlink"/>
                </a:solidFill>
              </a:rPr>
              <a:t>-</a:t>
            </a:r>
            <a:endParaRPr lang="en-US" sz="2800">
              <a:solidFill>
                <a:schemeClr val="hlink"/>
              </a:solidFill>
            </a:endParaRPr>
          </a:p>
        </p:txBody>
      </p:sp>
      <p:sp>
        <p:nvSpPr>
          <p:cNvPr id="48153" name="Text Box 40"/>
          <p:cNvSpPr txBox="1">
            <a:spLocks noChangeArrowheads="1"/>
          </p:cNvSpPr>
          <p:nvPr/>
        </p:nvSpPr>
        <p:spPr bwMode="auto">
          <a:xfrm>
            <a:off x="3670300" y="1576388"/>
            <a:ext cx="785813" cy="519112"/>
          </a:xfrm>
          <a:prstGeom prst="rect">
            <a:avLst/>
          </a:prstGeom>
          <a:noFill/>
          <a:ln w="9525">
            <a:noFill/>
            <a:miter lim="800000"/>
            <a:headEnd/>
            <a:tailEnd/>
          </a:ln>
        </p:spPr>
        <p:txBody>
          <a:bodyPr wrap="none">
            <a:spAutoFit/>
          </a:bodyPr>
          <a:lstStyle/>
          <a:p>
            <a:r>
              <a:rPr lang="en-US" sz="2800" b="0"/>
              <a:t>NH</a:t>
            </a:r>
            <a:r>
              <a:rPr lang="en-US" sz="2800" b="0" baseline="-25000"/>
              <a:t>2</a:t>
            </a:r>
            <a:endParaRPr lang="en-US" sz="2800" b="0"/>
          </a:p>
        </p:txBody>
      </p:sp>
      <p:sp>
        <p:nvSpPr>
          <p:cNvPr id="48154" name="Line 41"/>
          <p:cNvSpPr>
            <a:spLocks noChangeShapeType="1"/>
          </p:cNvSpPr>
          <p:nvPr/>
        </p:nvSpPr>
        <p:spPr bwMode="auto">
          <a:xfrm flipV="1">
            <a:off x="3505200" y="1905000"/>
            <a:ext cx="228600" cy="228600"/>
          </a:xfrm>
          <a:prstGeom prst="line">
            <a:avLst/>
          </a:prstGeom>
          <a:noFill/>
          <a:ln w="38100">
            <a:solidFill>
              <a:schemeClr val="tx1"/>
            </a:solidFill>
            <a:round/>
            <a:headEnd/>
            <a:tailEnd/>
          </a:ln>
        </p:spPr>
        <p:txBody>
          <a:bodyPr/>
          <a:lstStyle/>
          <a:p>
            <a:endParaRPr lang="en-US"/>
          </a:p>
        </p:txBody>
      </p:sp>
      <p:sp>
        <p:nvSpPr>
          <p:cNvPr id="48155" name="Line 42"/>
          <p:cNvSpPr>
            <a:spLocks noChangeShapeType="1"/>
          </p:cNvSpPr>
          <p:nvPr/>
        </p:nvSpPr>
        <p:spPr bwMode="auto">
          <a:xfrm flipH="1" flipV="1">
            <a:off x="3454400" y="2387600"/>
            <a:ext cx="228600" cy="304800"/>
          </a:xfrm>
          <a:prstGeom prst="line">
            <a:avLst/>
          </a:prstGeom>
          <a:noFill/>
          <a:ln w="38100">
            <a:solidFill>
              <a:schemeClr val="tx1"/>
            </a:solidFill>
            <a:round/>
            <a:headEnd/>
            <a:tailEnd/>
          </a:ln>
        </p:spPr>
        <p:txBody>
          <a:bodyPr/>
          <a:lstStyle/>
          <a:p>
            <a:endParaRPr lang="en-US"/>
          </a:p>
        </p:txBody>
      </p:sp>
      <p:sp>
        <p:nvSpPr>
          <p:cNvPr id="48156" name="Text Box 43"/>
          <p:cNvSpPr txBox="1">
            <a:spLocks noChangeArrowheads="1"/>
          </p:cNvSpPr>
          <p:nvPr/>
        </p:nvSpPr>
        <p:spPr bwMode="auto">
          <a:xfrm>
            <a:off x="3949700" y="2425700"/>
            <a:ext cx="412750" cy="519113"/>
          </a:xfrm>
          <a:prstGeom prst="rect">
            <a:avLst/>
          </a:prstGeom>
          <a:noFill/>
          <a:ln w="9525">
            <a:noFill/>
            <a:miter lim="800000"/>
            <a:headEnd/>
            <a:tailEnd/>
          </a:ln>
        </p:spPr>
        <p:txBody>
          <a:bodyPr wrap="none">
            <a:spAutoFit/>
          </a:bodyPr>
          <a:lstStyle/>
          <a:p>
            <a:r>
              <a:rPr lang="en-US" sz="2800" b="0"/>
              <a:t>R</a:t>
            </a:r>
          </a:p>
        </p:txBody>
      </p:sp>
      <p:sp>
        <p:nvSpPr>
          <p:cNvPr id="48157" name="Line 44"/>
          <p:cNvSpPr>
            <a:spLocks noChangeShapeType="1"/>
          </p:cNvSpPr>
          <p:nvPr/>
        </p:nvSpPr>
        <p:spPr bwMode="auto">
          <a:xfrm flipH="1" flipV="1">
            <a:off x="3683000" y="2667000"/>
            <a:ext cx="304800" cy="0"/>
          </a:xfrm>
          <a:prstGeom prst="line">
            <a:avLst/>
          </a:prstGeom>
          <a:noFill/>
          <a:ln w="38100">
            <a:solidFill>
              <a:schemeClr val="tx1"/>
            </a:solidFill>
            <a:round/>
            <a:headEnd/>
            <a:tailEnd/>
          </a:ln>
        </p:spPr>
        <p:txBody>
          <a:bodyPr/>
          <a:lstStyle/>
          <a:p>
            <a:endParaRPr lang="en-US"/>
          </a:p>
        </p:txBody>
      </p:sp>
      <p:sp>
        <p:nvSpPr>
          <p:cNvPr id="48158" name="Line 45"/>
          <p:cNvSpPr>
            <a:spLocks noChangeShapeType="1"/>
          </p:cNvSpPr>
          <p:nvPr/>
        </p:nvSpPr>
        <p:spPr bwMode="auto">
          <a:xfrm flipH="1">
            <a:off x="3505200" y="2667000"/>
            <a:ext cx="152400" cy="533400"/>
          </a:xfrm>
          <a:prstGeom prst="line">
            <a:avLst/>
          </a:prstGeom>
          <a:noFill/>
          <a:ln w="38100">
            <a:solidFill>
              <a:schemeClr val="tx1"/>
            </a:solidFill>
            <a:prstDash val="sysDot"/>
            <a:round/>
            <a:headEnd/>
            <a:tailEnd/>
          </a:ln>
        </p:spPr>
        <p:txBody>
          <a:bodyPr/>
          <a:lstStyle/>
          <a:p>
            <a:endParaRPr lang="en-US"/>
          </a:p>
        </p:txBody>
      </p:sp>
      <p:sp>
        <p:nvSpPr>
          <p:cNvPr id="48159" name="Line 46"/>
          <p:cNvSpPr>
            <a:spLocks noChangeShapeType="1"/>
          </p:cNvSpPr>
          <p:nvPr/>
        </p:nvSpPr>
        <p:spPr bwMode="auto">
          <a:xfrm>
            <a:off x="1524000" y="2133600"/>
            <a:ext cx="1219200" cy="533400"/>
          </a:xfrm>
          <a:prstGeom prst="line">
            <a:avLst/>
          </a:prstGeom>
          <a:noFill/>
          <a:ln w="38100">
            <a:solidFill>
              <a:srgbClr val="0000FF"/>
            </a:solidFill>
            <a:round/>
            <a:headEnd/>
            <a:tailEnd/>
          </a:ln>
        </p:spPr>
        <p:txBody>
          <a:bodyPr/>
          <a:lstStyle/>
          <a:p>
            <a:endParaRPr lang="en-US"/>
          </a:p>
        </p:txBody>
      </p:sp>
      <p:sp>
        <p:nvSpPr>
          <p:cNvPr id="48160" name="Line 47"/>
          <p:cNvSpPr>
            <a:spLocks noChangeShapeType="1"/>
          </p:cNvSpPr>
          <p:nvPr/>
        </p:nvSpPr>
        <p:spPr bwMode="auto">
          <a:xfrm flipH="1">
            <a:off x="1498600" y="2032000"/>
            <a:ext cx="76200" cy="228600"/>
          </a:xfrm>
          <a:prstGeom prst="line">
            <a:avLst/>
          </a:prstGeom>
          <a:noFill/>
          <a:ln w="38100">
            <a:solidFill>
              <a:srgbClr val="0000FF"/>
            </a:solidFill>
            <a:round/>
            <a:headEnd/>
            <a:tailEnd/>
          </a:ln>
        </p:spPr>
        <p:txBody>
          <a:bodyPr/>
          <a:lstStyle/>
          <a:p>
            <a:endParaRPr lang="en-US"/>
          </a:p>
        </p:txBody>
      </p:sp>
      <p:sp>
        <p:nvSpPr>
          <p:cNvPr id="48161" name="Line 48"/>
          <p:cNvSpPr>
            <a:spLocks noChangeShapeType="1"/>
          </p:cNvSpPr>
          <p:nvPr/>
        </p:nvSpPr>
        <p:spPr bwMode="auto">
          <a:xfrm flipH="1">
            <a:off x="2692400" y="2540000"/>
            <a:ext cx="76200" cy="228600"/>
          </a:xfrm>
          <a:prstGeom prst="line">
            <a:avLst/>
          </a:prstGeom>
          <a:noFill/>
          <a:ln w="38100">
            <a:solidFill>
              <a:srgbClr val="0000FF"/>
            </a:solidFill>
            <a:round/>
            <a:headEnd/>
            <a:tailEnd/>
          </a:ln>
        </p:spPr>
        <p:txBody>
          <a:bodyPr/>
          <a:lstStyle/>
          <a:p>
            <a:endParaRPr lang="en-US"/>
          </a:p>
        </p:txBody>
      </p:sp>
      <p:sp>
        <p:nvSpPr>
          <p:cNvPr id="48162" name="Text Box 49"/>
          <p:cNvSpPr txBox="1">
            <a:spLocks noChangeArrowheads="1"/>
          </p:cNvSpPr>
          <p:nvPr/>
        </p:nvSpPr>
        <p:spPr bwMode="auto">
          <a:xfrm>
            <a:off x="1587500" y="2422525"/>
            <a:ext cx="698500" cy="396875"/>
          </a:xfrm>
          <a:prstGeom prst="rect">
            <a:avLst/>
          </a:prstGeom>
          <a:noFill/>
          <a:ln w="9525">
            <a:noFill/>
            <a:miter lim="800000"/>
            <a:headEnd/>
            <a:tailEnd/>
          </a:ln>
        </p:spPr>
        <p:txBody>
          <a:bodyPr wrap="none">
            <a:spAutoFit/>
          </a:bodyPr>
          <a:lstStyle/>
          <a:p>
            <a:r>
              <a:rPr lang="en-US">
                <a:solidFill>
                  <a:srgbClr val="0000FF"/>
                </a:solidFill>
              </a:rPr>
              <a:t>~3 Å</a:t>
            </a:r>
          </a:p>
        </p:txBody>
      </p:sp>
      <p:sp>
        <p:nvSpPr>
          <p:cNvPr id="48163" name="Text Box 50"/>
          <p:cNvSpPr txBox="1">
            <a:spLocks noChangeArrowheads="1"/>
          </p:cNvSpPr>
          <p:nvPr/>
        </p:nvSpPr>
        <p:spPr bwMode="auto">
          <a:xfrm>
            <a:off x="3810000" y="3171825"/>
            <a:ext cx="1801813" cy="714375"/>
          </a:xfrm>
          <a:prstGeom prst="rect">
            <a:avLst/>
          </a:prstGeom>
          <a:noFill/>
          <a:ln w="9525">
            <a:noFill/>
            <a:miter lim="800000"/>
            <a:headEnd/>
            <a:tailEnd/>
          </a:ln>
        </p:spPr>
        <p:txBody>
          <a:bodyPr wrap="none">
            <a:spAutoFit/>
          </a:bodyPr>
          <a:lstStyle/>
          <a:p>
            <a:r>
              <a:rPr lang="en-US" b="0"/>
              <a:t>hydrogen-bond</a:t>
            </a:r>
          </a:p>
          <a:p>
            <a:pPr>
              <a:spcBef>
                <a:spcPct val="30000"/>
              </a:spcBef>
            </a:pPr>
            <a:endParaRPr lang="en-US" sz="1600" b="0"/>
          </a:p>
        </p:txBody>
      </p:sp>
      <p:sp>
        <p:nvSpPr>
          <p:cNvPr id="48164" name="Text Box 51"/>
          <p:cNvSpPr txBox="1">
            <a:spLocks noChangeArrowheads="1"/>
          </p:cNvSpPr>
          <p:nvPr/>
        </p:nvSpPr>
        <p:spPr bwMode="auto">
          <a:xfrm>
            <a:off x="6289675" y="2778125"/>
            <a:ext cx="2444750" cy="396875"/>
          </a:xfrm>
          <a:prstGeom prst="rect">
            <a:avLst/>
          </a:prstGeom>
          <a:noFill/>
          <a:ln w="9525">
            <a:noFill/>
            <a:miter lim="800000"/>
            <a:headEnd/>
            <a:tailEnd/>
          </a:ln>
        </p:spPr>
        <p:txBody>
          <a:bodyPr wrap="none">
            <a:spAutoFit/>
          </a:bodyPr>
          <a:lstStyle/>
          <a:p>
            <a:r>
              <a:rPr lang="en-US" u="sng"/>
              <a:t>~strength (kcal/mol)</a:t>
            </a:r>
          </a:p>
        </p:txBody>
      </p:sp>
      <p:sp>
        <p:nvSpPr>
          <p:cNvPr id="48165" name="Text Box 52"/>
          <p:cNvSpPr txBox="1">
            <a:spLocks noChangeArrowheads="1"/>
          </p:cNvSpPr>
          <p:nvPr/>
        </p:nvSpPr>
        <p:spPr bwMode="auto">
          <a:xfrm>
            <a:off x="6851650" y="3168650"/>
            <a:ext cx="1527175" cy="396875"/>
          </a:xfrm>
          <a:prstGeom prst="rect">
            <a:avLst/>
          </a:prstGeom>
          <a:noFill/>
          <a:ln w="9525">
            <a:noFill/>
            <a:miter lim="800000"/>
            <a:headEnd/>
            <a:tailEnd/>
          </a:ln>
        </p:spPr>
        <p:txBody>
          <a:bodyPr wrap="none">
            <a:spAutoFit/>
          </a:bodyPr>
          <a:lstStyle/>
          <a:p>
            <a:r>
              <a:rPr lang="en-US">
                <a:solidFill>
                  <a:srgbClr val="0000FF"/>
                </a:solidFill>
              </a:rPr>
              <a:t>-1 to –10 (?)</a:t>
            </a:r>
          </a:p>
        </p:txBody>
      </p:sp>
      <p:sp>
        <p:nvSpPr>
          <p:cNvPr id="48166" name="Text Box 53"/>
          <p:cNvSpPr txBox="1">
            <a:spLocks noChangeArrowheads="1"/>
          </p:cNvSpPr>
          <p:nvPr/>
        </p:nvSpPr>
        <p:spPr bwMode="auto">
          <a:xfrm>
            <a:off x="679450" y="3505200"/>
            <a:ext cx="908050" cy="519113"/>
          </a:xfrm>
          <a:prstGeom prst="rect">
            <a:avLst/>
          </a:prstGeom>
          <a:noFill/>
          <a:ln w="9525">
            <a:noFill/>
            <a:miter lim="800000"/>
            <a:headEnd/>
            <a:tailEnd/>
          </a:ln>
        </p:spPr>
        <p:txBody>
          <a:bodyPr wrap="none">
            <a:spAutoFit/>
          </a:bodyPr>
          <a:lstStyle/>
          <a:p>
            <a:r>
              <a:rPr lang="en-US" sz="2800" b="0"/>
              <a:t>H   H</a:t>
            </a:r>
          </a:p>
        </p:txBody>
      </p:sp>
      <p:sp>
        <p:nvSpPr>
          <p:cNvPr id="48167" name="Line 54"/>
          <p:cNvSpPr>
            <a:spLocks noChangeShapeType="1"/>
          </p:cNvSpPr>
          <p:nvPr/>
        </p:nvSpPr>
        <p:spPr bwMode="auto">
          <a:xfrm flipH="1" flipV="1">
            <a:off x="1035050" y="3756025"/>
            <a:ext cx="228600" cy="0"/>
          </a:xfrm>
          <a:prstGeom prst="line">
            <a:avLst/>
          </a:prstGeom>
          <a:noFill/>
          <a:ln w="38100">
            <a:solidFill>
              <a:schemeClr val="tx1"/>
            </a:solidFill>
            <a:round/>
            <a:headEnd/>
            <a:tailEnd/>
          </a:ln>
        </p:spPr>
        <p:txBody>
          <a:bodyPr/>
          <a:lstStyle/>
          <a:p>
            <a:endParaRPr lang="en-US"/>
          </a:p>
        </p:txBody>
      </p:sp>
      <p:sp>
        <p:nvSpPr>
          <p:cNvPr id="48168" name="Line 55"/>
          <p:cNvSpPr>
            <a:spLocks noChangeShapeType="1"/>
          </p:cNvSpPr>
          <p:nvPr/>
        </p:nvSpPr>
        <p:spPr bwMode="auto">
          <a:xfrm>
            <a:off x="914400" y="4024313"/>
            <a:ext cx="457200" cy="0"/>
          </a:xfrm>
          <a:prstGeom prst="line">
            <a:avLst/>
          </a:prstGeom>
          <a:noFill/>
          <a:ln w="28575">
            <a:solidFill>
              <a:srgbClr val="0000FF"/>
            </a:solidFill>
            <a:round/>
            <a:headEnd/>
            <a:tailEnd/>
          </a:ln>
        </p:spPr>
        <p:txBody>
          <a:bodyPr/>
          <a:lstStyle/>
          <a:p>
            <a:endParaRPr lang="en-US"/>
          </a:p>
        </p:txBody>
      </p:sp>
      <p:sp>
        <p:nvSpPr>
          <p:cNvPr id="48169" name="Line 56"/>
          <p:cNvSpPr>
            <a:spLocks noChangeShapeType="1"/>
          </p:cNvSpPr>
          <p:nvPr/>
        </p:nvSpPr>
        <p:spPr bwMode="auto">
          <a:xfrm flipV="1">
            <a:off x="914400" y="3948113"/>
            <a:ext cx="0" cy="152400"/>
          </a:xfrm>
          <a:prstGeom prst="line">
            <a:avLst/>
          </a:prstGeom>
          <a:noFill/>
          <a:ln w="28575">
            <a:solidFill>
              <a:srgbClr val="0000FF"/>
            </a:solidFill>
            <a:round/>
            <a:headEnd/>
            <a:tailEnd/>
          </a:ln>
        </p:spPr>
        <p:txBody>
          <a:bodyPr/>
          <a:lstStyle/>
          <a:p>
            <a:endParaRPr lang="en-US"/>
          </a:p>
        </p:txBody>
      </p:sp>
      <p:sp>
        <p:nvSpPr>
          <p:cNvPr id="48170" name="Line 57"/>
          <p:cNvSpPr>
            <a:spLocks noChangeShapeType="1"/>
          </p:cNvSpPr>
          <p:nvPr/>
        </p:nvSpPr>
        <p:spPr bwMode="auto">
          <a:xfrm flipV="1">
            <a:off x="1371600" y="3948113"/>
            <a:ext cx="0" cy="152400"/>
          </a:xfrm>
          <a:prstGeom prst="line">
            <a:avLst/>
          </a:prstGeom>
          <a:noFill/>
          <a:ln w="28575">
            <a:solidFill>
              <a:srgbClr val="0000FF"/>
            </a:solidFill>
            <a:round/>
            <a:headEnd/>
            <a:tailEnd/>
          </a:ln>
        </p:spPr>
        <p:txBody>
          <a:bodyPr/>
          <a:lstStyle/>
          <a:p>
            <a:endParaRPr lang="en-US"/>
          </a:p>
        </p:txBody>
      </p:sp>
      <p:sp>
        <p:nvSpPr>
          <p:cNvPr id="48171" name="Text Box 58"/>
          <p:cNvSpPr txBox="1">
            <a:spLocks noChangeArrowheads="1"/>
          </p:cNvSpPr>
          <p:nvPr/>
        </p:nvSpPr>
        <p:spPr bwMode="auto">
          <a:xfrm>
            <a:off x="647700" y="4100513"/>
            <a:ext cx="1000125" cy="1006475"/>
          </a:xfrm>
          <a:prstGeom prst="rect">
            <a:avLst/>
          </a:prstGeom>
          <a:noFill/>
          <a:ln w="9525">
            <a:noFill/>
            <a:miter lim="800000"/>
            <a:headEnd/>
            <a:tailEnd/>
          </a:ln>
        </p:spPr>
        <p:txBody>
          <a:bodyPr wrap="none">
            <a:spAutoFit/>
          </a:bodyPr>
          <a:lstStyle/>
          <a:p>
            <a:pPr algn="ctr"/>
            <a:r>
              <a:rPr lang="en-US">
                <a:solidFill>
                  <a:srgbClr val="0000FF"/>
                </a:solidFill>
              </a:rPr>
              <a:t>1.0 Å</a:t>
            </a:r>
          </a:p>
          <a:p>
            <a:pPr algn="ctr"/>
            <a:r>
              <a:rPr lang="en-US">
                <a:solidFill>
                  <a:srgbClr val="0000FF"/>
                </a:solidFill>
              </a:rPr>
              <a:t>10</a:t>
            </a:r>
            <a:r>
              <a:rPr lang="en-US" baseline="30000">
                <a:solidFill>
                  <a:srgbClr val="0000FF"/>
                </a:solidFill>
              </a:rPr>
              <a:t>-10</a:t>
            </a:r>
            <a:r>
              <a:rPr lang="en-US">
                <a:solidFill>
                  <a:srgbClr val="0000FF"/>
                </a:solidFill>
              </a:rPr>
              <a:t> m</a:t>
            </a:r>
          </a:p>
          <a:p>
            <a:pPr algn="ctr"/>
            <a:r>
              <a:rPr lang="en-US">
                <a:solidFill>
                  <a:srgbClr val="0000FF"/>
                </a:solidFill>
              </a:rPr>
              <a:t>0.1 nm</a:t>
            </a:r>
          </a:p>
        </p:txBody>
      </p:sp>
      <p:sp>
        <p:nvSpPr>
          <p:cNvPr id="48172" name="Text Box 59"/>
          <p:cNvSpPr txBox="1">
            <a:spLocks noChangeArrowheads="1"/>
          </p:cNvSpPr>
          <p:nvPr/>
        </p:nvSpPr>
        <p:spPr bwMode="auto">
          <a:xfrm>
            <a:off x="685800" y="5119688"/>
            <a:ext cx="885825" cy="519112"/>
          </a:xfrm>
          <a:prstGeom prst="rect">
            <a:avLst/>
          </a:prstGeom>
          <a:noFill/>
          <a:ln w="9525">
            <a:noFill/>
            <a:miter lim="800000"/>
            <a:headEnd/>
            <a:tailEnd/>
          </a:ln>
        </p:spPr>
        <p:txBody>
          <a:bodyPr wrap="none">
            <a:spAutoFit/>
          </a:bodyPr>
          <a:lstStyle/>
          <a:p>
            <a:r>
              <a:rPr lang="en-US" sz="2800" b="0"/>
              <a:t>C   H</a:t>
            </a:r>
          </a:p>
        </p:txBody>
      </p:sp>
      <p:sp>
        <p:nvSpPr>
          <p:cNvPr id="48173" name="Line 60"/>
          <p:cNvSpPr>
            <a:spLocks noChangeShapeType="1"/>
          </p:cNvSpPr>
          <p:nvPr/>
        </p:nvSpPr>
        <p:spPr bwMode="auto">
          <a:xfrm flipH="1" flipV="1">
            <a:off x="990600" y="5370513"/>
            <a:ext cx="228600" cy="0"/>
          </a:xfrm>
          <a:prstGeom prst="line">
            <a:avLst/>
          </a:prstGeom>
          <a:noFill/>
          <a:ln w="38100">
            <a:solidFill>
              <a:schemeClr val="tx1"/>
            </a:solidFill>
            <a:round/>
            <a:headEnd/>
            <a:tailEnd/>
          </a:ln>
        </p:spPr>
        <p:txBody>
          <a:bodyPr/>
          <a:lstStyle/>
          <a:p>
            <a:endParaRPr lang="en-US"/>
          </a:p>
        </p:txBody>
      </p:sp>
      <p:sp>
        <p:nvSpPr>
          <p:cNvPr id="48174" name="Line 61"/>
          <p:cNvSpPr>
            <a:spLocks noChangeShapeType="1"/>
          </p:cNvSpPr>
          <p:nvPr/>
        </p:nvSpPr>
        <p:spPr bwMode="auto">
          <a:xfrm>
            <a:off x="920750" y="5638800"/>
            <a:ext cx="457200" cy="0"/>
          </a:xfrm>
          <a:prstGeom prst="line">
            <a:avLst/>
          </a:prstGeom>
          <a:noFill/>
          <a:ln w="28575">
            <a:solidFill>
              <a:srgbClr val="0000FF"/>
            </a:solidFill>
            <a:round/>
            <a:headEnd/>
            <a:tailEnd/>
          </a:ln>
        </p:spPr>
        <p:txBody>
          <a:bodyPr/>
          <a:lstStyle/>
          <a:p>
            <a:endParaRPr lang="en-US"/>
          </a:p>
        </p:txBody>
      </p:sp>
      <p:sp>
        <p:nvSpPr>
          <p:cNvPr id="48175" name="Line 62"/>
          <p:cNvSpPr>
            <a:spLocks noChangeShapeType="1"/>
          </p:cNvSpPr>
          <p:nvPr/>
        </p:nvSpPr>
        <p:spPr bwMode="auto">
          <a:xfrm flipV="1">
            <a:off x="920750" y="5562600"/>
            <a:ext cx="0" cy="152400"/>
          </a:xfrm>
          <a:prstGeom prst="line">
            <a:avLst/>
          </a:prstGeom>
          <a:noFill/>
          <a:ln w="28575">
            <a:solidFill>
              <a:srgbClr val="0000FF"/>
            </a:solidFill>
            <a:round/>
            <a:headEnd/>
            <a:tailEnd/>
          </a:ln>
        </p:spPr>
        <p:txBody>
          <a:bodyPr/>
          <a:lstStyle/>
          <a:p>
            <a:endParaRPr lang="en-US"/>
          </a:p>
        </p:txBody>
      </p:sp>
      <p:sp>
        <p:nvSpPr>
          <p:cNvPr id="48176" name="Line 63"/>
          <p:cNvSpPr>
            <a:spLocks noChangeShapeType="1"/>
          </p:cNvSpPr>
          <p:nvPr/>
        </p:nvSpPr>
        <p:spPr bwMode="auto">
          <a:xfrm flipV="1">
            <a:off x="1377950" y="5562600"/>
            <a:ext cx="0" cy="152400"/>
          </a:xfrm>
          <a:prstGeom prst="line">
            <a:avLst/>
          </a:prstGeom>
          <a:noFill/>
          <a:ln w="28575">
            <a:solidFill>
              <a:srgbClr val="0000FF"/>
            </a:solidFill>
            <a:round/>
            <a:headEnd/>
            <a:tailEnd/>
          </a:ln>
        </p:spPr>
        <p:txBody>
          <a:bodyPr/>
          <a:lstStyle/>
          <a:p>
            <a:endParaRPr lang="en-US"/>
          </a:p>
        </p:txBody>
      </p:sp>
      <p:sp>
        <p:nvSpPr>
          <p:cNvPr id="48177" name="Text Box 64"/>
          <p:cNvSpPr txBox="1">
            <a:spLocks noChangeArrowheads="1"/>
          </p:cNvSpPr>
          <p:nvPr/>
        </p:nvSpPr>
        <p:spPr bwMode="auto">
          <a:xfrm>
            <a:off x="762000" y="5699125"/>
            <a:ext cx="762000" cy="396875"/>
          </a:xfrm>
          <a:prstGeom prst="rect">
            <a:avLst/>
          </a:prstGeom>
          <a:noFill/>
          <a:ln w="9525">
            <a:noFill/>
            <a:miter lim="800000"/>
            <a:headEnd/>
            <a:tailEnd/>
          </a:ln>
        </p:spPr>
        <p:txBody>
          <a:bodyPr wrap="none">
            <a:spAutoFit/>
          </a:bodyPr>
          <a:lstStyle/>
          <a:p>
            <a:pPr algn="ctr"/>
            <a:r>
              <a:rPr lang="en-US">
                <a:solidFill>
                  <a:srgbClr val="0000FF"/>
                </a:solidFill>
              </a:rPr>
              <a:t>1.4 Å</a:t>
            </a:r>
          </a:p>
        </p:txBody>
      </p:sp>
      <p:sp>
        <p:nvSpPr>
          <p:cNvPr id="48178" name="Rectangle 65"/>
          <p:cNvSpPr>
            <a:spLocks noChangeArrowheads="1"/>
          </p:cNvSpPr>
          <p:nvPr/>
        </p:nvSpPr>
        <p:spPr bwMode="auto">
          <a:xfrm>
            <a:off x="3810000" y="3581400"/>
            <a:ext cx="5029200" cy="1301750"/>
          </a:xfrm>
          <a:prstGeom prst="rect">
            <a:avLst/>
          </a:prstGeom>
          <a:noFill/>
          <a:ln w="9525">
            <a:noFill/>
            <a:miter lim="800000"/>
            <a:headEnd/>
            <a:tailEnd/>
          </a:ln>
        </p:spPr>
        <p:txBody>
          <a:bodyPr>
            <a:spAutoFit/>
          </a:bodyPr>
          <a:lstStyle/>
          <a:p>
            <a:pPr marL="228600" indent="-228600">
              <a:spcBef>
                <a:spcPct val="20000"/>
              </a:spcBef>
              <a:buFontTx/>
              <a:buChar char="•"/>
            </a:pPr>
            <a:r>
              <a:rPr lang="en-US" sz="1800" b="0">
                <a:solidFill>
                  <a:srgbClr val="0000FF"/>
                </a:solidFill>
              </a:rPr>
              <a:t> dipole-dipole interaction</a:t>
            </a:r>
          </a:p>
          <a:p>
            <a:pPr marL="228600" indent="-228600">
              <a:spcBef>
                <a:spcPct val="20000"/>
              </a:spcBef>
              <a:buFontTx/>
              <a:buChar char="•"/>
            </a:pPr>
            <a:r>
              <a:rPr lang="en-US" sz="1800" b="0">
                <a:solidFill>
                  <a:srgbClr val="0000FF"/>
                </a:solidFill>
              </a:rPr>
              <a:t> Due to unequal sharing of electrons in a covalent bond (differing electronegativities).</a:t>
            </a:r>
          </a:p>
          <a:p>
            <a:pPr marL="228600" indent="-228600">
              <a:spcBef>
                <a:spcPct val="20000"/>
              </a:spcBef>
              <a:buFontTx/>
              <a:buChar char="•"/>
            </a:pPr>
            <a:r>
              <a:rPr lang="en-US" sz="1800" b="0">
                <a:solidFill>
                  <a:srgbClr val="0000FF"/>
                </a:solidFill>
              </a:rPr>
              <a:t> Short range, angle dependent</a:t>
            </a:r>
          </a:p>
        </p:txBody>
      </p:sp>
      <p:sp>
        <p:nvSpPr>
          <p:cNvPr id="48179" name="Text Box 66"/>
          <p:cNvSpPr txBox="1">
            <a:spLocks noChangeArrowheads="1"/>
          </p:cNvSpPr>
          <p:nvPr/>
        </p:nvSpPr>
        <p:spPr bwMode="auto">
          <a:xfrm>
            <a:off x="3657600" y="381000"/>
            <a:ext cx="1905000" cy="579438"/>
          </a:xfrm>
          <a:prstGeom prst="rect">
            <a:avLst/>
          </a:prstGeom>
          <a:noFill/>
          <a:ln w="9525">
            <a:noFill/>
            <a:miter lim="800000"/>
            <a:headEnd/>
            <a:tailEnd/>
          </a:ln>
        </p:spPr>
        <p:txBody>
          <a:bodyPr>
            <a:spAutoFit/>
          </a:bodyPr>
          <a:lstStyle/>
          <a:p>
            <a:pPr>
              <a:spcBef>
                <a:spcPct val="50000"/>
              </a:spcBef>
            </a:pPr>
            <a:r>
              <a:rPr lang="en-US" sz="3200">
                <a:solidFill>
                  <a:schemeClr val="hlink"/>
                </a:solidFill>
              </a:rPr>
              <a:t>HBONDs</a:t>
            </a:r>
            <a:r>
              <a:rPr lang="en-US"/>
              <a:t>  </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49155"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49156"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49157" name="Rectangle 5"/>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49158" name="Text Box 6"/>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49159" name="Group 7"/>
          <p:cNvGrpSpPr>
            <a:grpSpLocks/>
          </p:cNvGrpSpPr>
          <p:nvPr/>
        </p:nvGrpSpPr>
        <p:grpSpPr bwMode="auto">
          <a:xfrm>
            <a:off x="7315200" y="1828800"/>
            <a:ext cx="304800" cy="304800"/>
            <a:chOff x="4320" y="2640"/>
            <a:chExt cx="192" cy="192"/>
          </a:xfrm>
        </p:grpSpPr>
        <p:sp>
          <p:nvSpPr>
            <p:cNvPr id="49163" name="Oval 8"/>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49164" name="Oval 9"/>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49165" name="Oval 10"/>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49160" name="Text Box 11"/>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pic>
        <p:nvPicPr>
          <p:cNvPr id="49161" name="Picture 12" descr="inert"/>
          <p:cNvPicPr>
            <a:picLocks noChangeAspect="1" noChangeArrowheads="1"/>
          </p:cNvPicPr>
          <p:nvPr/>
        </p:nvPicPr>
        <p:blipFill>
          <a:blip r:embed="rId3" cstate="print"/>
          <a:srcRect l="6667" t="3703" r="45833" b="49074"/>
          <a:stretch>
            <a:fillRect/>
          </a:stretch>
        </p:blipFill>
        <p:spPr bwMode="auto">
          <a:xfrm>
            <a:off x="304800" y="2819400"/>
            <a:ext cx="4343400" cy="3886200"/>
          </a:xfrm>
          <a:prstGeom prst="rect">
            <a:avLst/>
          </a:prstGeom>
          <a:noFill/>
          <a:ln w="9525">
            <a:noFill/>
            <a:miter lim="800000"/>
            <a:headEnd/>
            <a:tailEnd/>
          </a:ln>
        </p:spPr>
      </p:pic>
      <p:sp>
        <p:nvSpPr>
          <p:cNvPr id="49162" name="Rectangle 13"/>
          <p:cNvSpPr>
            <a:spLocks noChangeArrowheads="1"/>
          </p:cNvSpPr>
          <p:nvPr/>
        </p:nvSpPr>
        <p:spPr bwMode="auto">
          <a:xfrm>
            <a:off x="3733800" y="6400800"/>
            <a:ext cx="4970463" cy="304800"/>
          </a:xfrm>
          <a:prstGeom prst="rect">
            <a:avLst/>
          </a:prstGeom>
          <a:noFill/>
          <a:ln w="9525">
            <a:noFill/>
            <a:miter lim="800000"/>
            <a:headEnd/>
            <a:tailEnd/>
          </a:ln>
        </p:spPr>
        <p:txBody>
          <a:bodyPr wrap="none">
            <a:spAutoFit/>
          </a:bodyPr>
          <a:lstStyle/>
          <a:p>
            <a:r>
              <a:rPr lang="en-US" sz="1400">
                <a:latin typeface="Courier New" pitchFamily="49" charset="0"/>
              </a:rPr>
              <a:t>http://www.chem.uidaho.edu/~chem103/inert.jpg</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0179"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50180"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50181" name="Oval 5"/>
          <p:cNvSpPr>
            <a:spLocks noChangeArrowheads="1"/>
          </p:cNvSpPr>
          <p:nvPr/>
        </p:nvSpPr>
        <p:spPr bwMode="auto">
          <a:xfrm>
            <a:off x="1752600"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2" name="Group 6"/>
          <p:cNvGrpSpPr>
            <a:grpSpLocks/>
          </p:cNvGrpSpPr>
          <p:nvPr/>
        </p:nvGrpSpPr>
        <p:grpSpPr bwMode="auto">
          <a:xfrm>
            <a:off x="2324100" y="2514600"/>
            <a:ext cx="200025" cy="381000"/>
            <a:chOff x="762" y="3588"/>
            <a:chExt cx="126" cy="240"/>
          </a:xfrm>
        </p:grpSpPr>
        <p:sp>
          <p:nvSpPr>
            <p:cNvPr id="50200" name="Line 7"/>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0201" name="Group 8"/>
            <p:cNvGrpSpPr>
              <a:grpSpLocks/>
            </p:cNvGrpSpPr>
            <p:nvPr/>
          </p:nvGrpSpPr>
          <p:grpSpPr bwMode="auto">
            <a:xfrm>
              <a:off x="768" y="3648"/>
              <a:ext cx="96" cy="96"/>
              <a:chOff x="768" y="3648"/>
              <a:chExt cx="96" cy="96"/>
            </a:xfrm>
          </p:grpSpPr>
          <p:sp>
            <p:nvSpPr>
              <p:cNvPr id="50202" name="Oval 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203" name="Line 1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3" name="Text Box 11"/>
          <p:cNvSpPr txBox="1">
            <a:spLocks noChangeArrowheads="1"/>
          </p:cNvSpPr>
          <p:nvPr/>
        </p:nvSpPr>
        <p:spPr bwMode="auto">
          <a:xfrm>
            <a:off x="1947863" y="2695575"/>
            <a:ext cx="319087" cy="366713"/>
          </a:xfrm>
          <a:prstGeom prst="rect">
            <a:avLst/>
          </a:prstGeom>
          <a:noFill/>
          <a:ln w="9525">
            <a:noFill/>
            <a:miter lim="800000"/>
            <a:headEnd/>
            <a:tailEnd/>
          </a:ln>
        </p:spPr>
        <p:txBody>
          <a:bodyPr wrap="none">
            <a:spAutoFit/>
          </a:bodyPr>
          <a:lstStyle/>
          <a:p>
            <a:r>
              <a:rPr lang="en-US" sz="1800"/>
              <a:t>+</a:t>
            </a:r>
          </a:p>
        </p:txBody>
      </p:sp>
      <p:sp>
        <p:nvSpPr>
          <p:cNvPr id="50184" name="Oval 12"/>
          <p:cNvSpPr>
            <a:spLocks noChangeArrowheads="1"/>
          </p:cNvSpPr>
          <p:nvPr/>
        </p:nvSpPr>
        <p:spPr bwMode="auto">
          <a:xfrm>
            <a:off x="2670175"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5" name="Group 13"/>
          <p:cNvGrpSpPr>
            <a:grpSpLocks/>
          </p:cNvGrpSpPr>
          <p:nvPr/>
        </p:nvGrpSpPr>
        <p:grpSpPr bwMode="auto">
          <a:xfrm>
            <a:off x="3095625" y="3048000"/>
            <a:ext cx="381000" cy="200025"/>
            <a:chOff x="1377" y="3705"/>
            <a:chExt cx="240" cy="126"/>
          </a:xfrm>
        </p:grpSpPr>
        <p:sp>
          <p:nvSpPr>
            <p:cNvPr id="50196" name="Line 14"/>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0197" name="Group 15"/>
            <p:cNvGrpSpPr>
              <a:grpSpLocks/>
            </p:cNvGrpSpPr>
            <p:nvPr/>
          </p:nvGrpSpPr>
          <p:grpSpPr bwMode="auto">
            <a:xfrm>
              <a:off x="1446" y="3708"/>
              <a:ext cx="96" cy="96"/>
              <a:chOff x="768" y="3648"/>
              <a:chExt cx="96" cy="96"/>
            </a:xfrm>
          </p:grpSpPr>
          <p:sp>
            <p:nvSpPr>
              <p:cNvPr id="50198" name="Oval 16"/>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199" name="Line 17"/>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6" name="Text Box 18"/>
          <p:cNvSpPr txBox="1">
            <a:spLocks noChangeArrowheads="1"/>
          </p:cNvSpPr>
          <p:nvPr/>
        </p:nvSpPr>
        <p:spPr bwMode="auto">
          <a:xfrm>
            <a:off x="2852738" y="2695575"/>
            <a:ext cx="319087" cy="366713"/>
          </a:xfrm>
          <a:prstGeom prst="rect">
            <a:avLst/>
          </a:prstGeom>
          <a:noFill/>
          <a:ln w="9525">
            <a:noFill/>
            <a:miter lim="800000"/>
            <a:headEnd/>
            <a:tailEnd/>
          </a:ln>
        </p:spPr>
        <p:txBody>
          <a:bodyPr wrap="none">
            <a:spAutoFit/>
          </a:bodyPr>
          <a:lstStyle/>
          <a:p>
            <a:r>
              <a:rPr lang="en-US" sz="1800"/>
              <a:t>+</a:t>
            </a:r>
          </a:p>
        </p:txBody>
      </p:sp>
      <p:sp>
        <p:nvSpPr>
          <p:cNvPr id="50187" name="Rectangle 19"/>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50188" name="Text Box 20"/>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50189" name="Group 21"/>
          <p:cNvGrpSpPr>
            <a:grpSpLocks/>
          </p:cNvGrpSpPr>
          <p:nvPr/>
        </p:nvGrpSpPr>
        <p:grpSpPr bwMode="auto">
          <a:xfrm>
            <a:off x="7315200" y="1828800"/>
            <a:ext cx="304800" cy="304800"/>
            <a:chOff x="4320" y="2640"/>
            <a:chExt cx="192" cy="192"/>
          </a:xfrm>
        </p:grpSpPr>
        <p:sp>
          <p:nvSpPr>
            <p:cNvPr id="50193" name="Oval 22"/>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50194" name="Oval 23"/>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50195" name="Oval 24"/>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50190" name="Text Box 25"/>
          <p:cNvSpPr txBox="1">
            <a:spLocks noChangeArrowheads="1"/>
          </p:cNvSpPr>
          <p:nvPr/>
        </p:nvSpPr>
        <p:spPr bwMode="auto">
          <a:xfrm>
            <a:off x="1219200" y="39624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0191" name="Text Box 26"/>
          <p:cNvSpPr txBox="1">
            <a:spLocks noChangeArrowheads="1"/>
          </p:cNvSpPr>
          <p:nvPr/>
        </p:nvSpPr>
        <p:spPr bwMode="auto">
          <a:xfrm>
            <a:off x="914400" y="35052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sp>
        <p:nvSpPr>
          <p:cNvPr id="50192" name="Text Box 27"/>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1203" name="Text Box 3"/>
          <p:cNvSpPr txBox="1">
            <a:spLocks noChangeArrowheads="1"/>
          </p:cNvSpPr>
          <p:nvPr/>
        </p:nvSpPr>
        <p:spPr bwMode="auto">
          <a:xfrm>
            <a:off x="1219200" y="14478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1204" name="Text Box 4"/>
          <p:cNvSpPr txBox="1">
            <a:spLocks noChangeArrowheads="1"/>
          </p:cNvSpPr>
          <p:nvPr/>
        </p:nvSpPr>
        <p:spPr bwMode="auto">
          <a:xfrm>
            <a:off x="609600" y="2438400"/>
            <a:ext cx="7993063" cy="519113"/>
          </a:xfrm>
          <a:prstGeom prst="rect">
            <a:avLst/>
          </a:prstGeom>
          <a:noFill/>
          <a:ln w="9525">
            <a:noFill/>
            <a:miter lim="800000"/>
            <a:headEnd/>
            <a:tailEnd/>
          </a:ln>
        </p:spPr>
        <p:txBody>
          <a:bodyPr wrap="none">
            <a:spAutoFit/>
          </a:bodyPr>
          <a:lstStyle/>
          <a:p>
            <a:r>
              <a:rPr lang="en-US" sz="2800" b="0">
                <a:solidFill>
                  <a:srgbClr val="0000FF"/>
                </a:solidFill>
              </a:rPr>
              <a:t>E</a:t>
            </a:r>
            <a:r>
              <a:rPr lang="en-US" sz="2800" b="0" baseline="-25000">
                <a:solidFill>
                  <a:srgbClr val="0000FF"/>
                </a:solidFill>
              </a:rPr>
              <a:t>dispersion</a:t>
            </a:r>
            <a:r>
              <a:rPr lang="en-US" sz="2800" b="0">
                <a:solidFill>
                  <a:srgbClr val="0000FF"/>
                </a:solidFill>
              </a:rPr>
              <a:t> = -- B</a:t>
            </a:r>
            <a:r>
              <a:rPr lang="en-US" sz="2800" b="0" baseline="-25000">
                <a:solidFill>
                  <a:srgbClr val="0000FF"/>
                </a:solidFill>
              </a:rPr>
              <a:t>ij</a:t>
            </a:r>
            <a:r>
              <a:rPr lang="en-US" sz="2800" b="0">
                <a:solidFill>
                  <a:srgbClr val="0000FF"/>
                </a:solidFill>
              </a:rPr>
              <a:t> / r</a:t>
            </a:r>
            <a:r>
              <a:rPr lang="en-US" sz="2800" b="0" baseline="-25000">
                <a:solidFill>
                  <a:srgbClr val="0000FF"/>
                </a:solidFill>
              </a:rPr>
              <a:t>ij</a:t>
            </a:r>
            <a:r>
              <a:rPr lang="en-US" sz="2800" b="0" baseline="30000">
                <a:solidFill>
                  <a:srgbClr val="0000FF"/>
                </a:solidFill>
              </a:rPr>
              <a:t>6</a:t>
            </a:r>
            <a:r>
              <a:rPr lang="en-US" sz="2800" b="0">
                <a:solidFill>
                  <a:srgbClr val="0000FF"/>
                </a:solidFill>
              </a:rPr>
              <a:t> + higher order terms in r</a:t>
            </a:r>
            <a:r>
              <a:rPr lang="en-US" sz="2800" b="0" baseline="-25000">
                <a:solidFill>
                  <a:srgbClr val="0000FF"/>
                </a:solidFill>
              </a:rPr>
              <a:t>ij</a:t>
            </a:r>
            <a:r>
              <a:rPr lang="en-US" sz="2800" b="0" baseline="30000">
                <a:solidFill>
                  <a:srgbClr val="0000FF"/>
                </a:solidFill>
              </a:rPr>
              <a:t>-8</a:t>
            </a:r>
            <a:r>
              <a:rPr lang="en-US" sz="2800" b="0">
                <a:solidFill>
                  <a:srgbClr val="0000FF"/>
                </a:solidFill>
              </a:rPr>
              <a:t>, r</a:t>
            </a:r>
            <a:r>
              <a:rPr lang="en-US" sz="2800" b="0" baseline="-25000">
                <a:solidFill>
                  <a:srgbClr val="0000FF"/>
                </a:solidFill>
              </a:rPr>
              <a:t>ij</a:t>
            </a:r>
            <a:r>
              <a:rPr lang="en-US" sz="2800" b="0" baseline="30000">
                <a:solidFill>
                  <a:srgbClr val="0000FF"/>
                </a:solidFill>
              </a:rPr>
              <a:t>-10</a:t>
            </a:r>
            <a:endParaRPr lang="en-US" sz="2800" b="0">
              <a:solidFill>
                <a:srgbClr val="0000FF"/>
              </a:solidFill>
            </a:endParaRPr>
          </a:p>
        </p:txBody>
      </p:sp>
      <p:sp>
        <p:nvSpPr>
          <p:cNvPr id="51205" name="Text Box 5"/>
          <p:cNvSpPr txBox="1">
            <a:spLocks noChangeArrowheads="1"/>
          </p:cNvSpPr>
          <p:nvPr/>
        </p:nvSpPr>
        <p:spPr bwMode="auto">
          <a:xfrm>
            <a:off x="1447800" y="3505200"/>
            <a:ext cx="6297613" cy="396875"/>
          </a:xfrm>
          <a:prstGeom prst="rect">
            <a:avLst/>
          </a:prstGeom>
          <a:noFill/>
          <a:ln w="9525">
            <a:noFill/>
            <a:miter lim="800000"/>
            <a:headEnd/>
            <a:tailEnd/>
          </a:ln>
        </p:spPr>
        <p:txBody>
          <a:bodyPr wrap="none">
            <a:spAutoFit/>
          </a:bodyPr>
          <a:lstStyle/>
          <a:p>
            <a:r>
              <a:rPr lang="en-US"/>
              <a:t>Depends on </a:t>
            </a:r>
            <a:r>
              <a:rPr lang="en-US" i="1">
                <a:solidFill>
                  <a:schemeClr val="hlink"/>
                </a:solidFill>
              </a:rPr>
              <a:t>polarizability</a:t>
            </a:r>
            <a:r>
              <a:rPr lang="en-US"/>
              <a:t> (</a:t>
            </a:r>
            <a:r>
              <a:rPr lang="en-US">
                <a:sym typeface="Symbol" pitchFamily="18" charset="2"/>
              </a:rPr>
              <a:t></a:t>
            </a:r>
            <a:r>
              <a:rPr lang="en-US"/>
              <a:t>) and ionization potential (</a:t>
            </a:r>
            <a:r>
              <a:rPr lang="en-US">
                <a:sym typeface="Symbol" pitchFamily="18" charset="2"/>
              </a:rPr>
              <a:t></a:t>
            </a:r>
            <a:r>
              <a:rPr lang="en-US"/>
              <a:t>)</a:t>
            </a:r>
          </a:p>
        </p:txBody>
      </p:sp>
      <p:sp>
        <p:nvSpPr>
          <p:cNvPr id="51206" name="Text Box 6"/>
          <p:cNvSpPr txBox="1">
            <a:spLocks noChangeArrowheads="1"/>
          </p:cNvSpPr>
          <p:nvPr/>
        </p:nvSpPr>
        <p:spPr bwMode="auto">
          <a:xfrm>
            <a:off x="914400" y="9906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grpSp>
        <p:nvGrpSpPr>
          <p:cNvPr id="51207" name="Group 23"/>
          <p:cNvGrpSpPr>
            <a:grpSpLocks/>
          </p:cNvGrpSpPr>
          <p:nvPr/>
        </p:nvGrpSpPr>
        <p:grpSpPr bwMode="auto">
          <a:xfrm>
            <a:off x="1524000" y="5410200"/>
            <a:ext cx="1724025" cy="762000"/>
            <a:chOff x="264" y="2868"/>
            <a:chExt cx="1086" cy="480"/>
          </a:xfrm>
        </p:grpSpPr>
        <p:sp>
          <p:nvSpPr>
            <p:cNvPr id="51208" name="Oval 8"/>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09" name="Group 9"/>
            <p:cNvGrpSpPr>
              <a:grpSpLocks/>
            </p:cNvGrpSpPr>
            <p:nvPr/>
          </p:nvGrpSpPr>
          <p:grpSpPr bwMode="auto">
            <a:xfrm>
              <a:off x="624" y="2880"/>
              <a:ext cx="126" cy="240"/>
              <a:chOff x="762" y="3588"/>
              <a:chExt cx="126" cy="240"/>
            </a:xfrm>
          </p:grpSpPr>
          <p:sp>
            <p:nvSpPr>
              <p:cNvPr id="51218" name="Line 10"/>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1219" name="Group 11"/>
              <p:cNvGrpSpPr>
                <a:grpSpLocks/>
              </p:cNvGrpSpPr>
              <p:nvPr/>
            </p:nvGrpSpPr>
            <p:grpSpPr bwMode="auto">
              <a:xfrm>
                <a:off x="768" y="3648"/>
                <a:ext cx="96" cy="96"/>
                <a:chOff x="768" y="3648"/>
                <a:chExt cx="96" cy="96"/>
              </a:xfrm>
            </p:grpSpPr>
            <p:sp>
              <p:nvSpPr>
                <p:cNvPr id="51220" name="Oval 12"/>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21" name="Line 13"/>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0" name="Text Box 14"/>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1211" name="Oval 15"/>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12" name="Group 16"/>
            <p:cNvGrpSpPr>
              <a:grpSpLocks/>
            </p:cNvGrpSpPr>
            <p:nvPr/>
          </p:nvGrpSpPr>
          <p:grpSpPr bwMode="auto">
            <a:xfrm>
              <a:off x="1110" y="3216"/>
              <a:ext cx="240" cy="126"/>
              <a:chOff x="1377" y="3705"/>
              <a:chExt cx="240" cy="126"/>
            </a:xfrm>
          </p:grpSpPr>
          <p:sp>
            <p:nvSpPr>
              <p:cNvPr id="51214" name="Line 17"/>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1215" name="Group 18"/>
              <p:cNvGrpSpPr>
                <a:grpSpLocks/>
              </p:cNvGrpSpPr>
              <p:nvPr/>
            </p:nvGrpSpPr>
            <p:grpSpPr bwMode="auto">
              <a:xfrm>
                <a:off x="1446" y="3708"/>
                <a:ext cx="96" cy="96"/>
                <a:chOff x="768" y="3648"/>
                <a:chExt cx="96" cy="96"/>
              </a:xfrm>
            </p:grpSpPr>
            <p:sp>
              <p:nvSpPr>
                <p:cNvPr id="51216" name="Oval 1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17" name="Line 2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3" name="Text Box 21"/>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57200" y="228600"/>
            <a:ext cx="3654425" cy="457200"/>
          </a:xfrm>
          <a:prstGeom prst="rect">
            <a:avLst/>
          </a:prstGeom>
          <a:noFill/>
          <a:ln w="9525">
            <a:noFill/>
            <a:miter lim="800000"/>
            <a:headEnd/>
            <a:tailEnd/>
          </a:ln>
        </p:spPr>
        <p:txBody>
          <a:bodyPr wrap="none">
            <a:spAutoFit/>
          </a:bodyPr>
          <a:lstStyle/>
          <a:p>
            <a:r>
              <a:rPr lang="en-US" sz="2400">
                <a:solidFill>
                  <a:schemeClr val="hlink"/>
                </a:solidFill>
              </a:rPr>
              <a:t>Why doesn’t He</a:t>
            </a:r>
            <a:r>
              <a:rPr lang="en-US" sz="2400" baseline="-25000">
                <a:solidFill>
                  <a:schemeClr val="hlink"/>
                </a:solidFill>
              </a:rPr>
              <a:t>2</a:t>
            </a:r>
            <a:r>
              <a:rPr lang="en-US" sz="2400">
                <a:solidFill>
                  <a:schemeClr val="hlink"/>
                </a:solidFill>
              </a:rPr>
              <a:t> collapse?</a:t>
            </a:r>
          </a:p>
        </p:txBody>
      </p:sp>
      <p:sp>
        <p:nvSpPr>
          <p:cNvPr id="52227" name="Text Box 3"/>
          <p:cNvSpPr txBox="1">
            <a:spLocks noChangeArrowheads="1"/>
          </p:cNvSpPr>
          <p:nvPr/>
        </p:nvSpPr>
        <p:spPr bwMode="auto">
          <a:xfrm>
            <a:off x="1965325" y="850900"/>
            <a:ext cx="3446463" cy="396875"/>
          </a:xfrm>
          <a:prstGeom prst="rect">
            <a:avLst/>
          </a:prstGeom>
          <a:noFill/>
          <a:ln w="9525">
            <a:noFill/>
            <a:miter lim="800000"/>
            <a:headEnd/>
            <a:tailEnd/>
          </a:ln>
        </p:spPr>
        <p:txBody>
          <a:bodyPr wrap="none">
            <a:spAutoFit/>
          </a:bodyPr>
          <a:lstStyle/>
          <a:p>
            <a:r>
              <a:rPr lang="en-US"/>
              <a:t>PAULI EXCHANGE REPULSION</a:t>
            </a:r>
          </a:p>
        </p:txBody>
      </p:sp>
      <p:sp>
        <p:nvSpPr>
          <p:cNvPr id="52228" name="Text Box 4"/>
          <p:cNvSpPr txBox="1">
            <a:spLocks noChangeArrowheads="1"/>
          </p:cNvSpPr>
          <p:nvPr/>
        </p:nvSpPr>
        <p:spPr bwMode="auto">
          <a:xfrm>
            <a:off x="5715000" y="622300"/>
            <a:ext cx="3051175" cy="701675"/>
          </a:xfrm>
          <a:prstGeom prst="rect">
            <a:avLst/>
          </a:prstGeom>
          <a:noFill/>
          <a:ln w="9525">
            <a:noFill/>
            <a:miter lim="800000"/>
            <a:headEnd/>
            <a:tailEnd/>
          </a:ln>
        </p:spPr>
        <p:txBody>
          <a:bodyPr wrap="none">
            <a:spAutoFit/>
          </a:bodyPr>
          <a:lstStyle/>
          <a:p>
            <a:r>
              <a:rPr lang="en-US">
                <a:latin typeface="Arial Narrow" pitchFamily="34" charset="0"/>
              </a:rPr>
              <a:t>cannot occupy same orbitals</a:t>
            </a:r>
          </a:p>
          <a:p>
            <a:r>
              <a:rPr lang="en-US">
                <a:latin typeface="Arial Narrow" pitchFamily="34" charset="0"/>
              </a:rPr>
              <a:t>electron pair repulsion</a:t>
            </a:r>
          </a:p>
        </p:txBody>
      </p:sp>
      <p:sp>
        <p:nvSpPr>
          <p:cNvPr id="52229" name="Line 5"/>
          <p:cNvSpPr>
            <a:spLocks noChangeShapeType="1"/>
          </p:cNvSpPr>
          <p:nvPr/>
        </p:nvSpPr>
        <p:spPr bwMode="auto">
          <a:xfrm flipV="1">
            <a:off x="5410200" y="838200"/>
            <a:ext cx="304800" cy="152400"/>
          </a:xfrm>
          <a:prstGeom prst="line">
            <a:avLst/>
          </a:prstGeom>
          <a:noFill/>
          <a:ln w="28575">
            <a:solidFill>
              <a:schemeClr val="hlink"/>
            </a:solidFill>
            <a:round/>
            <a:headEnd/>
            <a:tailEnd/>
          </a:ln>
        </p:spPr>
        <p:txBody>
          <a:bodyPr/>
          <a:lstStyle/>
          <a:p>
            <a:endParaRPr lang="en-US"/>
          </a:p>
        </p:txBody>
      </p:sp>
      <p:sp>
        <p:nvSpPr>
          <p:cNvPr id="52230" name="Line 6"/>
          <p:cNvSpPr>
            <a:spLocks noChangeShapeType="1"/>
          </p:cNvSpPr>
          <p:nvPr/>
        </p:nvSpPr>
        <p:spPr bwMode="auto">
          <a:xfrm>
            <a:off x="5410200" y="990600"/>
            <a:ext cx="304800" cy="152400"/>
          </a:xfrm>
          <a:prstGeom prst="line">
            <a:avLst/>
          </a:prstGeom>
          <a:noFill/>
          <a:ln w="28575">
            <a:solidFill>
              <a:schemeClr val="hlink"/>
            </a:solidFill>
            <a:round/>
            <a:headEnd/>
            <a:tailEnd/>
          </a:ln>
        </p:spPr>
        <p:txBody>
          <a:bodyPr/>
          <a:lstStyle/>
          <a:p>
            <a:endParaRPr lang="en-US"/>
          </a:p>
        </p:txBody>
      </p:sp>
      <p:sp>
        <p:nvSpPr>
          <p:cNvPr id="52231" name="Text Box 7"/>
          <p:cNvSpPr txBox="1">
            <a:spLocks noChangeArrowheads="1"/>
          </p:cNvSpPr>
          <p:nvPr/>
        </p:nvSpPr>
        <p:spPr bwMode="auto">
          <a:xfrm>
            <a:off x="762000" y="1752600"/>
            <a:ext cx="7096125" cy="701675"/>
          </a:xfrm>
          <a:prstGeom prst="rect">
            <a:avLst/>
          </a:prstGeom>
          <a:noFill/>
          <a:ln w="9525">
            <a:noFill/>
            <a:miter lim="800000"/>
            <a:headEnd/>
            <a:tailEnd/>
          </a:ln>
        </p:spPr>
        <p:txBody>
          <a:bodyPr wrap="none">
            <a:spAutoFit/>
          </a:bodyPr>
          <a:lstStyle/>
          <a:p>
            <a:r>
              <a:rPr lang="en-US" sz="4000" b="0">
                <a:solidFill>
                  <a:srgbClr val="0000FF"/>
                </a:solidFill>
              </a:rPr>
              <a:t>E</a:t>
            </a:r>
            <a:r>
              <a:rPr lang="en-US" sz="4000" b="0" baseline="-25000">
                <a:solidFill>
                  <a:srgbClr val="0000FF"/>
                </a:solidFill>
              </a:rPr>
              <a:t>repulsion</a:t>
            </a:r>
            <a:r>
              <a:rPr lang="en-US" sz="4000" b="0">
                <a:solidFill>
                  <a:srgbClr val="0000FF"/>
                </a:solidFill>
              </a:rPr>
              <a:t> = + A</a:t>
            </a:r>
            <a:r>
              <a:rPr lang="en-US" sz="4000" b="0" baseline="-25000">
                <a:solidFill>
                  <a:srgbClr val="0000FF"/>
                </a:solidFill>
              </a:rPr>
              <a:t>ij</a:t>
            </a:r>
            <a:r>
              <a:rPr lang="en-US" sz="4000" b="0">
                <a:solidFill>
                  <a:srgbClr val="0000FF"/>
                </a:solidFill>
              </a:rPr>
              <a:t> / r</a:t>
            </a:r>
            <a:r>
              <a:rPr lang="en-US" sz="4000" b="0" baseline="-25000">
                <a:solidFill>
                  <a:srgbClr val="0000FF"/>
                </a:solidFill>
              </a:rPr>
              <a:t>ij</a:t>
            </a:r>
            <a:r>
              <a:rPr lang="en-US" sz="4000" b="0" baseline="30000">
                <a:solidFill>
                  <a:srgbClr val="0000FF"/>
                </a:solidFill>
              </a:rPr>
              <a:t>12</a:t>
            </a:r>
            <a:r>
              <a:rPr lang="en-US" sz="4000" b="0">
                <a:solidFill>
                  <a:srgbClr val="0000FF"/>
                </a:solidFill>
              </a:rPr>
              <a:t>   or  A</a:t>
            </a:r>
            <a:r>
              <a:rPr lang="en-US" sz="4000" b="0" baseline="-25000">
                <a:solidFill>
                  <a:srgbClr val="0000FF"/>
                </a:solidFill>
              </a:rPr>
              <a:t>ij</a:t>
            </a:r>
            <a:r>
              <a:rPr lang="en-US" sz="4000" b="0">
                <a:solidFill>
                  <a:srgbClr val="0000FF"/>
                </a:solidFill>
              </a:rPr>
              <a:t> e</a:t>
            </a:r>
            <a:r>
              <a:rPr lang="en-US" sz="4000" b="0" baseline="30000">
                <a:solidFill>
                  <a:srgbClr val="0000FF"/>
                </a:solidFill>
              </a:rPr>
              <a:t>-C</a:t>
            </a:r>
            <a:r>
              <a:rPr lang="en-US" sz="3200" b="0" baseline="30000">
                <a:solidFill>
                  <a:srgbClr val="0000FF"/>
                </a:solidFill>
              </a:rPr>
              <a:t>ij</a:t>
            </a:r>
            <a:r>
              <a:rPr lang="en-US" sz="4000" b="0" baseline="30000">
                <a:solidFill>
                  <a:srgbClr val="0000FF"/>
                </a:solidFill>
              </a:rPr>
              <a:t>r</a:t>
            </a:r>
            <a:r>
              <a:rPr lang="en-US" sz="3200" b="0" baseline="30000">
                <a:solidFill>
                  <a:srgbClr val="0000FF"/>
                </a:solidFill>
              </a:rPr>
              <a:t>ij</a:t>
            </a: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ennard-jones"/>
          <p:cNvPicPr>
            <a:picLocks noChangeAspect="1" noChangeArrowheads="1"/>
          </p:cNvPicPr>
          <p:nvPr/>
        </p:nvPicPr>
        <p:blipFill>
          <a:blip r:embed="rId3" cstate="print">
            <a:lum bright="-18000" contrast="42000"/>
          </a:blip>
          <a:srcRect/>
          <a:stretch>
            <a:fillRect/>
          </a:stretch>
        </p:blipFill>
        <p:spPr bwMode="auto">
          <a:xfrm>
            <a:off x="457200" y="152400"/>
            <a:ext cx="5181600" cy="5461000"/>
          </a:xfrm>
          <a:prstGeom prst="rect">
            <a:avLst/>
          </a:prstGeom>
          <a:noFill/>
          <a:ln w="9525">
            <a:noFill/>
            <a:miter lim="800000"/>
            <a:headEnd/>
            <a:tailEnd/>
          </a:ln>
        </p:spPr>
      </p:pic>
      <p:sp>
        <p:nvSpPr>
          <p:cNvPr id="53251" name="Text Box 3"/>
          <p:cNvSpPr txBox="1">
            <a:spLocks noChangeArrowheads="1"/>
          </p:cNvSpPr>
          <p:nvPr/>
        </p:nvSpPr>
        <p:spPr bwMode="auto">
          <a:xfrm>
            <a:off x="228600" y="5562600"/>
            <a:ext cx="5257800" cy="1157288"/>
          </a:xfrm>
          <a:prstGeom prst="rect">
            <a:avLst/>
          </a:prstGeom>
          <a:noFill/>
          <a:ln w="9525">
            <a:noFill/>
            <a:miter lim="800000"/>
            <a:headEnd/>
            <a:tailEnd/>
          </a:ln>
        </p:spPr>
        <p:txBody>
          <a:bodyPr>
            <a:spAutoFit/>
          </a:bodyPr>
          <a:lstStyle/>
          <a:p>
            <a:r>
              <a:rPr lang="en-US" sz="1400"/>
              <a:t>Representation of the energy of van der Waals interaction as a function of distance, r, between the centers of two atoms.  The energy was calculated using the empirical equation</a:t>
            </a:r>
          </a:p>
          <a:p>
            <a:r>
              <a:rPr lang="en-US" sz="2800">
                <a:solidFill>
                  <a:srgbClr val="0000FF"/>
                </a:solidFill>
              </a:rPr>
              <a:t>         E = A</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12</a:t>
            </a:r>
            <a:r>
              <a:rPr lang="en-US" sz="2800">
                <a:solidFill>
                  <a:srgbClr val="0000FF"/>
                </a:solidFill>
              </a:rPr>
              <a:t> – B</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6</a:t>
            </a:r>
            <a:endParaRPr lang="en-US" sz="2800">
              <a:solidFill>
                <a:srgbClr val="0000FF"/>
              </a:solidFill>
            </a:endParaRPr>
          </a:p>
        </p:txBody>
      </p:sp>
      <p:sp>
        <p:nvSpPr>
          <p:cNvPr id="53252" name="Line 4"/>
          <p:cNvSpPr>
            <a:spLocks noChangeShapeType="1"/>
          </p:cNvSpPr>
          <p:nvPr/>
        </p:nvSpPr>
        <p:spPr bwMode="auto">
          <a:xfrm flipH="1">
            <a:off x="3124200" y="2590800"/>
            <a:ext cx="381000" cy="762000"/>
          </a:xfrm>
          <a:prstGeom prst="line">
            <a:avLst/>
          </a:prstGeom>
          <a:noFill/>
          <a:ln w="28575">
            <a:solidFill>
              <a:schemeClr val="hlink"/>
            </a:solidFill>
            <a:round/>
            <a:headEnd/>
            <a:tailEnd type="arrow" w="med" len="med"/>
          </a:ln>
        </p:spPr>
        <p:txBody>
          <a:bodyPr/>
          <a:lstStyle/>
          <a:p>
            <a:endParaRPr lang="en-US"/>
          </a:p>
        </p:txBody>
      </p:sp>
      <p:sp>
        <p:nvSpPr>
          <p:cNvPr id="53253" name="Text Box 5"/>
          <p:cNvSpPr txBox="1">
            <a:spLocks noChangeArrowheads="1"/>
          </p:cNvSpPr>
          <p:nvPr/>
        </p:nvSpPr>
        <p:spPr bwMode="auto">
          <a:xfrm>
            <a:off x="3460750" y="2260600"/>
            <a:ext cx="398463"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s</a:t>
            </a:r>
          </a:p>
        </p:txBody>
      </p:sp>
      <p:sp>
        <p:nvSpPr>
          <p:cNvPr id="53254" name="Text Box 6"/>
          <p:cNvSpPr txBox="1">
            <a:spLocks noChangeArrowheads="1"/>
          </p:cNvSpPr>
          <p:nvPr/>
        </p:nvSpPr>
        <p:spPr bwMode="auto">
          <a:xfrm>
            <a:off x="3733800" y="4191000"/>
            <a:ext cx="422275" cy="519113"/>
          </a:xfrm>
          <a:prstGeom prst="rect">
            <a:avLst/>
          </a:prstGeom>
          <a:noFill/>
          <a:ln w="9525">
            <a:noFill/>
            <a:miter lim="800000"/>
            <a:headEnd/>
            <a:tailEnd/>
          </a:ln>
        </p:spPr>
        <p:txBody>
          <a:bodyPr wrap="none">
            <a:spAutoFit/>
          </a:bodyPr>
          <a:lstStyle/>
          <a:p>
            <a:r>
              <a:rPr lang="en-US" sz="2800" b="0">
                <a:solidFill>
                  <a:srgbClr val="0000FF"/>
                </a:solidFill>
              </a:rPr>
              <a:t>r</a:t>
            </a:r>
            <a:r>
              <a:rPr lang="en-US" sz="2800" b="0" baseline="30000">
                <a:solidFill>
                  <a:srgbClr val="0000FF"/>
                </a:solidFill>
                <a:latin typeface="Symbol" pitchFamily="18" charset="2"/>
              </a:rPr>
              <a:t>*</a:t>
            </a:r>
            <a:endParaRPr lang="en-US" sz="2800" b="0">
              <a:solidFill>
                <a:srgbClr val="0000FF"/>
              </a:solidFill>
              <a:latin typeface="Symbol" pitchFamily="18" charset="2"/>
            </a:endParaRPr>
          </a:p>
        </p:txBody>
      </p:sp>
      <p:sp>
        <p:nvSpPr>
          <p:cNvPr id="53255" name="Line 7"/>
          <p:cNvSpPr>
            <a:spLocks noChangeShapeType="1"/>
          </p:cNvSpPr>
          <p:nvPr/>
        </p:nvSpPr>
        <p:spPr bwMode="auto">
          <a:xfrm flipH="1" flipV="1">
            <a:off x="3352800" y="4419600"/>
            <a:ext cx="457200" cy="76200"/>
          </a:xfrm>
          <a:prstGeom prst="line">
            <a:avLst/>
          </a:prstGeom>
          <a:noFill/>
          <a:ln w="28575">
            <a:solidFill>
              <a:schemeClr val="hlink"/>
            </a:solidFill>
            <a:round/>
            <a:headEnd/>
            <a:tailEnd type="arrow" w="med" len="med"/>
          </a:ln>
        </p:spPr>
        <p:txBody>
          <a:bodyPr/>
          <a:lstStyle/>
          <a:p>
            <a:endParaRPr lang="en-US"/>
          </a:p>
        </p:txBody>
      </p:sp>
      <p:sp>
        <p:nvSpPr>
          <p:cNvPr id="53256" name="Text Box 8"/>
          <p:cNvSpPr txBox="1">
            <a:spLocks noChangeArrowheads="1"/>
          </p:cNvSpPr>
          <p:nvPr/>
        </p:nvSpPr>
        <p:spPr bwMode="auto">
          <a:xfrm>
            <a:off x="612775" y="3619500"/>
            <a:ext cx="3397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e</a:t>
            </a:r>
          </a:p>
        </p:txBody>
      </p:sp>
      <p:sp>
        <p:nvSpPr>
          <p:cNvPr id="53257" name="AutoShape 9"/>
          <p:cNvSpPr>
            <a:spLocks/>
          </p:cNvSpPr>
          <p:nvPr/>
        </p:nvSpPr>
        <p:spPr bwMode="auto">
          <a:xfrm>
            <a:off x="914400" y="3505200"/>
            <a:ext cx="152400" cy="838200"/>
          </a:xfrm>
          <a:prstGeom prst="leftBrace">
            <a:avLst>
              <a:gd name="adj1" fmla="val 45833"/>
              <a:gd name="adj2" fmla="val 50000"/>
            </a:avLst>
          </a:prstGeom>
          <a:noFill/>
          <a:ln w="28575">
            <a:solidFill>
              <a:schemeClr val="hlink"/>
            </a:solidFill>
            <a:round/>
            <a:headEnd/>
            <a:tailEnd/>
          </a:ln>
        </p:spPr>
        <p:txBody>
          <a:bodyPr wrap="none" anchor="ctr"/>
          <a:lstStyle/>
          <a:p>
            <a:endParaRPr lang="en-US"/>
          </a:p>
        </p:txBody>
      </p:sp>
      <p:grpSp>
        <p:nvGrpSpPr>
          <p:cNvPr id="53258" name="Group 10"/>
          <p:cNvGrpSpPr>
            <a:grpSpLocks/>
          </p:cNvGrpSpPr>
          <p:nvPr/>
        </p:nvGrpSpPr>
        <p:grpSpPr bwMode="auto">
          <a:xfrm>
            <a:off x="6003925" y="609600"/>
            <a:ext cx="2682875" cy="1295400"/>
            <a:chOff x="3782" y="384"/>
            <a:chExt cx="1690" cy="816"/>
          </a:xfrm>
        </p:grpSpPr>
        <p:sp>
          <p:nvSpPr>
            <p:cNvPr id="53278" name="Text Box 11"/>
            <p:cNvSpPr txBox="1">
              <a:spLocks noChangeArrowheads="1"/>
            </p:cNvSpPr>
            <p:nvPr/>
          </p:nvSpPr>
          <p:spPr bwMode="auto">
            <a:xfrm>
              <a:off x="3782" y="588"/>
              <a:ext cx="1594" cy="327"/>
            </a:xfrm>
            <a:prstGeom prst="rect">
              <a:avLst/>
            </a:prstGeom>
            <a:noFill/>
            <a:ln w="9525">
              <a:noFill/>
              <a:miter lim="800000"/>
              <a:headEnd/>
              <a:tailEnd/>
            </a:ln>
          </p:spPr>
          <p:txBody>
            <a:bodyPr wrap="none">
              <a:spAutoFit/>
            </a:bodyPr>
            <a:lstStyle/>
            <a:p>
              <a:r>
                <a:rPr lang="en-US" b="0"/>
                <a:t>V = 4</a:t>
              </a:r>
              <a:r>
                <a:rPr lang="en-US" b="0">
                  <a:latin typeface="Symbol" pitchFamily="18" charset="2"/>
                </a:rPr>
                <a:t>e  </a:t>
              </a:r>
              <a:r>
                <a:rPr lang="en-US" b="0"/>
                <a:t>         </a:t>
              </a:r>
              <a:r>
                <a:rPr lang="en-US" sz="2800" b="0"/>
                <a:t> </a:t>
              </a:r>
              <a:r>
                <a:rPr lang="en-US" b="0"/>
                <a:t>--            </a:t>
              </a:r>
            </a:p>
          </p:txBody>
        </p:sp>
        <p:sp>
          <p:nvSpPr>
            <p:cNvPr id="53279" name="Text Box 12"/>
            <p:cNvSpPr txBox="1">
              <a:spLocks noChangeArrowheads="1"/>
            </p:cNvSpPr>
            <p:nvPr/>
          </p:nvSpPr>
          <p:spPr bwMode="auto">
            <a:xfrm>
              <a:off x="4416"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0" name="AutoShape 13"/>
            <p:cNvSpPr>
              <a:spLocks noChangeArrowheads="1"/>
            </p:cNvSpPr>
            <p:nvPr/>
          </p:nvSpPr>
          <p:spPr bwMode="auto">
            <a:xfrm>
              <a:off x="4410"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1" name="AutoShape 14"/>
            <p:cNvSpPr>
              <a:spLocks noChangeArrowheads="1"/>
            </p:cNvSpPr>
            <p:nvPr/>
          </p:nvSpPr>
          <p:spPr bwMode="auto">
            <a:xfrm>
              <a:off x="4290" y="384"/>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82" name="Text Box 15"/>
            <p:cNvSpPr txBox="1">
              <a:spLocks noChangeArrowheads="1"/>
            </p:cNvSpPr>
            <p:nvPr/>
          </p:nvSpPr>
          <p:spPr bwMode="auto">
            <a:xfrm>
              <a:off x="4950"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3" name="AutoShape 16"/>
            <p:cNvSpPr>
              <a:spLocks noChangeArrowheads="1"/>
            </p:cNvSpPr>
            <p:nvPr/>
          </p:nvSpPr>
          <p:spPr bwMode="auto">
            <a:xfrm>
              <a:off x="4944"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4" name="Text Box 17"/>
            <p:cNvSpPr txBox="1">
              <a:spLocks noChangeArrowheads="1"/>
            </p:cNvSpPr>
            <p:nvPr/>
          </p:nvSpPr>
          <p:spPr bwMode="auto">
            <a:xfrm>
              <a:off x="4600" y="402"/>
              <a:ext cx="248" cy="192"/>
            </a:xfrm>
            <a:prstGeom prst="rect">
              <a:avLst/>
            </a:prstGeom>
            <a:noFill/>
            <a:ln w="9525">
              <a:noFill/>
              <a:miter lim="800000"/>
              <a:headEnd/>
              <a:tailEnd/>
            </a:ln>
          </p:spPr>
          <p:txBody>
            <a:bodyPr wrap="none">
              <a:spAutoFit/>
            </a:bodyPr>
            <a:lstStyle/>
            <a:p>
              <a:r>
                <a:rPr lang="en-US" sz="1400" b="0"/>
                <a:t>12</a:t>
              </a:r>
            </a:p>
          </p:txBody>
        </p:sp>
        <p:sp>
          <p:nvSpPr>
            <p:cNvPr id="53285" name="Text Box 18"/>
            <p:cNvSpPr txBox="1">
              <a:spLocks noChangeArrowheads="1"/>
            </p:cNvSpPr>
            <p:nvPr/>
          </p:nvSpPr>
          <p:spPr bwMode="auto">
            <a:xfrm>
              <a:off x="5130" y="408"/>
              <a:ext cx="182" cy="192"/>
            </a:xfrm>
            <a:prstGeom prst="rect">
              <a:avLst/>
            </a:prstGeom>
            <a:noFill/>
            <a:ln w="9525">
              <a:noFill/>
              <a:miter lim="800000"/>
              <a:headEnd/>
              <a:tailEnd/>
            </a:ln>
          </p:spPr>
          <p:txBody>
            <a:bodyPr wrap="none">
              <a:spAutoFit/>
            </a:bodyPr>
            <a:lstStyle/>
            <a:p>
              <a:r>
                <a:rPr lang="en-US" sz="1400" b="0"/>
                <a:t>6</a:t>
              </a:r>
            </a:p>
          </p:txBody>
        </p:sp>
      </p:grpSp>
      <p:grpSp>
        <p:nvGrpSpPr>
          <p:cNvPr id="53259" name="Group 19"/>
          <p:cNvGrpSpPr>
            <a:grpSpLocks/>
          </p:cNvGrpSpPr>
          <p:nvPr/>
        </p:nvGrpSpPr>
        <p:grpSpPr bwMode="auto">
          <a:xfrm>
            <a:off x="6003925" y="2438400"/>
            <a:ext cx="2682875" cy="1295400"/>
            <a:chOff x="3782" y="1536"/>
            <a:chExt cx="1690" cy="816"/>
          </a:xfrm>
        </p:grpSpPr>
        <p:sp>
          <p:nvSpPr>
            <p:cNvPr id="53270" name="Text Box 20"/>
            <p:cNvSpPr txBox="1">
              <a:spLocks noChangeArrowheads="1"/>
            </p:cNvSpPr>
            <p:nvPr/>
          </p:nvSpPr>
          <p:spPr bwMode="auto">
            <a:xfrm>
              <a:off x="3782" y="1740"/>
              <a:ext cx="1634" cy="327"/>
            </a:xfrm>
            <a:prstGeom prst="rect">
              <a:avLst/>
            </a:prstGeom>
            <a:noFill/>
            <a:ln w="9525">
              <a:noFill/>
              <a:miter lim="800000"/>
              <a:headEnd/>
              <a:tailEnd/>
            </a:ln>
          </p:spPr>
          <p:txBody>
            <a:bodyPr wrap="none">
              <a:spAutoFit/>
            </a:bodyPr>
            <a:lstStyle/>
            <a:p>
              <a:r>
                <a:rPr lang="en-US" b="0"/>
                <a:t>V =  </a:t>
              </a:r>
              <a:r>
                <a:rPr lang="en-US" b="0">
                  <a:latin typeface="Symbol" pitchFamily="18" charset="2"/>
                </a:rPr>
                <a:t>e  </a:t>
              </a:r>
              <a:r>
                <a:rPr lang="en-US" b="0"/>
                <a:t>         </a:t>
              </a:r>
              <a:r>
                <a:rPr lang="en-US" sz="2800" b="0"/>
                <a:t> </a:t>
              </a:r>
              <a:r>
                <a:rPr lang="en-US" b="0"/>
                <a:t>-- 2           </a:t>
              </a:r>
            </a:p>
          </p:txBody>
        </p:sp>
        <p:sp>
          <p:nvSpPr>
            <p:cNvPr id="53271" name="Text Box 21"/>
            <p:cNvSpPr txBox="1">
              <a:spLocks noChangeArrowheads="1"/>
            </p:cNvSpPr>
            <p:nvPr/>
          </p:nvSpPr>
          <p:spPr bwMode="auto">
            <a:xfrm>
              <a:off x="4416"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endParaRPr lang="en-US" b="0"/>
            </a:p>
          </p:txBody>
        </p:sp>
        <p:sp>
          <p:nvSpPr>
            <p:cNvPr id="53272" name="AutoShape 22"/>
            <p:cNvSpPr>
              <a:spLocks noChangeArrowheads="1"/>
            </p:cNvSpPr>
            <p:nvPr/>
          </p:nvSpPr>
          <p:spPr bwMode="auto">
            <a:xfrm>
              <a:off x="4410"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3" name="AutoShape 23"/>
            <p:cNvSpPr>
              <a:spLocks noChangeArrowheads="1"/>
            </p:cNvSpPr>
            <p:nvPr/>
          </p:nvSpPr>
          <p:spPr bwMode="auto">
            <a:xfrm>
              <a:off x="4290" y="1536"/>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74" name="Text Box 24"/>
            <p:cNvSpPr txBox="1">
              <a:spLocks noChangeArrowheads="1"/>
            </p:cNvSpPr>
            <p:nvPr/>
          </p:nvSpPr>
          <p:spPr bwMode="auto">
            <a:xfrm>
              <a:off x="4950"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p>
          </p:txBody>
        </p:sp>
        <p:sp>
          <p:nvSpPr>
            <p:cNvPr id="53275" name="AutoShape 25"/>
            <p:cNvSpPr>
              <a:spLocks noChangeArrowheads="1"/>
            </p:cNvSpPr>
            <p:nvPr/>
          </p:nvSpPr>
          <p:spPr bwMode="auto">
            <a:xfrm>
              <a:off x="4944"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6" name="Text Box 26"/>
            <p:cNvSpPr txBox="1">
              <a:spLocks noChangeArrowheads="1"/>
            </p:cNvSpPr>
            <p:nvPr/>
          </p:nvSpPr>
          <p:spPr bwMode="auto">
            <a:xfrm>
              <a:off x="4600" y="1554"/>
              <a:ext cx="248" cy="192"/>
            </a:xfrm>
            <a:prstGeom prst="rect">
              <a:avLst/>
            </a:prstGeom>
            <a:noFill/>
            <a:ln w="9525">
              <a:noFill/>
              <a:miter lim="800000"/>
              <a:headEnd/>
              <a:tailEnd/>
            </a:ln>
          </p:spPr>
          <p:txBody>
            <a:bodyPr wrap="none">
              <a:spAutoFit/>
            </a:bodyPr>
            <a:lstStyle/>
            <a:p>
              <a:r>
                <a:rPr lang="en-US" sz="1400" b="0"/>
                <a:t>12</a:t>
              </a:r>
            </a:p>
          </p:txBody>
        </p:sp>
        <p:sp>
          <p:nvSpPr>
            <p:cNvPr id="53277" name="Text Box 27"/>
            <p:cNvSpPr txBox="1">
              <a:spLocks noChangeArrowheads="1"/>
            </p:cNvSpPr>
            <p:nvPr/>
          </p:nvSpPr>
          <p:spPr bwMode="auto">
            <a:xfrm>
              <a:off x="5130" y="1560"/>
              <a:ext cx="182" cy="192"/>
            </a:xfrm>
            <a:prstGeom prst="rect">
              <a:avLst/>
            </a:prstGeom>
            <a:noFill/>
            <a:ln w="9525">
              <a:noFill/>
              <a:miter lim="800000"/>
              <a:headEnd/>
              <a:tailEnd/>
            </a:ln>
          </p:spPr>
          <p:txBody>
            <a:bodyPr wrap="none">
              <a:spAutoFit/>
            </a:bodyPr>
            <a:lstStyle/>
            <a:p>
              <a:r>
                <a:rPr lang="en-US" sz="1400" b="0"/>
                <a:t>6</a:t>
              </a:r>
            </a:p>
          </p:txBody>
        </p:sp>
      </p:grpSp>
      <p:grpSp>
        <p:nvGrpSpPr>
          <p:cNvPr id="53260" name="Group 28"/>
          <p:cNvGrpSpPr>
            <a:grpSpLocks/>
          </p:cNvGrpSpPr>
          <p:nvPr/>
        </p:nvGrpSpPr>
        <p:grpSpPr bwMode="auto">
          <a:xfrm>
            <a:off x="6934200" y="3962400"/>
            <a:ext cx="1323975" cy="514350"/>
            <a:chOff x="4214" y="2640"/>
            <a:chExt cx="834" cy="324"/>
          </a:xfrm>
        </p:grpSpPr>
        <p:sp>
          <p:nvSpPr>
            <p:cNvPr id="53267" name="Text Box 29"/>
            <p:cNvSpPr txBox="1">
              <a:spLocks noChangeArrowheads="1"/>
            </p:cNvSpPr>
            <p:nvPr/>
          </p:nvSpPr>
          <p:spPr bwMode="auto">
            <a:xfrm>
              <a:off x="4214" y="2693"/>
              <a:ext cx="834" cy="250"/>
            </a:xfrm>
            <a:prstGeom prst="rect">
              <a:avLst/>
            </a:prstGeom>
            <a:noFill/>
            <a:ln w="9525">
              <a:noFill/>
              <a:miter lim="800000"/>
              <a:headEnd/>
              <a:tailEnd/>
            </a:ln>
          </p:spPr>
          <p:txBody>
            <a:bodyPr wrap="none">
              <a:spAutoFit/>
            </a:bodyPr>
            <a:lstStyle/>
            <a:p>
              <a:r>
                <a:rPr lang="en-US" b="0">
                  <a:latin typeface="Symbol" pitchFamily="18" charset="2"/>
                </a:rPr>
                <a:t>s</a:t>
              </a:r>
              <a:r>
                <a:rPr lang="en-US" b="0"/>
                <a:t>    2   = r</a:t>
              </a:r>
              <a:r>
                <a:rPr lang="en-US" b="0" baseline="30000"/>
                <a:t>*</a:t>
              </a:r>
              <a:endParaRPr lang="en-US" b="0"/>
            </a:p>
          </p:txBody>
        </p:sp>
        <p:sp>
          <p:nvSpPr>
            <p:cNvPr id="53268" name="Freeform 30"/>
            <p:cNvSpPr>
              <a:spLocks/>
            </p:cNvSpPr>
            <p:nvPr/>
          </p:nvSpPr>
          <p:spPr bwMode="auto">
            <a:xfrm>
              <a:off x="4410" y="2724"/>
              <a:ext cx="288" cy="240"/>
            </a:xfrm>
            <a:custGeom>
              <a:avLst/>
              <a:gdLst>
                <a:gd name="T0" fmla="*/ 0 w 192"/>
                <a:gd name="T1" fmla="*/ 96 h 192"/>
                <a:gd name="T2" fmla="*/ 19 w 192"/>
                <a:gd name="T3" fmla="*/ 22 h 192"/>
                <a:gd name="T4" fmla="*/ 48 w 192"/>
                <a:gd name="T5" fmla="*/ 192 h 192"/>
                <a:gd name="T6" fmla="*/ 48 w 192"/>
                <a:gd name="T7" fmla="*/ 0 h 192"/>
                <a:gd name="T8" fmla="*/ 192 w 192"/>
                <a:gd name="T9" fmla="*/ 0 h 192"/>
                <a:gd name="T10" fmla="*/ 0 60000 65536"/>
                <a:gd name="T11" fmla="*/ 0 60000 65536"/>
                <a:gd name="T12" fmla="*/ 0 60000 65536"/>
                <a:gd name="T13" fmla="*/ 0 60000 65536"/>
                <a:gd name="T14" fmla="*/ 0 60000 65536"/>
                <a:gd name="T15" fmla="*/ 0 w 192"/>
                <a:gd name="T16" fmla="*/ 0 h 192"/>
                <a:gd name="T17" fmla="*/ 192 w 192"/>
                <a:gd name="T18" fmla="*/ 192 h 192"/>
              </a:gdLst>
              <a:ahLst/>
              <a:cxnLst>
                <a:cxn ang="T10">
                  <a:pos x="T0" y="T1"/>
                </a:cxn>
                <a:cxn ang="T11">
                  <a:pos x="T2" y="T3"/>
                </a:cxn>
                <a:cxn ang="T12">
                  <a:pos x="T4" y="T5"/>
                </a:cxn>
                <a:cxn ang="T13">
                  <a:pos x="T6" y="T7"/>
                </a:cxn>
                <a:cxn ang="T14">
                  <a:pos x="T8" y="T9"/>
                </a:cxn>
              </a:cxnLst>
              <a:rect l="T15" t="T16" r="T17" b="T18"/>
              <a:pathLst>
                <a:path w="192" h="192">
                  <a:moveTo>
                    <a:pt x="0" y="96"/>
                  </a:moveTo>
                  <a:lnTo>
                    <a:pt x="19" y="22"/>
                  </a:lnTo>
                  <a:lnTo>
                    <a:pt x="48" y="192"/>
                  </a:lnTo>
                  <a:lnTo>
                    <a:pt x="48" y="0"/>
                  </a:lnTo>
                  <a:lnTo>
                    <a:pt x="192" y="0"/>
                  </a:lnTo>
                </a:path>
              </a:pathLst>
            </a:custGeom>
            <a:noFill/>
            <a:ln w="19050" cmpd="sng">
              <a:solidFill>
                <a:schemeClr val="tx1"/>
              </a:solidFill>
              <a:round/>
              <a:headEnd/>
              <a:tailEnd/>
            </a:ln>
          </p:spPr>
          <p:txBody>
            <a:bodyPr/>
            <a:lstStyle/>
            <a:p>
              <a:endParaRPr lang="en-US"/>
            </a:p>
          </p:txBody>
        </p:sp>
        <p:sp>
          <p:nvSpPr>
            <p:cNvPr id="53269" name="Text Box 31"/>
            <p:cNvSpPr txBox="1">
              <a:spLocks noChangeArrowheads="1"/>
            </p:cNvSpPr>
            <p:nvPr/>
          </p:nvSpPr>
          <p:spPr bwMode="auto">
            <a:xfrm>
              <a:off x="4362" y="2640"/>
              <a:ext cx="163" cy="154"/>
            </a:xfrm>
            <a:prstGeom prst="rect">
              <a:avLst/>
            </a:prstGeom>
            <a:noFill/>
            <a:ln w="9525">
              <a:noFill/>
              <a:miter lim="800000"/>
              <a:headEnd/>
              <a:tailEnd/>
            </a:ln>
          </p:spPr>
          <p:txBody>
            <a:bodyPr wrap="none">
              <a:spAutoFit/>
            </a:bodyPr>
            <a:lstStyle/>
            <a:p>
              <a:r>
                <a:rPr lang="en-US" sz="1000"/>
                <a:t>6</a:t>
              </a:r>
            </a:p>
          </p:txBody>
        </p:sp>
      </p:grpSp>
      <p:sp>
        <p:nvSpPr>
          <p:cNvPr id="53261" name="Text Box 32"/>
          <p:cNvSpPr txBox="1">
            <a:spLocks noChangeArrowheads="1"/>
          </p:cNvSpPr>
          <p:nvPr/>
        </p:nvSpPr>
        <p:spPr bwMode="auto">
          <a:xfrm>
            <a:off x="7451725" y="1917700"/>
            <a:ext cx="403225" cy="396875"/>
          </a:xfrm>
          <a:prstGeom prst="rect">
            <a:avLst/>
          </a:prstGeom>
          <a:noFill/>
          <a:ln w="9525">
            <a:noFill/>
            <a:miter lim="800000"/>
            <a:headEnd/>
            <a:tailEnd/>
          </a:ln>
        </p:spPr>
        <p:txBody>
          <a:bodyPr wrap="none">
            <a:spAutoFit/>
          </a:bodyPr>
          <a:lstStyle/>
          <a:p>
            <a:r>
              <a:rPr lang="en-US" b="0">
                <a:solidFill>
                  <a:schemeClr val="hlink"/>
                </a:solidFill>
              </a:rPr>
              <a:t>or</a:t>
            </a:r>
          </a:p>
        </p:txBody>
      </p:sp>
      <p:sp>
        <p:nvSpPr>
          <p:cNvPr id="53262" name="Text Box 33"/>
          <p:cNvSpPr txBox="1">
            <a:spLocks noChangeArrowheads="1"/>
          </p:cNvSpPr>
          <p:nvPr/>
        </p:nvSpPr>
        <p:spPr bwMode="auto">
          <a:xfrm>
            <a:off x="5867400" y="6172200"/>
            <a:ext cx="184150" cy="396875"/>
          </a:xfrm>
          <a:prstGeom prst="rect">
            <a:avLst/>
          </a:prstGeom>
          <a:noFill/>
          <a:ln w="9525">
            <a:noFill/>
            <a:miter lim="800000"/>
            <a:headEnd/>
            <a:tailEnd/>
          </a:ln>
        </p:spPr>
        <p:txBody>
          <a:bodyPr wrap="none">
            <a:spAutoFit/>
          </a:bodyPr>
          <a:lstStyle/>
          <a:p>
            <a:endParaRPr lang="en-US" b="0">
              <a:latin typeface="Arial Narrow" pitchFamily="34" charset="0"/>
            </a:endParaRPr>
          </a:p>
        </p:txBody>
      </p:sp>
      <p:sp>
        <p:nvSpPr>
          <p:cNvPr id="53263" name="Text Box 34"/>
          <p:cNvSpPr txBox="1">
            <a:spLocks noChangeArrowheads="1"/>
          </p:cNvSpPr>
          <p:nvPr/>
        </p:nvSpPr>
        <p:spPr bwMode="auto">
          <a:xfrm>
            <a:off x="5334000" y="6019800"/>
            <a:ext cx="3352800" cy="701675"/>
          </a:xfrm>
          <a:prstGeom prst="rect">
            <a:avLst/>
          </a:prstGeom>
          <a:noFill/>
          <a:ln w="9525">
            <a:noFill/>
            <a:miter lim="800000"/>
            <a:headEnd/>
            <a:tailEnd/>
          </a:ln>
        </p:spPr>
        <p:txBody>
          <a:bodyPr>
            <a:spAutoFit/>
          </a:bodyPr>
          <a:lstStyle/>
          <a:p>
            <a:pPr algn="ctr"/>
            <a:r>
              <a:rPr lang="en-US" b="0">
                <a:solidFill>
                  <a:schemeClr val="hlink"/>
                </a:solidFill>
              </a:rPr>
              <a:t>A</a:t>
            </a:r>
            <a:r>
              <a:rPr lang="en-US" b="0" baseline="-25000">
                <a:solidFill>
                  <a:schemeClr val="hlink"/>
                </a:solidFill>
              </a:rPr>
              <a:t>ij</a:t>
            </a:r>
            <a:r>
              <a:rPr lang="en-US" b="0">
                <a:solidFill>
                  <a:schemeClr val="hlink"/>
                </a:solidFill>
              </a:rPr>
              <a:t> and B</a:t>
            </a:r>
            <a:r>
              <a:rPr lang="en-US" b="0" baseline="-25000">
                <a:solidFill>
                  <a:schemeClr val="hlink"/>
                </a:solidFill>
              </a:rPr>
              <a:t>ij</a:t>
            </a:r>
            <a:r>
              <a:rPr lang="en-US" b="0">
                <a:solidFill>
                  <a:schemeClr val="hlink"/>
                </a:solidFill>
              </a:rPr>
              <a:t> represent pre-mixed parameters (A</a:t>
            </a:r>
            <a:r>
              <a:rPr lang="en-US" b="0" baseline="-25000">
                <a:solidFill>
                  <a:schemeClr val="hlink"/>
                </a:solidFill>
              </a:rPr>
              <a:t>ij</a:t>
            </a:r>
            <a:r>
              <a:rPr lang="en-US" b="0">
                <a:solidFill>
                  <a:schemeClr val="hlink"/>
                </a:solidFill>
              </a:rPr>
              <a:t> = A</a:t>
            </a:r>
            <a:r>
              <a:rPr lang="en-US" b="0" baseline="-25000">
                <a:solidFill>
                  <a:schemeClr val="hlink"/>
                </a:solidFill>
              </a:rPr>
              <a:t>i</a:t>
            </a:r>
            <a:r>
              <a:rPr lang="en-US" b="0">
                <a:solidFill>
                  <a:schemeClr val="hlink"/>
                </a:solidFill>
              </a:rPr>
              <a:t>A</a:t>
            </a:r>
            <a:r>
              <a:rPr lang="en-US" b="0" baseline="-25000">
                <a:solidFill>
                  <a:schemeClr val="hlink"/>
                </a:solidFill>
              </a:rPr>
              <a:t>j</a:t>
            </a:r>
            <a:r>
              <a:rPr lang="en-US" b="0">
                <a:solidFill>
                  <a:schemeClr val="hlink"/>
                </a:solidFill>
              </a:rPr>
              <a:t>)</a:t>
            </a:r>
          </a:p>
        </p:txBody>
      </p:sp>
      <p:grpSp>
        <p:nvGrpSpPr>
          <p:cNvPr id="53264" name="Group 35"/>
          <p:cNvGrpSpPr>
            <a:grpSpLocks/>
          </p:cNvGrpSpPr>
          <p:nvPr/>
        </p:nvGrpSpPr>
        <p:grpSpPr bwMode="auto">
          <a:xfrm>
            <a:off x="5943600" y="304800"/>
            <a:ext cx="685800" cy="457200"/>
            <a:chOff x="4800" y="1200"/>
            <a:chExt cx="432" cy="288"/>
          </a:xfrm>
        </p:grpSpPr>
        <p:sp>
          <p:nvSpPr>
            <p:cNvPr id="53265" name="Oval 3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3266" name="Text Box 3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5"/>
          <p:cNvSpPr txBox="1">
            <a:spLocks noChangeArrowheads="1"/>
          </p:cNvSpPr>
          <p:nvPr/>
        </p:nvSpPr>
        <p:spPr bwMode="auto">
          <a:xfrm>
            <a:off x="423863" y="4038600"/>
            <a:ext cx="8720137" cy="1863725"/>
          </a:xfrm>
          <a:prstGeom prst="rect">
            <a:avLst/>
          </a:prstGeom>
          <a:noFill/>
          <a:ln w="9525">
            <a:noFill/>
            <a:miter lim="800000"/>
            <a:headEnd/>
            <a:tailEnd/>
          </a:ln>
        </p:spPr>
        <p:txBody>
          <a:bodyPr wrap="none">
            <a:spAutoFit/>
          </a:bodyPr>
          <a:lstStyle/>
          <a:p>
            <a:pPr defTabSz="395288"/>
            <a:r>
              <a:rPr lang="en-US" sz="1800" b="0"/>
              <a:t>van der Waals		</a:t>
            </a:r>
            <a:r>
              <a:rPr lang="en-US" sz="1800">
                <a:solidFill>
                  <a:srgbClr val="0000FF"/>
                </a:solidFill>
              </a:rPr>
              <a:t>0.5-1.0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p:txBody>
      </p:sp>
      <p:grpSp>
        <p:nvGrpSpPr>
          <p:cNvPr id="54275" name="Group 6"/>
          <p:cNvGrpSpPr>
            <a:grpSpLocks/>
          </p:cNvGrpSpPr>
          <p:nvPr/>
        </p:nvGrpSpPr>
        <p:grpSpPr bwMode="auto">
          <a:xfrm>
            <a:off x="1447800" y="4572000"/>
            <a:ext cx="1724025" cy="762000"/>
            <a:chOff x="264" y="2868"/>
            <a:chExt cx="1086" cy="480"/>
          </a:xfrm>
        </p:grpSpPr>
        <p:sp>
          <p:nvSpPr>
            <p:cNvPr id="54279" name="Oval 7"/>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0" name="Group 8"/>
            <p:cNvGrpSpPr>
              <a:grpSpLocks/>
            </p:cNvGrpSpPr>
            <p:nvPr/>
          </p:nvGrpSpPr>
          <p:grpSpPr bwMode="auto">
            <a:xfrm>
              <a:off x="624" y="2880"/>
              <a:ext cx="126" cy="240"/>
              <a:chOff x="762" y="3588"/>
              <a:chExt cx="126" cy="240"/>
            </a:xfrm>
          </p:grpSpPr>
          <p:sp>
            <p:nvSpPr>
              <p:cNvPr id="54289" name="Line 9"/>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4290" name="Group 10"/>
              <p:cNvGrpSpPr>
                <a:grpSpLocks/>
              </p:cNvGrpSpPr>
              <p:nvPr/>
            </p:nvGrpSpPr>
            <p:grpSpPr bwMode="auto">
              <a:xfrm>
                <a:off x="768" y="3648"/>
                <a:ext cx="96" cy="96"/>
                <a:chOff x="768" y="3648"/>
                <a:chExt cx="96" cy="96"/>
              </a:xfrm>
            </p:grpSpPr>
            <p:sp>
              <p:nvSpPr>
                <p:cNvPr id="54291" name="Oval 11"/>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92" name="Line 12"/>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1" name="Text Box 13"/>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4282" name="Oval 14"/>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3" name="Group 15"/>
            <p:cNvGrpSpPr>
              <a:grpSpLocks/>
            </p:cNvGrpSpPr>
            <p:nvPr/>
          </p:nvGrpSpPr>
          <p:grpSpPr bwMode="auto">
            <a:xfrm>
              <a:off x="1110" y="3216"/>
              <a:ext cx="240" cy="126"/>
              <a:chOff x="1377" y="3705"/>
              <a:chExt cx="240" cy="126"/>
            </a:xfrm>
          </p:grpSpPr>
          <p:sp>
            <p:nvSpPr>
              <p:cNvPr id="54285" name="Line 16"/>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4286" name="Group 17"/>
              <p:cNvGrpSpPr>
                <a:grpSpLocks/>
              </p:cNvGrpSpPr>
              <p:nvPr/>
            </p:nvGrpSpPr>
            <p:grpSpPr bwMode="auto">
              <a:xfrm>
                <a:off x="1446" y="3708"/>
                <a:ext cx="96" cy="96"/>
                <a:chOff x="768" y="3648"/>
                <a:chExt cx="96" cy="96"/>
              </a:xfrm>
            </p:grpSpPr>
            <p:sp>
              <p:nvSpPr>
                <p:cNvPr id="54287" name="Oval 18"/>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88" name="Line 19"/>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4" name="Text Box 20"/>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
        <p:nvSpPr>
          <p:cNvPr id="54276" name="Rectangle 21"/>
          <p:cNvSpPr>
            <a:spLocks noChangeArrowheads="1"/>
          </p:cNvSpPr>
          <p:nvPr/>
        </p:nvSpPr>
        <p:spPr bwMode="auto">
          <a:xfrm>
            <a:off x="2286000" y="1371600"/>
            <a:ext cx="4876800" cy="641350"/>
          </a:xfrm>
          <a:prstGeom prst="rect">
            <a:avLst/>
          </a:prstGeom>
          <a:noFill/>
          <a:ln w="9525">
            <a:noFill/>
            <a:miter lim="800000"/>
            <a:headEnd/>
            <a:tailEnd/>
          </a:ln>
        </p:spPr>
        <p:txBody>
          <a:bodyPr>
            <a:spAutoFit/>
          </a:bodyPr>
          <a:lstStyle/>
          <a:p>
            <a:r>
              <a:rPr lang="en-US" sz="3600">
                <a:solidFill>
                  <a:srgbClr val="0000FF"/>
                </a:solidFill>
              </a:rPr>
              <a:t>E = A</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12</a:t>
            </a:r>
            <a:r>
              <a:rPr lang="en-US" sz="3600">
                <a:solidFill>
                  <a:srgbClr val="0000FF"/>
                </a:solidFill>
              </a:rPr>
              <a:t> – B</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6</a:t>
            </a:r>
          </a:p>
        </p:txBody>
      </p:sp>
      <p:sp>
        <p:nvSpPr>
          <p:cNvPr id="54277" name="Text Box 22"/>
          <p:cNvSpPr txBox="1">
            <a:spLocks noChangeArrowheads="1"/>
          </p:cNvSpPr>
          <p:nvPr/>
        </p:nvSpPr>
        <p:spPr bwMode="auto">
          <a:xfrm>
            <a:off x="1981200" y="685800"/>
            <a:ext cx="4740275" cy="519113"/>
          </a:xfrm>
          <a:prstGeom prst="rect">
            <a:avLst/>
          </a:prstGeom>
          <a:noFill/>
          <a:ln w="9525">
            <a:noFill/>
            <a:miter lim="800000"/>
            <a:headEnd/>
            <a:tailEnd/>
          </a:ln>
        </p:spPr>
        <p:txBody>
          <a:bodyPr>
            <a:spAutoFit/>
          </a:bodyPr>
          <a:lstStyle/>
          <a:p>
            <a:r>
              <a:rPr lang="en-US" sz="2800"/>
              <a:t>Net Van der Waals interaction</a:t>
            </a:r>
          </a:p>
        </p:txBody>
      </p:sp>
      <p:sp>
        <p:nvSpPr>
          <p:cNvPr id="54278" name="Text Box 23"/>
          <p:cNvSpPr txBox="1">
            <a:spLocks noChangeArrowheads="1"/>
          </p:cNvSpPr>
          <p:nvPr/>
        </p:nvSpPr>
        <p:spPr bwMode="auto">
          <a:xfrm>
            <a:off x="762000" y="2743200"/>
            <a:ext cx="7391400" cy="854075"/>
          </a:xfrm>
          <a:prstGeom prst="rect">
            <a:avLst/>
          </a:prstGeom>
          <a:noFill/>
          <a:ln w="9525">
            <a:noFill/>
            <a:miter lim="800000"/>
            <a:headEnd/>
            <a:tailEnd/>
          </a:ln>
        </p:spPr>
        <p:txBody>
          <a:bodyPr>
            <a:spAutoFit/>
          </a:bodyPr>
          <a:lstStyle/>
          <a:p>
            <a:pPr>
              <a:spcBef>
                <a:spcPct val="50000"/>
              </a:spcBef>
            </a:pPr>
            <a:r>
              <a:rPr lang="en-US"/>
              <a:t>Creates Steric Repulsions when atoms are close.</a:t>
            </a:r>
          </a:p>
          <a:p>
            <a:pPr>
              <a:spcBef>
                <a:spcPct val="50000"/>
              </a:spcBef>
            </a:pPr>
            <a:r>
              <a:rPr lang="en-US"/>
              <a:t>Creates weak binding when atoms are apart.</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304800" y="1166813"/>
            <a:ext cx="8826500" cy="4267200"/>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a:solidFill>
                  <a:srgbClr val="0000FF"/>
                </a:solidFill>
              </a:rPr>
              <a:t>1.0-10.0 kcal/mol</a:t>
            </a:r>
            <a:r>
              <a:rPr lang="en-US" sz="1800" b="0"/>
              <a:t>		dipole-dipole interaction</a:t>
            </a:r>
          </a:p>
          <a:p>
            <a:pPr defTabSz="395288">
              <a:spcBef>
                <a:spcPct val="15000"/>
              </a:spcBef>
            </a:pPr>
            <a:r>
              <a:rPr lang="en-US" sz="1800" b="0"/>
              <a:t>											</a:t>
            </a:r>
            <a:r>
              <a:rPr lang="en-US" sz="1800" b="0">
                <a:solidFill>
                  <a:srgbClr val="1E783C"/>
                </a:solidFill>
              </a:rPr>
              <a:t>Due to unequal sharing of electrons in a</a:t>
            </a:r>
          </a:p>
          <a:p>
            <a:pPr defTabSz="395288">
              <a:spcBef>
                <a:spcPct val="15000"/>
              </a:spcBef>
            </a:pPr>
            <a:r>
              <a:rPr lang="en-US" sz="1800" b="0">
                <a:solidFill>
                  <a:srgbClr val="1E783C"/>
                </a:solidFill>
              </a:rPr>
              <a:t>											covalent bond (differing electronegativities).</a:t>
            </a:r>
          </a:p>
          <a:p>
            <a:pPr defTabSz="395288">
              <a:spcBef>
                <a:spcPct val="15000"/>
              </a:spcBef>
            </a:pPr>
            <a:r>
              <a:rPr lang="en-US" sz="1800" b="0">
                <a:solidFill>
                  <a:srgbClr val="1E783C"/>
                </a:solidFill>
              </a:rPr>
              <a:t>											</a:t>
            </a:r>
            <a:r>
              <a:rPr lang="en-US" sz="1800" b="0"/>
              <a:t>Short range, angle dependent</a:t>
            </a:r>
            <a:endParaRPr lang="en-US" sz="1800" b="0">
              <a:solidFill>
                <a:srgbClr val="1E783C"/>
              </a:solidFill>
            </a:endParaRPr>
          </a:p>
          <a:p>
            <a:pPr defTabSz="395288">
              <a:spcBef>
                <a:spcPct val="15000"/>
              </a:spcBef>
            </a:pPr>
            <a:endParaRPr lang="en-US" sz="1800" b="0"/>
          </a:p>
          <a:p>
            <a:pPr defTabSz="395288"/>
            <a:endParaRPr lang="en-US" sz="1800" b="0"/>
          </a:p>
          <a:p>
            <a:pPr defTabSz="395288"/>
            <a:r>
              <a:rPr lang="en-US" sz="1800" b="0"/>
              <a:t>van der Waals		</a:t>
            </a:r>
            <a:r>
              <a:rPr lang="en-US" sz="1800">
                <a:solidFill>
                  <a:srgbClr val="0000FF"/>
                </a:solidFill>
              </a:rPr>
              <a:t>0.2-1.0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a:p>
            <a:pPr defTabSz="395288">
              <a:spcBef>
                <a:spcPct val="15000"/>
              </a:spcBef>
            </a:pPr>
            <a:r>
              <a:rPr lang="en-US" sz="1800" b="0"/>
              <a:t>Ionic				</a:t>
            </a:r>
            <a:r>
              <a:rPr lang="en-US" sz="1800">
                <a:solidFill>
                  <a:srgbClr val="0000FF"/>
                </a:solidFill>
              </a:rPr>
              <a:t>5.0  kcal/mol</a:t>
            </a:r>
            <a:r>
              <a:rPr lang="en-US" sz="1800" b="0"/>
              <a:t>		least affected by temperature and distance</a:t>
            </a:r>
          </a:p>
          <a:p>
            <a:pPr defTabSz="395288"/>
            <a:endParaRPr lang="en-US" sz="1800" b="0"/>
          </a:p>
        </p:txBody>
      </p:sp>
      <p:sp>
        <p:nvSpPr>
          <p:cNvPr id="55299" name="Oval 3"/>
          <p:cNvSpPr>
            <a:spLocks noChangeArrowheads="1"/>
          </p:cNvSpPr>
          <p:nvPr/>
        </p:nvSpPr>
        <p:spPr bwMode="auto">
          <a:xfrm>
            <a:off x="1143000"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0" name="Group 4"/>
          <p:cNvGrpSpPr>
            <a:grpSpLocks/>
          </p:cNvGrpSpPr>
          <p:nvPr/>
        </p:nvGrpSpPr>
        <p:grpSpPr bwMode="auto">
          <a:xfrm>
            <a:off x="1714500" y="3600450"/>
            <a:ext cx="200025" cy="381000"/>
            <a:chOff x="762" y="3588"/>
            <a:chExt cx="126" cy="240"/>
          </a:xfrm>
        </p:grpSpPr>
        <p:sp>
          <p:nvSpPr>
            <p:cNvPr id="55341" name="Line 5"/>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5342" name="Group 6"/>
            <p:cNvGrpSpPr>
              <a:grpSpLocks/>
            </p:cNvGrpSpPr>
            <p:nvPr/>
          </p:nvGrpSpPr>
          <p:grpSpPr bwMode="auto">
            <a:xfrm>
              <a:off x="768" y="3648"/>
              <a:ext cx="96" cy="96"/>
              <a:chOff x="768" y="3648"/>
              <a:chExt cx="96" cy="96"/>
            </a:xfrm>
          </p:grpSpPr>
          <p:sp>
            <p:nvSpPr>
              <p:cNvPr id="55343" name="Oval 7"/>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4" name="Line 8"/>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1" name="Text Box 9"/>
          <p:cNvSpPr txBox="1">
            <a:spLocks noChangeArrowheads="1"/>
          </p:cNvSpPr>
          <p:nvPr/>
        </p:nvSpPr>
        <p:spPr bwMode="auto">
          <a:xfrm>
            <a:off x="1338263" y="3781425"/>
            <a:ext cx="319087" cy="366713"/>
          </a:xfrm>
          <a:prstGeom prst="rect">
            <a:avLst/>
          </a:prstGeom>
          <a:noFill/>
          <a:ln w="9525">
            <a:noFill/>
            <a:miter lim="800000"/>
            <a:headEnd/>
            <a:tailEnd/>
          </a:ln>
        </p:spPr>
        <p:txBody>
          <a:bodyPr wrap="none">
            <a:spAutoFit/>
          </a:bodyPr>
          <a:lstStyle/>
          <a:p>
            <a:r>
              <a:rPr lang="en-US" sz="1800"/>
              <a:t>+</a:t>
            </a:r>
          </a:p>
        </p:txBody>
      </p:sp>
      <p:sp>
        <p:nvSpPr>
          <p:cNvPr id="55302" name="Oval 10"/>
          <p:cNvSpPr>
            <a:spLocks noChangeArrowheads="1"/>
          </p:cNvSpPr>
          <p:nvPr/>
        </p:nvSpPr>
        <p:spPr bwMode="auto">
          <a:xfrm>
            <a:off x="2047875"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3" name="Group 11"/>
          <p:cNvGrpSpPr>
            <a:grpSpLocks/>
          </p:cNvGrpSpPr>
          <p:nvPr/>
        </p:nvGrpSpPr>
        <p:grpSpPr bwMode="auto">
          <a:xfrm>
            <a:off x="2486025" y="4133850"/>
            <a:ext cx="381000" cy="200025"/>
            <a:chOff x="1377" y="3705"/>
            <a:chExt cx="240" cy="126"/>
          </a:xfrm>
        </p:grpSpPr>
        <p:sp>
          <p:nvSpPr>
            <p:cNvPr id="55337" name="Line 12"/>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5338" name="Group 13"/>
            <p:cNvGrpSpPr>
              <a:grpSpLocks/>
            </p:cNvGrpSpPr>
            <p:nvPr/>
          </p:nvGrpSpPr>
          <p:grpSpPr bwMode="auto">
            <a:xfrm>
              <a:off x="1446" y="3708"/>
              <a:ext cx="96" cy="96"/>
              <a:chOff x="768" y="3648"/>
              <a:chExt cx="96" cy="96"/>
            </a:xfrm>
          </p:grpSpPr>
          <p:sp>
            <p:nvSpPr>
              <p:cNvPr id="55339" name="Oval 14"/>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0" name="Line 15"/>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4" name="Text Box 16"/>
          <p:cNvSpPr txBox="1">
            <a:spLocks noChangeArrowheads="1"/>
          </p:cNvSpPr>
          <p:nvPr/>
        </p:nvSpPr>
        <p:spPr bwMode="auto">
          <a:xfrm>
            <a:off x="2243138" y="3781425"/>
            <a:ext cx="319087" cy="366713"/>
          </a:xfrm>
          <a:prstGeom prst="rect">
            <a:avLst/>
          </a:prstGeom>
          <a:noFill/>
          <a:ln w="9525">
            <a:noFill/>
            <a:miter lim="800000"/>
            <a:headEnd/>
            <a:tailEnd/>
          </a:ln>
        </p:spPr>
        <p:txBody>
          <a:bodyPr wrap="none">
            <a:spAutoFit/>
          </a:bodyPr>
          <a:lstStyle/>
          <a:p>
            <a:r>
              <a:rPr lang="en-US" sz="1800"/>
              <a:t>+</a:t>
            </a:r>
          </a:p>
        </p:txBody>
      </p:sp>
      <p:grpSp>
        <p:nvGrpSpPr>
          <p:cNvPr id="55305" name="Group 17"/>
          <p:cNvGrpSpPr>
            <a:grpSpLocks/>
          </p:cNvGrpSpPr>
          <p:nvPr/>
        </p:nvGrpSpPr>
        <p:grpSpPr bwMode="auto">
          <a:xfrm>
            <a:off x="1263650" y="1371600"/>
            <a:ext cx="1784350" cy="1744663"/>
            <a:chOff x="2284" y="3173"/>
            <a:chExt cx="1124" cy="1099"/>
          </a:xfrm>
        </p:grpSpPr>
        <p:sp>
          <p:nvSpPr>
            <p:cNvPr id="55316" name="Line 18"/>
            <p:cNvSpPr>
              <a:spLocks noChangeShapeType="1"/>
            </p:cNvSpPr>
            <p:nvPr/>
          </p:nvSpPr>
          <p:spPr bwMode="auto">
            <a:xfrm flipV="1">
              <a:off x="2573" y="3476"/>
              <a:ext cx="480" cy="480"/>
            </a:xfrm>
            <a:prstGeom prst="line">
              <a:avLst/>
            </a:prstGeom>
            <a:noFill/>
            <a:ln w="38100">
              <a:solidFill>
                <a:schemeClr val="accent1"/>
              </a:solidFill>
              <a:round/>
              <a:headEnd/>
              <a:tailEnd type="arrow" w="med" len="med"/>
            </a:ln>
          </p:spPr>
          <p:txBody>
            <a:bodyPr/>
            <a:lstStyle/>
            <a:p>
              <a:endParaRPr lang="en-US"/>
            </a:p>
          </p:txBody>
        </p:sp>
        <p:sp>
          <p:nvSpPr>
            <p:cNvPr id="55317" name="Text Box 19"/>
            <p:cNvSpPr txBox="1">
              <a:spLocks noChangeArrowheads="1"/>
            </p:cNvSpPr>
            <p:nvPr/>
          </p:nvSpPr>
          <p:spPr bwMode="auto">
            <a:xfrm>
              <a:off x="2663" y="3562"/>
              <a:ext cx="260" cy="327"/>
            </a:xfrm>
            <a:prstGeom prst="rect">
              <a:avLst/>
            </a:prstGeom>
            <a:noFill/>
            <a:ln w="9525">
              <a:noFill/>
              <a:miter lim="800000"/>
              <a:headEnd/>
              <a:tailEnd/>
            </a:ln>
          </p:spPr>
          <p:txBody>
            <a:bodyPr wrap="none">
              <a:spAutoFit/>
            </a:bodyPr>
            <a:lstStyle/>
            <a:p>
              <a:r>
                <a:rPr lang="en-US" sz="2800" b="0"/>
                <a:t>O</a:t>
              </a:r>
            </a:p>
          </p:txBody>
        </p:sp>
        <p:sp>
          <p:nvSpPr>
            <p:cNvPr id="55318" name="Text Box 20"/>
            <p:cNvSpPr txBox="1">
              <a:spLocks noChangeArrowheads="1"/>
            </p:cNvSpPr>
            <p:nvPr/>
          </p:nvSpPr>
          <p:spPr bwMode="auto">
            <a:xfrm>
              <a:off x="2703" y="3830"/>
              <a:ext cx="260" cy="327"/>
            </a:xfrm>
            <a:prstGeom prst="rect">
              <a:avLst/>
            </a:prstGeom>
            <a:noFill/>
            <a:ln w="9525">
              <a:noFill/>
              <a:miter lim="800000"/>
              <a:headEnd/>
              <a:tailEnd/>
            </a:ln>
          </p:spPr>
          <p:txBody>
            <a:bodyPr wrap="none">
              <a:spAutoFit/>
            </a:bodyPr>
            <a:lstStyle/>
            <a:p>
              <a:r>
                <a:rPr lang="en-US" sz="2800" b="0"/>
                <a:t>H</a:t>
              </a:r>
            </a:p>
          </p:txBody>
        </p:sp>
        <p:sp>
          <p:nvSpPr>
            <p:cNvPr id="55319" name="Oval 21"/>
            <p:cNvSpPr>
              <a:spLocks noChangeArrowheads="1"/>
            </p:cNvSpPr>
            <p:nvPr/>
          </p:nvSpPr>
          <p:spPr bwMode="auto">
            <a:xfrm>
              <a:off x="2653" y="3749"/>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0" name="Text Box 22"/>
            <p:cNvSpPr txBox="1">
              <a:spLocks noChangeArrowheads="1"/>
            </p:cNvSpPr>
            <p:nvPr/>
          </p:nvSpPr>
          <p:spPr bwMode="auto">
            <a:xfrm>
              <a:off x="2453" y="3557"/>
              <a:ext cx="260" cy="327"/>
            </a:xfrm>
            <a:prstGeom prst="rect">
              <a:avLst/>
            </a:prstGeom>
            <a:noFill/>
            <a:ln w="9525">
              <a:noFill/>
              <a:miter lim="800000"/>
              <a:headEnd/>
              <a:tailEnd/>
            </a:ln>
          </p:spPr>
          <p:txBody>
            <a:bodyPr wrap="none">
              <a:spAutoFit/>
            </a:bodyPr>
            <a:lstStyle/>
            <a:p>
              <a:r>
                <a:rPr lang="en-US" sz="2800" b="0"/>
                <a:t>H</a:t>
              </a:r>
            </a:p>
          </p:txBody>
        </p:sp>
        <p:sp>
          <p:nvSpPr>
            <p:cNvPr id="55321" name="Oval 23"/>
            <p:cNvSpPr>
              <a:spLocks noChangeArrowheads="1"/>
            </p:cNvSpPr>
            <p:nvPr/>
          </p:nvSpPr>
          <p:spPr bwMode="auto">
            <a:xfrm>
              <a:off x="2651" y="3677"/>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55322" name="Group 24"/>
            <p:cNvGrpSpPr>
              <a:grpSpLocks/>
            </p:cNvGrpSpPr>
            <p:nvPr/>
          </p:nvGrpSpPr>
          <p:grpSpPr bwMode="auto">
            <a:xfrm>
              <a:off x="2725" y="3286"/>
              <a:ext cx="130" cy="340"/>
              <a:chOff x="4067" y="638"/>
              <a:chExt cx="130" cy="340"/>
            </a:xfrm>
          </p:grpSpPr>
          <p:sp>
            <p:nvSpPr>
              <p:cNvPr id="55334" name="Freeform 2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5" name="Oval 2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6" name="Oval 2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55323" name="Group 28"/>
            <p:cNvGrpSpPr>
              <a:grpSpLocks/>
            </p:cNvGrpSpPr>
            <p:nvPr/>
          </p:nvGrpSpPr>
          <p:grpSpPr bwMode="auto">
            <a:xfrm rot="5400000">
              <a:off x="2980" y="3573"/>
              <a:ext cx="130" cy="340"/>
              <a:chOff x="4067" y="638"/>
              <a:chExt cx="130" cy="340"/>
            </a:xfrm>
          </p:grpSpPr>
          <p:sp>
            <p:nvSpPr>
              <p:cNvPr id="55331" name="Freeform 2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2" name="Oval 3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3" name="Oval 3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55324" name="Oval 32"/>
            <p:cNvSpPr>
              <a:spLocks noChangeArrowheads="1"/>
            </p:cNvSpPr>
            <p:nvPr/>
          </p:nvSpPr>
          <p:spPr bwMode="auto">
            <a:xfrm>
              <a:off x="275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5" name="Oval 33"/>
            <p:cNvSpPr>
              <a:spLocks noChangeArrowheads="1"/>
            </p:cNvSpPr>
            <p:nvPr/>
          </p:nvSpPr>
          <p:spPr bwMode="auto">
            <a:xfrm>
              <a:off x="281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6" name="Text Box 34"/>
            <p:cNvSpPr txBox="1">
              <a:spLocks noChangeArrowheads="1"/>
            </p:cNvSpPr>
            <p:nvPr/>
          </p:nvSpPr>
          <p:spPr bwMode="auto">
            <a:xfrm>
              <a:off x="2819" y="3173"/>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7" name="Text Box 35"/>
            <p:cNvSpPr txBox="1">
              <a:spLocks noChangeArrowheads="1"/>
            </p:cNvSpPr>
            <p:nvPr/>
          </p:nvSpPr>
          <p:spPr bwMode="auto">
            <a:xfrm>
              <a:off x="3174" y="3692"/>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8" name="Text Box 36"/>
            <p:cNvSpPr txBox="1">
              <a:spLocks noChangeArrowheads="1"/>
            </p:cNvSpPr>
            <p:nvPr/>
          </p:nvSpPr>
          <p:spPr bwMode="auto">
            <a:xfrm>
              <a:off x="2597" y="402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9" name="Text Box 37"/>
            <p:cNvSpPr txBox="1">
              <a:spLocks noChangeArrowheads="1"/>
            </p:cNvSpPr>
            <p:nvPr/>
          </p:nvSpPr>
          <p:spPr bwMode="auto">
            <a:xfrm>
              <a:off x="2284" y="348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30" name="Line 38"/>
            <p:cNvSpPr>
              <a:spLocks noChangeShapeType="1"/>
            </p:cNvSpPr>
            <p:nvPr/>
          </p:nvSpPr>
          <p:spPr bwMode="auto">
            <a:xfrm>
              <a:off x="2591" y="3860"/>
              <a:ext cx="64" cy="73"/>
            </a:xfrm>
            <a:prstGeom prst="line">
              <a:avLst/>
            </a:prstGeom>
            <a:noFill/>
            <a:ln w="38100">
              <a:solidFill>
                <a:schemeClr val="accent1"/>
              </a:solidFill>
              <a:round/>
              <a:headEnd/>
              <a:tailEnd/>
            </a:ln>
          </p:spPr>
          <p:txBody>
            <a:bodyPr/>
            <a:lstStyle/>
            <a:p>
              <a:endParaRPr lang="en-US"/>
            </a:p>
          </p:txBody>
        </p:sp>
      </p:grpSp>
      <p:grpSp>
        <p:nvGrpSpPr>
          <p:cNvPr id="55306" name="Group 39"/>
          <p:cNvGrpSpPr>
            <a:grpSpLocks/>
          </p:cNvGrpSpPr>
          <p:nvPr/>
        </p:nvGrpSpPr>
        <p:grpSpPr bwMode="auto">
          <a:xfrm>
            <a:off x="1771650" y="5181600"/>
            <a:ext cx="457200" cy="723900"/>
            <a:chOff x="318" y="1788"/>
            <a:chExt cx="288" cy="456"/>
          </a:xfrm>
        </p:grpSpPr>
        <p:sp>
          <p:nvSpPr>
            <p:cNvPr id="55311" name="Line 40"/>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55312" name="Line 41"/>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55313" name="Text Box 42"/>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55314" name="Line 43"/>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55315" name="Line 44"/>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55307" name="Text Box 45"/>
          <p:cNvSpPr txBox="1">
            <a:spLocks noChangeArrowheads="1"/>
          </p:cNvSpPr>
          <p:nvPr/>
        </p:nvSpPr>
        <p:spPr bwMode="auto">
          <a:xfrm>
            <a:off x="2133600" y="5600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55308" name="Text Box 46"/>
          <p:cNvSpPr txBox="1">
            <a:spLocks noChangeArrowheads="1"/>
          </p:cNvSpPr>
          <p:nvPr/>
        </p:nvSpPr>
        <p:spPr bwMode="auto">
          <a:xfrm>
            <a:off x="2667000" y="5829300"/>
            <a:ext cx="457200" cy="366713"/>
          </a:xfrm>
          <a:prstGeom prst="rect">
            <a:avLst/>
          </a:prstGeom>
          <a:noFill/>
          <a:ln w="9525">
            <a:noFill/>
            <a:miter lim="800000"/>
            <a:headEnd/>
            <a:tailEnd/>
          </a:ln>
        </p:spPr>
        <p:txBody>
          <a:bodyPr wrap="none">
            <a:spAutoFit/>
          </a:bodyPr>
          <a:lstStyle/>
          <a:p>
            <a:r>
              <a:rPr lang="en-US" sz="1800"/>
              <a:t>Na</a:t>
            </a:r>
          </a:p>
        </p:txBody>
      </p:sp>
      <p:sp>
        <p:nvSpPr>
          <p:cNvPr id="55309" name="Text Box 47"/>
          <p:cNvSpPr txBox="1">
            <a:spLocks noChangeArrowheads="1"/>
          </p:cNvSpPr>
          <p:nvPr/>
        </p:nvSpPr>
        <p:spPr bwMode="auto">
          <a:xfrm>
            <a:off x="2514600" y="5753100"/>
            <a:ext cx="319088" cy="366713"/>
          </a:xfrm>
          <a:prstGeom prst="rect">
            <a:avLst/>
          </a:prstGeom>
          <a:noFill/>
          <a:ln w="9525">
            <a:noFill/>
            <a:miter lim="800000"/>
            <a:headEnd/>
            <a:tailEnd/>
          </a:ln>
        </p:spPr>
        <p:txBody>
          <a:bodyPr wrap="none">
            <a:spAutoFit/>
          </a:bodyPr>
          <a:lstStyle/>
          <a:p>
            <a:r>
              <a:rPr lang="en-US" sz="1800"/>
              <a:t>+</a:t>
            </a:r>
          </a:p>
        </p:txBody>
      </p:sp>
      <p:sp>
        <p:nvSpPr>
          <p:cNvPr id="55310" name="Text Box 48"/>
          <p:cNvSpPr txBox="1">
            <a:spLocks noChangeArrowheads="1"/>
          </p:cNvSpPr>
          <p:nvPr/>
        </p:nvSpPr>
        <p:spPr bwMode="auto">
          <a:xfrm>
            <a:off x="247650" y="228600"/>
            <a:ext cx="6796088" cy="457200"/>
          </a:xfrm>
          <a:prstGeom prst="rect">
            <a:avLst/>
          </a:prstGeom>
          <a:noFill/>
          <a:ln w="9525">
            <a:noFill/>
            <a:miter lim="800000"/>
            <a:headEnd/>
            <a:tailEnd/>
          </a:ln>
        </p:spPr>
        <p:txBody>
          <a:bodyPr wrap="none">
            <a:spAutoFit/>
          </a:bodyPr>
          <a:lstStyle/>
          <a:p>
            <a:r>
              <a:rPr lang="en-US" sz="2400">
                <a:solidFill>
                  <a:srgbClr val="FF261B"/>
                </a:solidFill>
              </a:rPr>
              <a:t>The last and strongest intermolecular force is Ionic</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56323"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56324"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56325"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56326"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56327" name="Text Box 7"/>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0"/>
          <p:cNvSpPr txBox="1">
            <a:spLocks noChangeArrowheads="1"/>
          </p:cNvSpPr>
          <p:nvPr/>
        </p:nvSpPr>
        <p:spPr bwMode="auto">
          <a:xfrm>
            <a:off x="3914775" y="4021138"/>
            <a:ext cx="3019425" cy="2532062"/>
          </a:xfrm>
          <a:prstGeom prst="rect">
            <a:avLst/>
          </a:prstGeom>
          <a:noFill/>
          <a:ln w="9525">
            <a:noFill/>
            <a:miter lim="800000"/>
            <a:headEnd/>
            <a:tailEnd/>
          </a:ln>
        </p:spPr>
        <p:txBody>
          <a:bodyPr wrap="none">
            <a:spAutoFit/>
          </a:bodyPr>
          <a:lstStyle/>
          <a:p>
            <a:pPr>
              <a:spcBef>
                <a:spcPct val="40000"/>
              </a:spcBef>
            </a:pPr>
            <a:r>
              <a:rPr lang="en-US" b="0"/>
              <a:t>hydrogen-bond</a:t>
            </a:r>
          </a:p>
          <a:p>
            <a:pPr>
              <a:spcBef>
                <a:spcPct val="40000"/>
              </a:spcBef>
            </a:pPr>
            <a:r>
              <a:rPr lang="en-US" b="0"/>
              <a:t>change bond angle by 10º</a:t>
            </a:r>
          </a:p>
          <a:p>
            <a:pPr>
              <a:spcBef>
                <a:spcPct val="40000"/>
              </a:spcBef>
            </a:pPr>
            <a:r>
              <a:rPr lang="en-US" b="0"/>
              <a:t>stretch bond by 0.1 Å</a:t>
            </a:r>
          </a:p>
          <a:p>
            <a:pPr>
              <a:spcBef>
                <a:spcPct val="40000"/>
              </a:spcBef>
            </a:pPr>
            <a:r>
              <a:rPr lang="en-US" b="0"/>
              <a:t>break bond</a:t>
            </a:r>
          </a:p>
          <a:p>
            <a:pPr>
              <a:spcBef>
                <a:spcPct val="40000"/>
              </a:spcBef>
            </a:pPr>
            <a:r>
              <a:rPr lang="en-US" b="0">
                <a:solidFill>
                  <a:schemeClr val="tx2"/>
                </a:solidFill>
              </a:rPr>
              <a:t>pack two atoms close</a:t>
            </a:r>
          </a:p>
          <a:p>
            <a:pPr>
              <a:spcBef>
                <a:spcPct val="40000"/>
              </a:spcBef>
            </a:pPr>
            <a:r>
              <a:rPr lang="en-US" b="0"/>
              <a:t>two + charges at 3.3 Å</a:t>
            </a:r>
          </a:p>
        </p:txBody>
      </p:sp>
      <p:sp>
        <p:nvSpPr>
          <p:cNvPr id="57347" name="Text Box 51"/>
          <p:cNvSpPr txBox="1">
            <a:spLocks noChangeArrowheads="1"/>
          </p:cNvSpPr>
          <p:nvPr/>
        </p:nvSpPr>
        <p:spPr bwMode="auto">
          <a:xfrm>
            <a:off x="6289675" y="3616325"/>
            <a:ext cx="2444750" cy="396875"/>
          </a:xfrm>
          <a:prstGeom prst="rect">
            <a:avLst/>
          </a:prstGeom>
          <a:noFill/>
          <a:ln w="9525">
            <a:noFill/>
            <a:miter lim="800000"/>
            <a:headEnd/>
            <a:tailEnd/>
          </a:ln>
        </p:spPr>
        <p:txBody>
          <a:bodyPr wrap="none">
            <a:spAutoFit/>
          </a:bodyPr>
          <a:lstStyle/>
          <a:p>
            <a:r>
              <a:rPr lang="en-US" u="sng"/>
              <a:t>~strength (kcal/mol)</a:t>
            </a:r>
          </a:p>
        </p:txBody>
      </p:sp>
      <p:sp>
        <p:nvSpPr>
          <p:cNvPr id="57348" name="Text Box 52"/>
          <p:cNvSpPr txBox="1">
            <a:spLocks noChangeArrowheads="1"/>
          </p:cNvSpPr>
          <p:nvPr/>
        </p:nvSpPr>
        <p:spPr bwMode="auto">
          <a:xfrm>
            <a:off x="6851650" y="4006850"/>
            <a:ext cx="1377950" cy="2532063"/>
          </a:xfrm>
          <a:prstGeom prst="rect">
            <a:avLst/>
          </a:prstGeom>
          <a:noFill/>
          <a:ln w="9525">
            <a:noFill/>
            <a:miter lim="800000"/>
            <a:headEnd/>
            <a:tailEnd/>
          </a:ln>
        </p:spPr>
        <p:txBody>
          <a:bodyPr wrap="none">
            <a:spAutoFit/>
          </a:bodyPr>
          <a:lstStyle/>
          <a:p>
            <a:pPr algn="ctr">
              <a:spcBef>
                <a:spcPct val="40000"/>
              </a:spcBef>
            </a:pPr>
            <a:r>
              <a:rPr lang="en-US">
                <a:solidFill>
                  <a:srgbClr val="0000FF"/>
                </a:solidFill>
              </a:rPr>
              <a:t>-1 to –5 (?)</a:t>
            </a:r>
          </a:p>
          <a:p>
            <a:pPr algn="ctr">
              <a:spcBef>
                <a:spcPct val="40000"/>
              </a:spcBef>
            </a:pPr>
            <a:r>
              <a:rPr lang="en-US">
                <a:solidFill>
                  <a:srgbClr val="0000FF"/>
                </a:solidFill>
              </a:rPr>
              <a:t>+2.0</a:t>
            </a:r>
          </a:p>
          <a:p>
            <a:pPr algn="ctr">
              <a:spcBef>
                <a:spcPct val="40000"/>
              </a:spcBef>
            </a:pPr>
            <a:r>
              <a:rPr lang="en-US">
                <a:solidFill>
                  <a:srgbClr val="0000FF"/>
                </a:solidFill>
              </a:rPr>
              <a:t>+2.5</a:t>
            </a:r>
          </a:p>
          <a:p>
            <a:pPr algn="ctr">
              <a:spcBef>
                <a:spcPct val="40000"/>
              </a:spcBef>
            </a:pPr>
            <a:r>
              <a:rPr lang="en-US">
                <a:solidFill>
                  <a:srgbClr val="0000FF"/>
                </a:solidFill>
              </a:rPr>
              <a:t>100-300</a:t>
            </a:r>
          </a:p>
          <a:p>
            <a:pPr algn="ctr">
              <a:spcBef>
                <a:spcPct val="40000"/>
              </a:spcBef>
            </a:pPr>
            <a:r>
              <a:rPr lang="en-US">
                <a:solidFill>
                  <a:srgbClr val="0000FF"/>
                </a:solidFill>
              </a:rPr>
              <a:t>-0.2</a:t>
            </a:r>
          </a:p>
          <a:p>
            <a:pPr algn="ctr">
              <a:spcBef>
                <a:spcPct val="40000"/>
              </a:spcBef>
            </a:pPr>
            <a:r>
              <a:rPr lang="en-US">
                <a:solidFill>
                  <a:srgbClr val="0000FF"/>
                </a:solidFill>
              </a:rPr>
              <a:t>+100.0</a:t>
            </a:r>
          </a:p>
        </p:txBody>
      </p:sp>
      <p:sp>
        <p:nvSpPr>
          <p:cNvPr id="57349" name="Text Box 76"/>
          <p:cNvSpPr txBox="1">
            <a:spLocks noChangeArrowheads="1"/>
          </p:cNvSpPr>
          <p:nvPr/>
        </p:nvSpPr>
        <p:spPr bwMode="auto">
          <a:xfrm>
            <a:off x="152400" y="1993900"/>
            <a:ext cx="8839200" cy="1400175"/>
          </a:xfrm>
          <a:prstGeom prst="rect">
            <a:avLst/>
          </a:prstGeom>
          <a:noFill/>
          <a:ln w="9525">
            <a:noFill/>
            <a:miter lim="800000"/>
            <a:headEnd/>
            <a:tailEnd/>
          </a:ln>
        </p:spPr>
        <p:txBody>
          <a:bodyPr>
            <a:spAutoFit/>
          </a:bodyPr>
          <a:lstStyle/>
          <a:p>
            <a:pPr algn="ctr"/>
            <a:r>
              <a:rPr lang="en-US" sz="2400">
                <a:solidFill>
                  <a:srgbClr val="0000FF"/>
                </a:solidFill>
              </a:rPr>
              <a:t>Why don’t salt bridges dominate as the force for protein stability?</a:t>
            </a:r>
          </a:p>
          <a:p>
            <a:pPr algn="ctr"/>
            <a:endParaRPr lang="en-US" sz="1400">
              <a:solidFill>
                <a:srgbClr val="0000FF"/>
              </a:solidFill>
            </a:endParaRPr>
          </a:p>
          <a:p>
            <a:pPr algn="ctr"/>
            <a:r>
              <a:rPr lang="en-US" sz="2400">
                <a:solidFill>
                  <a:srgbClr val="0000FF"/>
                </a:solidFill>
              </a:rPr>
              <a:t>Why is the difference in free energy between a folded</a:t>
            </a:r>
          </a:p>
          <a:p>
            <a:pPr algn="ctr"/>
            <a:r>
              <a:rPr lang="en-US" sz="2400">
                <a:solidFill>
                  <a:srgbClr val="0000FF"/>
                </a:solidFill>
              </a:rPr>
              <a:t>and unfolded state only a few kcal/mol?</a:t>
            </a:r>
          </a:p>
        </p:txBody>
      </p:sp>
      <p:pic>
        <p:nvPicPr>
          <p:cNvPr id="57350" name="Picture 78" descr="folding"/>
          <p:cNvPicPr>
            <a:picLocks noChangeAspect="1" noChangeArrowheads="1"/>
          </p:cNvPicPr>
          <p:nvPr/>
        </p:nvPicPr>
        <p:blipFill>
          <a:blip r:embed="rId3" cstate="print">
            <a:lum contrast="18000"/>
          </a:blip>
          <a:srcRect l="9018" t="9448" r="9814" b="29134"/>
          <a:stretch>
            <a:fillRect/>
          </a:stretch>
        </p:blipFill>
        <p:spPr bwMode="auto">
          <a:xfrm>
            <a:off x="1905000" y="152400"/>
            <a:ext cx="5257800" cy="1600200"/>
          </a:xfrm>
          <a:prstGeom prst="rect">
            <a:avLst/>
          </a:prstGeom>
          <a:noFill/>
          <a:ln w="9525">
            <a:noFill/>
            <a:miter lim="800000"/>
            <a:headEnd/>
            <a:tailEnd/>
          </a:ln>
        </p:spPr>
      </p:pic>
      <p:sp>
        <p:nvSpPr>
          <p:cNvPr id="57351" name="Text Box 79"/>
          <p:cNvSpPr txBox="1">
            <a:spLocks noChangeArrowheads="1"/>
          </p:cNvSpPr>
          <p:nvPr/>
        </p:nvSpPr>
        <p:spPr bwMode="auto">
          <a:xfrm>
            <a:off x="2133600" y="76200"/>
            <a:ext cx="1600200" cy="274638"/>
          </a:xfrm>
          <a:prstGeom prst="rect">
            <a:avLst/>
          </a:prstGeom>
          <a:noFill/>
          <a:ln w="9525">
            <a:noFill/>
            <a:miter lim="800000"/>
            <a:headEnd/>
            <a:tailEnd/>
          </a:ln>
        </p:spPr>
        <p:txBody>
          <a:bodyPr>
            <a:spAutoFit/>
          </a:bodyPr>
          <a:lstStyle/>
          <a:p>
            <a:pPr algn="ctr"/>
            <a:r>
              <a:rPr lang="en-US" sz="1200" b="0"/>
              <a:t>(from Mount)</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58371" name="Text Box 3"/>
          <p:cNvSpPr txBox="1">
            <a:spLocks noChangeArrowheads="1"/>
          </p:cNvSpPr>
          <p:nvPr/>
        </p:nvSpPr>
        <p:spPr bwMode="auto">
          <a:xfrm>
            <a:off x="1660525" y="685800"/>
            <a:ext cx="6291263" cy="701675"/>
          </a:xfrm>
          <a:prstGeom prst="rect">
            <a:avLst/>
          </a:prstGeom>
          <a:noFill/>
          <a:ln w="9525">
            <a:noFill/>
            <a:miter lim="800000"/>
            <a:headEnd/>
            <a:tailEnd/>
          </a:ln>
        </p:spPr>
        <p:txBody>
          <a:bodyPr wrap="none">
            <a:spAutoFit/>
          </a:bodyPr>
          <a:lstStyle/>
          <a:p>
            <a:r>
              <a:rPr lang="en-US" sz="4000" b="0">
                <a:latin typeface="Symbol" pitchFamily="18" charset="2"/>
              </a:rPr>
              <a:t>D</a:t>
            </a:r>
            <a:r>
              <a:rPr lang="en-US" sz="4000" b="0"/>
              <a:t>G = </a:t>
            </a:r>
            <a:r>
              <a:rPr lang="en-US" sz="4000" b="0">
                <a:latin typeface="Symbol" pitchFamily="18" charset="2"/>
              </a:rPr>
              <a:t>D</a:t>
            </a:r>
            <a:r>
              <a:rPr lang="en-US" sz="4000" b="0"/>
              <a:t>H – T</a:t>
            </a:r>
            <a:r>
              <a:rPr lang="en-US" sz="4000" b="0">
                <a:latin typeface="Symbol" pitchFamily="18" charset="2"/>
              </a:rPr>
              <a:t>D</a:t>
            </a:r>
            <a:r>
              <a:rPr lang="en-US" sz="4000" b="0"/>
              <a:t>S	</a:t>
            </a:r>
            <a:r>
              <a:rPr lang="en-US" sz="4000" b="0">
                <a:solidFill>
                  <a:srgbClr val="006666"/>
                </a:solidFill>
              </a:rPr>
              <a:t>= -RT ln K</a:t>
            </a:r>
            <a:r>
              <a:rPr lang="en-US" sz="4000" b="0" baseline="-25000">
                <a:solidFill>
                  <a:srgbClr val="006666"/>
                </a:solidFill>
              </a:rPr>
              <a:t>eq</a:t>
            </a:r>
            <a:endParaRPr lang="en-US" sz="4000" b="0">
              <a:solidFill>
                <a:srgbClr val="006666"/>
              </a:solidFill>
            </a:endParaRPr>
          </a:p>
        </p:txBody>
      </p:sp>
      <p:sp>
        <p:nvSpPr>
          <p:cNvPr id="58372" name="Text Box 4"/>
          <p:cNvSpPr txBox="1">
            <a:spLocks noChangeArrowheads="1"/>
          </p:cNvSpPr>
          <p:nvPr/>
        </p:nvSpPr>
        <p:spPr bwMode="auto">
          <a:xfrm>
            <a:off x="1025525" y="898525"/>
            <a:ext cx="482600" cy="1920875"/>
          </a:xfrm>
          <a:prstGeom prst="rect">
            <a:avLst/>
          </a:prstGeom>
          <a:noFill/>
          <a:ln w="9525">
            <a:noFill/>
            <a:miter lim="800000"/>
            <a:headEnd/>
            <a:tailEnd/>
          </a:ln>
        </p:spPr>
        <p:txBody>
          <a:bodyPr wrap="none">
            <a:spAutoFit/>
          </a:bodyPr>
          <a:lstStyle/>
          <a:p>
            <a:r>
              <a:rPr lang="en-US" b="0"/>
              <a:t>(1)</a:t>
            </a:r>
          </a:p>
          <a:p>
            <a:endParaRPr lang="en-US" b="0"/>
          </a:p>
          <a:p>
            <a:endParaRPr lang="en-US" b="0"/>
          </a:p>
          <a:p>
            <a:endParaRPr lang="en-US" b="0"/>
          </a:p>
          <a:p>
            <a:endParaRPr lang="en-US" b="0"/>
          </a:p>
          <a:p>
            <a:r>
              <a:rPr lang="en-US" b="0"/>
              <a:t>(2)</a:t>
            </a:r>
          </a:p>
        </p:txBody>
      </p:sp>
      <p:sp>
        <p:nvSpPr>
          <p:cNvPr id="58373" name="Text Box 5"/>
          <p:cNvSpPr txBox="1">
            <a:spLocks noChangeArrowheads="1"/>
          </p:cNvSpPr>
          <p:nvPr/>
        </p:nvSpPr>
        <p:spPr bwMode="auto">
          <a:xfrm>
            <a:off x="1508125" y="2209800"/>
            <a:ext cx="6873875" cy="822325"/>
          </a:xfrm>
          <a:prstGeom prst="rect">
            <a:avLst/>
          </a:prstGeom>
          <a:noFill/>
          <a:ln w="9525">
            <a:noFill/>
            <a:miter lim="800000"/>
            <a:headEnd/>
            <a:tailEnd/>
          </a:ln>
        </p:spPr>
        <p:txBody>
          <a:bodyPr>
            <a:spAutoFit/>
          </a:bodyPr>
          <a:lstStyle/>
          <a:p>
            <a:r>
              <a:rPr lang="en-US" sz="2400" b="0"/>
              <a:t>Compensating interactions/energetics: To form a salt bridge requires desolvating the two ions</a:t>
            </a:r>
          </a:p>
        </p:txBody>
      </p:sp>
      <p:sp>
        <p:nvSpPr>
          <p:cNvPr id="58374" name="Text Box 6"/>
          <p:cNvSpPr txBox="1">
            <a:spLocks noChangeArrowheads="1"/>
          </p:cNvSpPr>
          <p:nvPr/>
        </p:nvSpPr>
        <p:spPr bwMode="auto">
          <a:xfrm>
            <a:off x="593725" y="3670300"/>
            <a:ext cx="1184275" cy="396875"/>
          </a:xfrm>
          <a:prstGeom prst="rect">
            <a:avLst/>
          </a:prstGeom>
          <a:noFill/>
          <a:ln w="9525">
            <a:noFill/>
            <a:miter lim="800000"/>
            <a:headEnd/>
            <a:tailEnd/>
          </a:ln>
        </p:spPr>
        <p:txBody>
          <a:bodyPr wrap="none">
            <a:spAutoFit/>
          </a:bodyPr>
          <a:lstStyle/>
          <a:p>
            <a:r>
              <a:rPr lang="en-US" b="0">
                <a:solidFill>
                  <a:srgbClr val="0000FF"/>
                </a:solidFill>
              </a:rPr>
              <a:t>Example:</a:t>
            </a:r>
          </a:p>
        </p:txBody>
      </p:sp>
      <p:sp>
        <p:nvSpPr>
          <p:cNvPr id="58375" name="Text Box 7"/>
          <p:cNvSpPr txBox="1">
            <a:spLocks noChangeArrowheads="1"/>
          </p:cNvSpPr>
          <p:nvPr/>
        </p:nvSpPr>
        <p:spPr bwMode="auto">
          <a:xfrm>
            <a:off x="2590800" y="3925888"/>
            <a:ext cx="2054225" cy="457200"/>
          </a:xfrm>
          <a:prstGeom prst="rect">
            <a:avLst/>
          </a:prstGeom>
          <a:noFill/>
          <a:ln w="9525">
            <a:noFill/>
            <a:miter lim="800000"/>
            <a:headEnd/>
            <a:tailEnd/>
          </a:ln>
        </p:spPr>
        <p:txBody>
          <a:bodyPr wrap="none">
            <a:spAutoFit/>
          </a:bodyPr>
          <a:lstStyle/>
          <a:p>
            <a:r>
              <a:rPr lang="en-US" sz="2400" b="0">
                <a:solidFill>
                  <a:srgbClr val="0000FF"/>
                </a:solidFill>
              </a:rPr>
              <a:t>(NH</a:t>
            </a:r>
            <a:r>
              <a:rPr lang="en-US" sz="2400" b="0" baseline="-25000">
                <a:solidFill>
                  <a:srgbClr val="0000FF"/>
                </a:solidFill>
              </a:rPr>
              <a:t>2</a:t>
            </a:r>
            <a:r>
              <a:rPr lang="en-US" sz="2400" b="0">
                <a:solidFill>
                  <a:srgbClr val="0000FF"/>
                </a:solidFill>
              </a:rPr>
              <a:t>)</a:t>
            </a:r>
            <a:r>
              <a:rPr lang="en-US" sz="2400" b="0" baseline="-25000">
                <a:solidFill>
                  <a:srgbClr val="0000FF"/>
                </a:solidFill>
              </a:rPr>
              <a:t>2</a:t>
            </a:r>
            <a:r>
              <a:rPr lang="en-US" sz="2400" b="0">
                <a:solidFill>
                  <a:srgbClr val="0000FF"/>
                </a:solidFill>
              </a:rPr>
              <a:t>-C=NH</a:t>
            </a:r>
            <a:r>
              <a:rPr lang="en-US" sz="2400" b="0" baseline="-25000">
                <a:solidFill>
                  <a:srgbClr val="0000FF"/>
                </a:solidFill>
              </a:rPr>
              <a:t>2</a:t>
            </a:r>
            <a:r>
              <a:rPr lang="en-US" sz="2400" b="0" baseline="30000">
                <a:solidFill>
                  <a:srgbClr val="0000FF"/>
                </a:solidFill>
              </a:rPr>
              <a:t>+</a:t>
            </a:r>
            <a:endParaRPr lang="en-US" sz="3600" baseline="30000">
              <a:solidFill>
                <a:srgbClr val="0000FF"/>
              </a:solidFill>
            </a:endParaRPr>
          </a:p>
        </p:txBody>
      </p:sp>
      <p:sp>
        <p:nvSpPr>
          <p:cNvPr id="58376" name="Rectangle 8"/>
          <p:cNvSpPr>
            <a:spLocks noChangeArrowheads="1"/>
          </p:cNvSpPr>
          <p:nvPr/>
        </p:nvSpPr>
        <p:spPr bwMode="auto">
          <a:xfrm>
            <a:off x="4467225" y="3763963"/>
            <a:ext cx="485775" cy="579437"/>
          </a:xfrm>
          <a:prstGeom prst="rect">
            <a:avLst/>
          </a:prstGeom>
          <a:noFill/>
          <a:ln w="9525">
            <a:noFill/>
            <a:miter lim="800000"/>
            <a:headEnd/>
            <a:tailEnd/>
          </a:ln>
        </p:spPr>
        <p:txBody>
          <a:bodyPr wrap="none">
            <a:spAutoFit/>
          </a:bodyPr>
          <a:lstStyle/>
          <a:p>
            <a:r>
              <a:rPr lang="en-US" sz="3200">
                <a:solidFill>
                  <a:srgbClr val="0000FF"/>
                </a:solidFill>
              </a:rPr>
              <a:t>…</a:t>
            </a:r>
          </a:p>
        </p:txBody>
      </p:sp>
      <p:sp>
        <p:nvSpPr>
          <p:cNvPr id="58377" name="Text Box 9"/>
          <p:cNvSpPr txBox="1">
            <a:spLocks noChangeArrowheads="1"/>
          </p:cNvSpPr>
          <p:nvPr/>
        </p:nvSpPr>
        <p:spPr bwMode="auto">
          <a:xfrm>
            <a:off x="4953000" y="3913188"/>
            <a:ext cx="1357313" cy="457200"/>
          </a:xfrm>
          <a:prstGeom prst="rect">
            <a:avLst/>
          </a:prstGeom>
          <a:noFill/>
          <a:ln w="9525">
            <a:noFill/>
            <a:miter lim="800000"/>
            <a:headEnd/>
            <a:tailEnd/>
          </a:ln>
        </p:spPr>
        <p:txBody>
          <a:bodyPr wrap="none">
            <a:spAutoFit/>
          </a:bodyPr>
          <a:lstStyle/>
          <a:p>
            <a:r>
              <a:rPr lang="en-US" sz="2800" b="0" baseline="30000">
                <a:solidFill>
                  <a:srgbClr val="0000FF"/>
                </a:solidFill>
              </a:rPr>
              <a:t>--</a:t>
            </a:r>
            <a:r>
              <a:rPr lang="en-US" sz="2400" b="0">
                <a:solidFill>
                  <a:srgbClr val="0000FF"/>
                </a:solidFill>
              </a:rPr>
              <a:t>O</a:t>
            </a:r>
            <a:r>
              <a:rPr lang="en-US" sz="2400" b="0" baseline="-25000">
                <a:solidFill>
                  <a:srgbClr val="0000FF"/>
                </a:solidFill>
              </a:rPr>
              <a:t>2</a:t>
            </a:r>
            <a:r>
              <a:rPr lang="en-US" sz="2400" b="0">
                <a:solidFill>
                  <a:srgbClr val="0000FF"/>
                </a:solidFill>
              </a:rPr>
              <a:t>C-CH</a:t>
            </a:r>
            <a:r>
              <a:rPr lang="en-US" sz="2400" b="0" baseline="-25000">
                <a:solidFill>
                  <a:srgbClr val="0000FF"/>
                </a:solidFill>
              </a:rPr>
              <a:t>3</a:t>
            </a:r>
            <a:endParaRPr lang="en-US" sz="3600" baseline="30000">
              <a:solidFill>
                <a:srgbClr val="0000FF"/>
              </a:solidFill>
            </a:endParaRPr>
          </a:p>
        </p:txBody>
      </p:sp>
      <p:sp>
        <p:nvSpPr>
          <p:cNvPr id="58378" name="Text Box 10"/>
          <p:cNvSpPr txBox="1">
            <a:spLocks noChangeArrowheads="1"/>
          </p:cNvSpPr>
          <p:nvPr/>
        </p:nvSpPr>
        <p:spPr bwMode="auto">
          <a:xfrm>
            <a:off x="3082925" y="4818063"/>
            <a:ext cx="5146675" cy="1066800"/>
          </a:xfrm>
          <a:prstGeom prst="rect">
            <a:avLst/>
          </a:prstGeom>
          <a:noFill/>
          <a:ln w="9525">
            <a:noFill/>
            <a:miter lim="800000"/>
            <a:headEnd/>
            <a:tailEnd/>
          </a:ln>
        </p:spPr>
        <p:txBody>
          <a:bodyPr wrap="none">
            <a:spAutoFit/>
          </a:bodyPr>
          <a:lstStyle/>
          <a:p>
            <a:r>
              <a:rPr lang="en-US" sz="3200" b="0"/>
              <a:t>K = 0.37 to 0.5</a:t>
            </a:r>
          </a:p>
          <a:p>
            <a:endParaRPr lang="en-US" sz="1200" b="0"/>
          </a:p>
          <a:p>
            <a:r>
              <a:rPr lang="en-US" b="0"/>
              <a:t>	~= -0.6*ln K = 0.36 to 0.41 kcal/mol</a:t>
            </a:r>
          </a:p>
        </p:txBody>
      </p:sp>
      <p:sp>
        <p:nvSpPr>
          <p:cNvPr id="58379" name="Text Box 11"/>
          <p:cNvSpPr txBox="1">
            <a:spLocks noChangeArrowheads="1"/>
          </p:cNvSpPr>
          <p:nvPr/>
        </p:nvSpPr>
        <p:spPr bwMode="auto">
          <a:xfrm>
            <a:off x="152400" y="6157913"/>
            <a:ext cx="5084763" cy="581025"/>
          </a:xfrm>
          <a:prstGeom prst="rect">
            <a:avLst/>
          </a:prstGeom>
          <a:noFill/>
          <a:ln w="9525">
            <a:noFill/>
            <a:miter lim="800000"/>
            <a:headEnd/>
            <a:tailEnd/>
          </a:ln>
        </p:spPr>
        <p:txBody>
          <a:bodyPr wrap="none">
            <a:spAutoFit/>
          </a:bodyPr>
          <a:lstStyle/>
          <a:p>
            <a:r>
              <a:rPr lang="en-US" sz="1600" b="0"/>
              <a:t>C. Tanford, JACS 79, 945-946 (1954)</a:t>
            </a:r>
          </a:p>
          <a:p>
            <a:r>
              <a:rPr lang="en-US" sz="1600" b="0"/>
              <a:t>B. Spriggs &amp; P. Haake, Bioorg. Chem. 6, 181-190 (1977)</a:t>
            </a:r>
          </a:p>
        </p:txBody>
      </p:sp>
      <p:sp>
        <p:nvSpPr>
          <p:cNvPr id="58380" name="Rectangle 13"/>
          <p:cNvSpPr>
            <a:spLocks noChangeArrowheads="1"/>
          </p:cNvSpPr>
          <p:nvPr/>
        </p:nvSpPr>
        <p:spPr bwMode="auto">
          <a:xfrm>
            <a:off x="5029200" y="1600200"/>
            <a:ext cx="3276600" cy="457200"/>
          </a:xfrm>
          <a:prstGeom prst="rect">
            <a:avLst/>
          </a:prstGeom>
          <a:noFill/>
          <a:ln w="9525">
            <a:noFill/>
            <a:miter lim="800000"/>
            <a:headEnd/>
            <a:tailEnd/>
          </a:ln>
        </p:spPr>
        <p:txBody>
          <a:bodyPr wrap="none">
            <a:spAutoFit/>
          </a:bodyPr>
          <a:lstStyle/>
          <a:p>
            <a:r>
              <a:rPr lang="en-US" sz="2400" b="0">
                <a:solidFill>
                  <a:srgbClr val="006666"/>
                </a:solidFill>
              </a:rPr>
              <a:t>≈ -0.6 kcal/mole ln Keq</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0244" name="Group 3"/>
          <p:cNvGrpSpPr>
            <a:grpSpLocks/>
          </p:cNvGrpSpPr>
          <p:nvPr/>
        </p:nvGrpSpPr>
        <p:grpSpPr bwMode="auto">
          <a:xfrm>
            <a:off x="1447800" y="609600"/>
            <a:ext cx="457200" cy="723900"/>
            <a:chOff x="318" y="1788"/>
            <a:chExt cx="288" cy="456"/>
          </a:xfrm>
        </p:grpSpPr>
        <p:sp>
          <p:nvSpPr>
            <p:cNvPr id="10251"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0252"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0253"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0254"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0255"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0245"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0246"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0247"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0248"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0242" name="Object 13"/>
          <p:cNvGraphicFramePr>
            <a:graphicFrameLocks noChangeAspect="1"/>
          </p:cNvGraphicFramePr>
          <p:nvPr/>
        </p:nvGraphicFramePr>
        <p:xfrm>
          <a:off x="4267200" y="228600"/>
          <a:ext cx="1882775" cy="1905000"/>
        </p:xfrm>
        <a:graphic>
          <a:graphicData uri="http://schemas.openxmlformats.org/presentationml/2006/ole">
            <mc:AlternateContent xmlns:mc="http://schemas.openxmlformats.org/markup-compatibility/2006">
              <mc:Choice xmlns:v="urn:schemas-microsoft-com:vml" Requires="v">
                <p:oleObj spid="_x0000_s10249" name="ChemSketch" r:id="rId4" imgW="1334880" imgH="1350360" progId="ACD.ChemSketch.20">
                  <p:embed/>
                </p:oleObj>
              </mc:Choice>
              <mc:Fallback>
                <p:oleObj name="ChemSketch" r:id="rId4" imgW="1334880" imgH="1350360" progId="ACD.ChemSketch.20">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
                        <a:ext cx="1882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9" name="Text Box 14"/>
          <p:cNvSpPr txBox="1">
            <a:spLocks noChangeArrowheads="1"/>
          </p:cNvSpPr>
          <p:nvPr/>
        </p:nvSpPr>
        <p:spPr bwMode="auto">
          <a:xfrm>
            <a:off x="1066800" y="2209800"/>
            <a:ext cx="5562600" cy="13112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a:t>
            </a:r>
          </a:p>
          <a:p>
            <a:pPr algn="ctr" rtl="1"/>
            <a:r>
              <a:rPr lang="en-US">
                <a:solidFill>
                  <a:srgbClr val="0000FF"/>
                </a:solidFill>
              </a:rPr>
              <a:t> </a:t>
            </a:r>
          </a:p>
          <a:p>
            <a:pPr algn="ctr" rtl="1"/>
            <a:r>
              <a:rPr lang="en-US">
                <a:solidFill>
                  <a:srgbClr val="0000FF"/>
                </a:solidFill>
              </a:rPr>
              <a:t>Desolvating ions is unfavorable</a:t>
            </a:r>
          </a:p>
        </p:txBody>
      </p:sp>
      <p:pic>
        <p:nvPicPr>
          <p:cNvPr id="10250" name="Picture 15" descr="hbonding_wat"/>
          <p:cNvPicPr>
            <a:picLocks noChangeAspect="1" noChangeArrowheads="1"/>
          </p:cNvPicPr>
          <p:nvPr/>
        </p:nvPicPr>
        <p:blipFill>
          <a:blip r:embed="rId6" cstate="print"/>
          <a:srcRect/>
          <a:stretch>
            <a:fillRect/>
          </a:stretch>
        </p:blipFill>
        <p:spPr bwMode="auto">
          <a:xfrm>
            <a:off x="2057400" y="3505200"/>
            <a:ext cx="3962400" cy="3133725"/>
          </a:xfrm>
          <a:prstGeom prst="rect">
            <a:avLst/>
          </a:prstGeom>
          <a:noFill/>
          <a:ln w="9525">
            <a:noFill/>
            <a:miter lim="800000"/>
            <a:headEnd/>
            <a:tailEnd/>
          </a:ln>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1269" name="Group 3"/>
          <p:cNvGrpSpPr>
            <a:grpSpLocks/>
          </p:cNvGrpSpPr>
          <p:nvPr/>
        </p:nvGrpSpPr>
        <p:grpSpPr bwMode="auto">
          <a:xfrm>
            <a:off x="1447800" y="609600"/>
            <a:ext cx="457200" cy="723900"/>
            <a:chOff x="318" y="1788"/>
            <a:chExt cx="288" cy="456"/>
          </a:xfrm>
        </p:grpSpPr>
        <p:sp>
          <p:nvSpPr>
            <p:cNvPr id="11278"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1279"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1280"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1281"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1282"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1270"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1271"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1272"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1273"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1266" name="Object 13"/>
          <p:cNvGraphicFramePr>
            <a:graphicFrameLocks noChangeAspect="1"/>
          </p:cNvGraphicFramePr>
          <p:nvPr/>
        </p:nvGraphicFramePr>
        <p:xfrm>
          <a:off x="4267200" y="228600"/>
          <a:ext cx="1882775" cy="1905000"/>
        </p:xfrm>
        <a:graphic>
          <a:graphicData uri="http://schemas.openxmlformats.org/presentationml/2006/ole">
            <mc:AlternateContent xmlns:mc="http://schemas.openxmlformats.org/markup-compatibility/2006">
              <mc:Choice xmlns:v="urn:schemas-microsoft-com:vml" Requires="v">
                <p:oleObj spid="_x0000_s11280" name="ChemSketch" r:id="rId4" imgW="1334880" imgH="1350360" progId="ACD.ChemSketch.20">
                  <p:embed/>
                </p:oleObj>
              </mc:Choice>
              <mc:Fallback>
                <p:oleObj name="ChemSketch" r:id="rId4" imgW="1334880" imgH="1350360" progId="ACD.ChemSketch.20">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
                        <a:ext cx="1882775"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4" name="Text Box 14"/>
          <p:cNvSpPr txBox="1">
            <a:spLocks noChangeArrowheads="1"/>
          </p:cNvSpPr>
          <p:nvPr/>
        </p:nvSpPr>
        <p:spPr bwMode="auto">
          <a:xfrm>
            <a:off x="1066800" y="2209800"/>
            <a:ext cx="5562600" cy="10064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 </a:t>
            </a:r>
          </a:p>
          <a:p>
            <a:pPr algn="ctr" rtl="1"/>
            <a:r>
              <a:rPr lang="en-US">
                <a:solidFill>
                  <a:srgbClr val="0000FF"/>
                </a:solidFill>
              </a:rPr>
              <a:t>Desolvating ions is unfavorable</a:t>
            </a:r>
          </a:p>
        </p:txBody>
      </p:sp>
      <p:sp>
        <p:nvSpPr>
          <p:cNvPr id="11275" name="Text Box 15"/>
          <p:cNvSpPr txBox="1">
            <a:spLocks noChangeArrowheads="1"/>
          </p:cNvSpPr>
          <p:nvPr/>
        </p:nvSpPr>
        <p:spPr bwMode="auto">
          <a:xfrm>
            <a:off x="381000" y="3505200"/>
            <a:ext cx="5191125" cy="457200"/>
          </a:xfrm>
          <a:prstGeom prst="rect">
            <a:avLst/>
          </a:prstGeom>
          <a:noFill/>
          <a:ln w="9525">
            <a:noFill/>
            <a:miter lim="800000"/>
            <a:headEnd/>
            <a:tailEnd/>
          </a:ln>
        </p:spPr>
        <p:txBody>
          <a:bodyPr wrap="none">
            <a:spAutoFit/>
          </a:bodyPr>
          <a:lstStyle/>
          <a:p>
            <a:pPr algn="ctr"/>
            <a:r>
              <a:rPr lang="en-US" sz="2400"/>
              <a:t>Why are oils not very soluble in water?</a:t>
            </a:r>
          </a:p>
        </p:txBody>
      </p:sp>
      <p:sp>
        <p:nvSpPr>
          <p:cNvPr id="11276" name="Text Box 16"/>
          <p:cNvSpPr txBox="1">
            <a:spLocks noChangeArrowheads="1"/>
          </p:cNvSpPr>
          <p:nvPr/>
        </p:nvSpPr>
        <p:spPr bwMode="auto">
          <a:xfrm>
            <a:off x="1143000" y="4038600"/>
            <a:ext cx="2293938" cy="457200"/>
          </a:xfrm>
          <a:prstGeom prst="rect">
            <a:avLst/>
          </a:prstGeom>
          <a:noFill/>
          <a:ln w="9525">
            <a:noFill/>
            <a:miter lim="800000"/>
            <a:headEnd/>
            <a:tailEnd/>
          </a:ln>
        </p:spPr>
        <p:txBody>
          <a:bodyPr wrap="none">
            <a:spAutoFit/>
          </a:bodyPr>
          <a:lstStyle/>
          <a:p>
            <a:pPr algn="ctr"/>
            <a:r>
              <a:rPr lang="en-US" sz="2400">
                <a:solidFill>
                  <a:srgbClr val="0000FF"/>
                </a:solidFill>
              </a:rPr>
              <a:t>octane, lipids, …</a:t>
            </a:r>
          </a:p>
        </p:txBody>
      </p:sp>
      <p:graphicFrame>
        <p:nvGraphicFramePr>
          <p:cNvPr id="11267" name="Object 17"/>
          <p:cNvGraphicFramePr>
            <a:graphicFrameLocks noChangeAspect="1"/>
          </p:cNvGraphicFramePr>
          <p:nvPr/>
        </p:nvGraphicFramePr>
        <p:xfrm>
          <a:off x="1295400" y="4800600"/>
          <a:ext cx="4038600" cy="500063"/>
        </p:xfrm>
        <a:graphic>
          <a:graphicData uri="http://schemas.openxmlformats.org/presentationml/2006/ole">
            <mc:AlternateContent xmlns:mc="http://schemas.openxmlformats.org/markup-compatibility/2006">
              <mc:Choice xmlns:v="urn:schemas-microsoft-com:vml" Requires="v">
                <p:oleObj spid="_x0000_s11281" name="ChemSketch" r:id="rId6" imgW="2036160" imgH="253080" progId="ACD.ChemSketch.20">
                  <p:embed/>
                </p:oleObj>
              </mc:Choice>
              <mc:Fallback>
                <p:oleObj name="ChemSketch" r:id="rId6" imgW="2036160" imgH="253080" progId="ACD.ChemSketch.20">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4800600"/>
                        <a:ext cx="40386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7" name="Text Box 18"/>
          <p:cNvSpPr txBox="1">
            <a:spLocks noChangeArrowheads="1"/>
          </p:cNvSpPr>
          <p:nvPr/>
        </p:nvSpPr>
        <p:spPr bwMode="auto">
          <a:xfrm>
            <a:off x="4332288" y="5470525"/>
            <a:ext cx="4583112" cy="396875"/>
          </a:xfrm>
          <a:prstGeom prst="rect">
            <a:avLst/>
          </a:prstGeom>
          <a:noFill/>
          <a:ln w="9525">
            <a:noFill/>
            <a:miter lim="800000"/>
            <a:headEnd/>
            <a:tailEnd/>
          </a:ln>
        </p:spPr>
        <p:txBody>
          <a:bodyPr wrap="none">
            <a:spAutoFit/>
          </a:bodyPr>
          <a:lstStyle/>
          <a:p>
            <a:pPr algn="ctr"/>
            <a:r>
              <a:rPr lang="en-US">
                <a:solidFill>
                  <a:schemeClr val="hlink"/>
                </a:solidFill>
              </a:rPr>
              <a:t>Why do lipid bilayers and micelles form?</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p:cNvSpPr txBox="1">
            <a:spLocks noChangeArrowheads="1"/>
          </p:cNvSpPr>
          <p:nvPr/>
        </p:nvSpPr>
        <p:spPr bwMode="auto">
          <a:xfrm>
            <a:off x="609600" y="1143000"/>
            <a:ext cx="2667000" cy="1736725"/>
          </a:xfrm>
          <a:prstGeom prst="rect">
            <a:avLst/>
          </a:prstGeom>
          <a:noFill/>
          <a:ln w="9525">
            <a:noFill/>
            <a:miter lim="800000"/>
            <a:headEnd/>
            <a:tailEnd/>
          </a:ln>
        </p:spPr>
        <p:txBody>
          <a:bodyPr>
            <a:spAutoFit/>
          </a:bodyPr>
          <a:lstStyle/>
          <a:p>
            <a:pPr algn="ctr"/>
            <a:r>
              <a:rPr lang="en-US" sz="2400">
                <a:solidFill>
                  <a:srgbClr val="0000FF"/>
                </a:solidFill>
              </a:rPr>
              <a:t>Hydrophobic, greasy part</a:t>
            </a:r>
          </a:p>
          <a:p>
            <a:pPr algn="ctr"/>
            <a:r>
              <a:rPr lang="en-US">
                <a:solidFill>
                  <a:srgbClr val="0000FF"/>
                </a:solidFill>
              </a:rPr>
              <a:t>saturated and unsaturated alkyl chains</a:t>
            </a:r>
          </a:p>
        </p:txBody>
      </p:sp>
      <p:sp>
        <p:nvSpPr>
          <p:cNvPr id="12293" name="Oval 3"/>
          <p:cNvSpPr>
            <a:spLocks noChangeArrowheads="1"/>
          </p:cNvSpPr>
          <p:nvPr/>
        </p:nvSpPr>
        <p:spPr bwMode="auto">
          <a:xfrm>
            <a:off x="457200" y="517525"/>
            <a:ext cx="304800" cy="304800"/>
          </a:xfrm>
          <a:prstGeom prst="ellipse">
            <a:avLst/>
          </a:prstGeom>
          <a:noFill/>
          <a:ln w="19050">
            <a:solidFill>
              <a:schemeClr val="tx1"/>
            </a:solidFill>
            <a:round/>
            <a:headEnd/>
            <a:tailEnd/>
          </a:ln>
        </p:spPr>
        <p:txBody>
          <a:bodyPr wrap="none" anchor="ctr"/>
          <a:lstStyle/>
          <a:p>
            <a:endParaRPr lang="en-US"/>
          </a:p>
        </p:txBody>
      </p:sp>
      <p:sp>
        <p:nvSpPr>
          <p:cNvPr id="12294" name="Freeform 4"/>
          <p:cNvSpPr>
            <a:spLocks/>
          </p:cNvSpPr>
          <p:nvPr/>
        </p:nvSpPr>
        <p:spPr bwMode="auto">
          <a:xfrm>
            <a:off x="419100" y="822325"/>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
        <p:nvSpPr>
          <p:cNvPr id="12295" name="Freeform 5"/>
          <p:cNvSpPr>
            <a:spLocks/>
          </p:cNvSpPr>
          <p:nvPr/>
        </p:nvSpPr>
        <p:spPr bwMode="auto">
          <a:xfrm>
            <a:off x="609600" y="822325"/>
            <a:ext cx="415925" cy="1384300"/>
          </a:xfrm>
          <a:custGeom>
            <a:avLst/>
            <a:gdLst>
              <a:gd name="T0" fmla="*/ 0 w 262"/>
              <a:gd name="T1" fmla="*/ 0 h 872"/>
              <a:gd name="T2" fmla="*/ 38 w 262"/>
              <a:gd name="T3" fmla="*/ 134 h 872"/>
              <a:gd name="T4" fmla="*/ 102 w 262"/>
              <a:gd name="T5" fmla="*/ 288 h 872"/>
              <a:gd name="T6" fmla="*/ 76 w 262"/>
              <a:gd name="T7" fmla="*/ 403 h 872"/>
              <a:gd name="T8" fmla="*/ 83 w 262"/>
              <a:gd name="T9" fmla="*/ 524 h 872"/>
              <a:gd name="T10" fmla="*/ 147 w 262"/>
              <a:gd name="T11" fmla="*/ 569 h 872"/>
              <a:gd name="T12" fmla="*/ 192 w 262"/>
              <a:gd name="T13" fmla="*/ 627 h 872"/>
              <a:gd name="T14" fmla="*/ 211 w 262"/>
              <a:gd name="T15" fmla="*/ 652 h 872"/>
              <a:gd name="T16" fmla="*/ 230 w 262"/>
              <a:gd name="T17" fmla="*/ 736 h 872"/>
              <a:gd name="T18" fmla="*/ 236 w 262"/>
              <a:gd name="T19" fmla="*/ 857 h 872"/>
              <a:gd name="T20" fmla="*/ 256 w 262"/>
              <a:gd name="T21" fmla="*/ 870 h 872"/>
              <a:gd name="T22" fmla="*/ 262 w 262"/>
              <a:gd name="T23" fmla="*/ 851 h 872"/>
              <a:gd name="T24" fmla="*/ 230 w 262"/>
              <a:gd name="T25" fmla="*/ 640 h 872"/>
              <a:gd name="T26" fmla="*/ 172 w 262"/>
              <a:gd name="T27" fmla="*/ 563 h 872"/>
              <a:gd name="T28" fmla="*/ 128 w 262"/>
              <a:gd name="T29" fmla="*/ 518 h 872"/>
              <a:gd name="T30" fmla="*/ 128 w 262"/>
              <a:gd name="T31" fmla="*/ 332 h 872"/>
              <a:gd name="T32" fmla="*/ 89 w 262"/>
              <a:gd name="T33" fmla="*/ 224 h 872"/>
              <a:gd name="T34" fmla="*/ 70 w 262"/>
              <a:gd name="T35" fmla="*/ 185 h 872"/>
              <a:gd name="T36" fmla="*/ 25 w 262"/>
              <a:gd name="T37" fmla="*/ 38 h 872"/>
              <a:gd name="T38" fmla="*/ 0 w 262"/>
              <a:gd name="T39" fmla="*/ 0 h 8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2"/>
              <a:gd name="T61" fmla="*/ 0 h 872"/>
              <a:gd name="T62" fmla="*/ 262 w 262"/>
              <a:gd name="T63" fmla="*/ 872 h 8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2" h="872">
                <a:moveTo>
                  <a:pt x="0" y="0"/>
                </a:moveTo>
                <a:cubicBezTo>
                  <a:pt x="5" y="60"/>
                  <a:pt x="6" y="87"/>
                  <a:pt x="38" y="134"/>
                </a:cubicBezTo>
                <a:cubicBezTo>
                  <a:pt x="48" y="212"/>
                  <a:pt x="62" y="226"/>
                  <a:pt x="102" y="288"/>
                </a:cubicBezTo>
                <a:cubicBezTo>
                  <a:pt x="97" y="333"/>
                  <a:pt x="87" y="361"/>
                  <a:pt x="76" y="403"/>
                </a:cubicBezTo>
                <a:cubicBezTo>
                  <a:pt x="78" y="443"/>
                  <a:pt x="76" y="484"/>
                  <a:pt x="83" y="524"/>
                </a:cubicBezTo>
                <a:cubicBezTo>
                  <a:pt x="88" y="550"/>
                  <a:pt x="132" y="552"/>
                  <a:pt x="147" y="569"/>
                </a:cubicBezTo>
                <a:cubicBezTo>
                  <a:pt x="163" y="587"/>
                  <a:pt x="177" y="608"/>
                  <a:pt x="192" y="627"/>
                </a:cubicBezTo>
                <a:cubicBezTo>
                  <a:pt x="198" y="635"/>
                  <a:pt x="211" y="652"/>
                  <a:pt x="211" y="652"/>
                </a:cubicBezTo>
                <a:cubicBezTo>
                  <a:pt x="217" y="680"/>
                  <a:pt x="225" y="708"/>
                  <a:pt x="230" y="736"/>
                </a:cubicBezTo>
                <a:cubicBezTo>
                  <a:pt x="232" y="776"/>
                  <a:pt x="228" y="817"/>
                  <a:pt x="236" y="857"/>
                </a:cubicBezTo>
                <a:cubicBezTo>
                  <a:pt x="238" y="865"/>
                  <a:pt x="248" y="872"/>
                  <a:pt x="256" y="870"/>
                </a:cubicBezTo>
                <a:cubicBezTo>
                  <a:pt x="262" y="869"/>
                  <a:pt x="260" y="857"/>
                  <a:pt x="262" y="851"/>
                </a:cubicBezTo>
                <a:cubicBezTo>
                  <a:pt x="260" y="812"/>
                  <a:pt x="253" y="686"/>
                  <a:pt x="230" y="640"/>
                </a:cubicBezTo>
                <a:cubicBezTo>
                  <a:pt x="213" y="606"/>
                  <a:pt x="193" y="590"/>
                  <a:pt x="172" y="563"/>
                </a:cubicBezTo>
                <a:cubicBezTo>
                  <a:pt x="135" y="516"/>
                  <a:pt x="165" y="530"/>
                  <a:pt x="128" y="518"/>
                </a:cubicBezTo>
                <a:cubicBezTo>
                  <a:pt x="74" y="483"/>
                  <a:pt x="96" y="382"/>
                  <a:pt x="128" y="332"/>
                </a:cubicBezTo>
                <a:cubicBezTo>
                  <a:pt x="117" y="214"/>
                  <a:pt x="132" y="287"/>
                  <a:pt x="89" y="224"/>
                </a:cubicBezTo>
                <a:cubicBezTo>
                  <a:pt x="75" y="176"/>
                  <a:pt x="94" y="233"/>
                  <a:pt x="70" y="185"/>
                </a:cubicBezTo>
                <a:cubicBezTo>
                  <a:pt x="48" y="140"/>
                  <a:pt x="39" y="86"/>
                  <a:pt x="25" y="38"/>
                </a:cubicBezTo>
                <a:cubicBezTo>
                  <a:pt x="20" y="20"/>
                  <a:pt x="21" y="0"/>
                  <a:pt x="0" y="0"/>
                </a:cubicBezTo>
                <a:close/>
              </a:path>
            </a:pathLst>
          </a:custGeom>
          <a:noFill/>
          <a:ln w="28575" cmpd="sng">
            <a:solidFill>
              <a:schemeClr val="tx1"/>
            </a:solidFill>
            <a:round/>
            <a:headEnd/>
            <a:tailEnd/>
          </a:ln>
        </p:spPr>
        <p:txBody>
          <a:bodyPr/>
          <a:lstStyle/>
          <a:p>
            <a:endParaRPr lang="en-US"/>
          </a:p>
        </p:txBody>
      </p:sp>
      <p:sp>
        <p:nvSpPr>
          <p:cNvPr id="12296" name="Text Box 6"/>
          <p:cNvSpPr txBox="1">
            <a:spLocks noChangeArrowheads="1"/>
          </p:cNvSpPr>
          <p:nvPr/>
        </p:nvSpPr>
        <p:spPr bwMode="auto">
          <a:xfrm>
            <a:off x="762000" y="403225"/>
            <a:ext cx="2413000" cy="457200"/>
          </a:xfrm>
          <a:prstGeom prst="rect">
            <a:avLst/>
          </a:prstGeom>
          <a:noFill/>
          <a:ln w="9525">
            <a:noFill/>
            <a:miter lim="800000"/>
            <a:headEnd/>
            <a:tailEnd/>
          </a:ln>
        </p:spPr>
        <p:txBody>
          <a:bodyPr wrap="none">
            <a:spAutoFit/>
          </a:bodyPr>
          <a:lstStyle/>
          <a:p>
            <a:pPr algn="ctr"/>
            <a:r>
              <a:rPr lang="en-US" sz="2400">
                <a:solidFill>
                  <a:srgbClr val="0000FF"/>
                </a:solidFill>
              </a:rPr>
              <a:t>polar head group</a:t>
            </a:r>
          </a:p>
        </p:txBody>
      </p:sp>
      <p:graphicFrame>
        <p:nvGraphicFramePr>
          <p:cNvPr id="12290" name="Object 7"/>
          <p:cNvGraphicFramePr>
            <a:graphicFrameLocks noChangeAspect="1"/>
          </p:cNvGraphicFramePr>
          <p:nvPr/>
        </p:nvGraphicFramePr>
        <p:xfrm>
          <a:off x="3276600" y="228600"/>
          <a:ext cx="1981200" cy="3192463"/>
        </p:xfrm>
        <a:graphic>
          <a:graphicData uri="http://schemas.openxmlformats.org/presentationml/2006/ole">
            <mc:AlternateContent xmlns:mc="http://schemas.openxmlformats.org/markup-compatibility/2006">
              <mc:Choice xmlns:v="urn:schemas-microsoft-com:vml" Requires="v">
                <p:oleObj spid="_x0000_s12304" name="Photo Editor Photo" r:id="rId4" imgW="1980952" imgH="3193057" progId="MSPhotoEd.3">
                  <p:embed/>
                </p:oleObj>
              </mc:Choice>
              <mc:Fallback>
                <p:oleObj name="Photo Editor Photo" r:id="rId4" imgW="1980952" imgH="3193057" progId="MSPhotoEd.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28600"/>
                        <a:ext cx="1981200" cy="319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1" name="Object 8"/>
          <p:cNvGraphicFramePr>
            <a:graphicFrameLocks noChangeAspect="1"/>
          </p:cNvGraphicFramePr>
          <p:nvPr/>
        </p:nvGraphicFramePr>
        <p:xfrm>
          <a:off x="5867400" y="304800"/>
          <a:ext cx="2171700" cy="3132138"/>
        </p:xfrm>
        <a:graphic>
          <a:graphicData uri="http://schemas.openxmlformats.org/presentationml/2006/ole">
            <mc:AlternateContent xmlns:mc="http://schemas.openxmlformats.org/markup-compatibility/2006">
              <mc:Choice xmlns:v="urn:schemas-microsoft-com:vml" Requires="v">
                <p:oleObj spid="_x0000_s12305" name="Photo Editor Photo" r:id="rId6" imgW="2171888" imgH="3132091" progId="MSPhotoEd.3">
                  <p:embed/>
                </p:oleObj>
              </mc:Choice>
              <mc:Fallback>
                <p:oleObj name="Photo Editor Photo" r:id="rId6" imgW="2171888" imgH="3132091" progId="MSPhotoEd.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304800"/>
                        <a:ext cx="2171700" cy="313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7" name="Text Box 9"/>
          <p:cNvSpPr txBox="1">
            <a:spLocks noChangeArrowheads="1"/>
          </p:cNvSpPr>
          <p:nvPr/>
        </p:nvSpPr>
        <p:spPr bwMode="auto">
          <a:xfrm>
            <a:off x="4038600" y="3505200"/>
            <a:ext cx="2801938" cy="457200"/>
          </a:xfrm>
          <a:prstGeom prst="rect">
            <a:avLst/>
          </a:prstGeom>
          <a:noFill/>
          <a:ln w="9525">
            <a:noFill/>
            <a:miter lim="800000"/>
            <a:headEnd/>
            <a:tailEnd/>
          </a:ln>
        </p:spPr>
        <p:txBody>
          <a:bodyPr wrap="none">
            <a:spAutoFit/>
          </a:bodyPr>
          <a:lstStyle/>
          <a:p>
            <a:pPr algn="ctr"/>
            <a:r>
              <a:rPr lang="en-US" sz="2400">
                <a:solidFill>
                  <a:schemeClr val="folHlink"/>
                </a:solidFill>
              </a:rPr>
              <a:t>phosphatidylcholine</a:t>
            </a:r>
          </a:p>
        </p:txBody>
      </p:sp>
      <p:sp>
        <p:nvSpPr>
          <p:cNvPr id="12298" name="Freeform 10"/>
          <p:cNvSpPr>
            <a:spLocks/>
          </p:cNvSpPr>
          <p:nvPr/>
        </p:nvSpPr>
        <p:spPr bwMode="auto">
          <a:xfrm>
            <a:off x="371475" y="819150"/>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2" descr="Nogrady_1"/>
          <p:cNvPicPr>
            <a:picLocks noChangeAspect="1" noChangeArrowheads="1"/>
          </p:cNvPicPr>
          <p:nvPr/>
        </p:nvPicPr>
        <p:blipFill>
          <a:blip r:embed="rId4" cstate="print"/>
          <a:srcRect l="13266" t="16867" r="62245" b="21288"/>
          <a:stretch>
            <a:fillRect/>
          </a:stretch>
        </p:blipFill>
        <p:spPr bwMode="auto">
          <a:xfrm>
            <a:off x="228600" y="228600"/>
            <a:ext cx="3492500" cy="6400800"/>
          </a:xfrm>
          <a:prstGeom prst="rect">
            <a:avLst/>
          </a:prstGeom>
          <a:noFill/>
          <a:ln w="9525">
            <a:noFill/>
            <a:miter lim="800000"/>
            <a:headEnd/>
            <a:tailEnd/>
          </a:ln>
        </p:spPr>
      </p:pic>
      <p:sp>
        <p:nvSpPr>
          <p:cNvPr id="13317" name="Text Box 3"/>
          <p:cNvSpPr txBox="1">
            <a:spLocks noChangeArrowheads="1"/>
          </p:cNvSpPr>
          <p:nvPr/>
        </p:nvSpPr>
        <p:spPr bwMode="auto">
          <a:xfrm>
            <a:off x="4038600" y="152400"/>
            <a:ext cx="3732213"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lipid bilayer</a:t>
            </a:r>
          </a:p>
        </p:txBody>
      </p:sp>
      <p:sp>
        <p:nvSpPr>
          <p:cNvPr id="13318" name="AutoShape 4"/>
          <p:cNvSpPr>
            <a:spLocks/>
          </p:cNvSpPr>
          <p:nvPr/>
        </p:nvSpPr>
        <p:spPr bwMode="auto">
          <a:xfrm>
            <a:off x="3886200" y="20764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sp>
        <p:nvSpPr>
          <p:cNvPr id="13319" name="AutoShape 5"/>
          <p:cNvSpPr>
            <a:spLocks/>
          </p:cNvSpPr>
          <p:nvPr/>
        </p:nvSpPr>
        <p:spPr bwMode="auto">
          <a:xfrm>
            <a:off x="3886200" y="41338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graphicFrame>
        <p:nvGraphicFramePr>
          <p:cNvPr id="13314" name="Object 6"/>
          <p:cNvGraphicFramePr>
            <a:graphicFrameLocks noChangeAspect="1"/>
          </p:cNvGraphicFramePr>
          <p:nvPr/>
        </p:nvGraphicFramePr>
        <p:xfrm>
          <a:off x="3962400" y="1752600"/>
          <a:ext cx="1608138" cy="2590800"/>
        </p:xfrm>
        <a:graphic>
          <a:graphicData uri="http://schemas.openxmlformats.org/presentationml/2006/ole">
            <mc:AlternateContent xmlns:mc="http://schemas.openxmlformats.org/markup-compatibility/2006">
              <mc:Choice xmlns:v="urn:schemas-microsoft-com:vml" Requires="v">
                <p:oleObj spid="_x0000_s13328" name="Photo Editor Photo" r:id="rId5" imgW="1980952" imgH="3193057" progId="MSPhotoEd.3">
                  <p:embed/>
                </p:oleObj>
              </mc:Choice>
              <mc:Fallback>
                <p:oleObj name="Photo Editor Photo" r:id="rId5" imgW="1980952" imgH="3193057" progId="MSPhotoEd.3">
                  <p:embed/>
                  <p:pic>
                    <p:nvPicPr>
                      <p:cNvPr id="0" name="Object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62400" y="1752600"/>
                        <a:ext cx="160813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5" name="Object 7"/>
          <p:cNvGraphicFramePr>
            <a:graphicFrameLocks noChangeAspect="1"/>
          </p:cNvGraphicFramePr>
          <p:nvPr/>
        </p:nvGraphicFramePr>
        <p:xfrm>
          <a:off x="3649663" y="3810000"/>
          <a:ext cx="1608137" cy="2590800"/>
        </p:xfrm>
        <a:graphic>
          <a:graphicData uri="http://schemas.openxmlformats.org/presentationml/2006/ole">
            <mc:AlternateContent xmlns:mc="http://schemas.openxmlformats.org/markup-compatibility/2006">
              <mc:Choice xmlns:v="urn:schemas-microsoft-com:vml" Requires="v">
                <p:oleObj spid="_x0000_s13329" name="Photo Editor Photo" r:id="rId7" imgW="1980952" imgH="3193057" progId="MSPhotoEd.3">
                  <p:embed/>
                </p:oleObj>
              </mc:Choice>
              <mc:Fallback>
                <p:oleObj name="Photo Editor Photo" r:id="rId7" imgW="1980952" imgH="3193057" progId="MSPhotoEd.3">
                  <p:embed/>
                  <p:pic>
                    <p:nvPicPr>
                      <p:cNvPr id="0" name="Object 7"/>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49663" y="3810000"/>
                        <a:ext cx="1608137"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457200" y="2133600"/>
            <a:ext cx="8001000" cy="3886200"/>
          </a:xfrm>
          <a:prstGeom prst="rect">
            <a:avLst/>
          </a:prstGeom>
          <a:solidFill>
            <a:srgbClr val="CCCCFF"/>
          </a:solidFill>
          <a:ln w="9525">
            <a:solidFill>
              <a:schemeClr val="tx1"/>
            </a:solidFill>
            <a:miter lim="800000"/>
            <a:headEnd/>
            <a:tailEnd/>
          </a:ln>
        </p:spPr>
        <p:txBody>
          <a:bodyPr wrap="none" anchor="ctr"/>
          <a:lstStyle/>
          <a:p>
            <a:endParaRPr lang="en-US"/>
          </a:p>
        </p:txBody>
      </p:sp>
      <p:sp>
        <p:nvSpPr>
          <p:cNvPr id="14340" name="Oval 3"/>
          <p:cNvSpPr>
            <a:spLocks noChangeArrowheads="1"/>
          </p:cNvSpPr>
          <p:nvPr/>
        </p:nvSpPr>
        <p:spPr bwMode="auto">
          <a:xfrm>
            <a:off x="981075" y="2819400"/>
            <a:ext cx="2514600" cy="2438400"/>
          </a:xfrm>
          <a:prstGeom prst="ellipse">
            <a:avLst/>
          </a:prstGeom>
          <a:solidFill>
            <a:schemeClr val="bg1"/>
          </a:solidFill>
          <a:ln w="9525">
            <a:noFill/>
            <a:round/>
            <a:headEnd/>
            <a:tailEnd/>
          </a:ln>
        </p:spPr>
        <p:txBody>
          <a:bodyPr wrap="none" anchor="ctr"/>
          <a:lstStyle/>
          <a:p>
            <a:endParaRPr lang="en-US"/>
          </a:p>
        </p:txBody>
      </p:sp>
      <p:sp>
        <p:nvSpPr>
          <p:cNvPr id="14341" name="Text Box 4"/>
          <p:cNvSpPr txBox="1">
            <a:spLocks noChangeArrowheads="1"/>
          </p:cNvSpPr>
          <p:nvPr/>
        </p:nvSpPr>
        <p:spPr bwMode="auto">
          <a:xfrm>
            <a:off x="2286000" y="533400"/>
            <a:ext cx="4775200"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POPC lipid micelle?</a:t>
            </a:r>
          </a:p>
        </p:txBody>
      </p:sp>
      <p:sp>
        <p:nvSpPr>
          <p:cNvPr id="14342" name="Oval 5"/>
          <p:cNvSpPr>
            <a:spLocks noChangeArrowheads="1"/>
          </p:cNvSpPr>
          <p:nvPr/>
        </p:nvSpPr>
        <p:spPr bwMode="auto">
          <a:xfrm>
            <a:off x="2162175" y="2743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3" name="Oval 6"/>
          <p:cNvSpPr>
            <a:spLocks noChangeArrowheads="1"/>
          </p:cNvSpPr>
          <p:nvPr/>
        </p:nvSpPr>
        <p:spPr bwMode="auto">
          <a:xfrm>
            <a:off x="23907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4" name="Oval 7"/>
          <p:cNvSpPr>
            <a:spLocks noChangeArrowheads="1"/>
          </p:cNvSpPr>
          <p:nvPr/>
        </p:nvSpPr>
        <p:spPr bwMode="auto">
          <a:xfrm>
            <a:off x="2609850" y="2847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5" name="Oval 8"/>
          <p:cNvSpPr>
            <a:spLocks noChangeArrowheads="1"/>
          </p:cNvSpPr>
          <p:nvPr/>
        </p:nvSpPr>
        <p:spPr bwMode="auto">
          <a:xfrm>
            <a:off x="2809875" y="2962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6" name="Oval 9"/>
          <p:cNvSpPr>
            <a:spLocks noChangeArrowheads="1"/>
          </p:cNvSpPr>
          <p:nvPr/>
        </p:nvSpPr>
        <p:spPr bwMode="auto">
          <a:xfrm>
            <a:off x="19335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7" name="Oval 10"/>
          <p:cNvSpPr>
            <a:spLocks noChangeArrowheads="1"/>
          </p:cNvSpPr>
          <p:nvPr/>
        </p:nvSpPr>
        <p:spPr bwMode="auto">
          <a:xfrm>
            <a:off x="1714500" y="2828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8" name="Oval 11"/>
          <p:cNvSpPr>
            <a:spLocks noChangeArrowheads="1"/>
          </p:cNvSpPr>
          <p:nvPr/>
        </p:nvSpPr>
        <p:spPr bwMode="auto">
          <a:xfrm>
            <a:off x="1504950" y="2924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9" name="Oval 12"/>
          <p:cNvSpPr>
            <a:spLocks noChangeArrowheads="1"/>
          </p:cNvSpPr>
          <p:nvPr/>
        </p:nvSpPr>
        <p:spPr bwMode="auto">
          <a:xfrm>
            <a:off x="1323975" y="3057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0" name="Oval 13"/>
          <p:cNvSpPr>
            <a:spLocks noChangeArrowheads="1"/>
          </p:cNvSpPr>
          <p:nvPr/>
        </p:nvSpPr>
        <p:spPr bwMode="auto">
          <a:xfrm>
            <a:off x="1181100" y="3228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1" name="Oval 14"/>
          <p:cNvSpPr>
            <a:spLocks noChangeArrowheads="1"/>
          </p:cNvSpPr>
          <p:nvPr/>
        </p:nvSpPr>
        <p:spPr bwMode="auto">
          <a:xfrm>
            <a:off x="2990850" y="31051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2" name="Oval 15"/>
          <p:cNvSpPr>
            <a:spLocks noChangeArrowheads="1"/>
          </p:cNvSpPr>
          <p:nvPr/>
        </p:nvSpPr>
        <p:spPr bwMode="auto">
          <a:xfrm>
            <a:off x="3143250" y="3276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3" name="Oval 16"/>
          <p:cNvSpPr>
            <a:spLocks noChangeArrowheads="1"/>
          </p:cNvSpPr>
          <p:nvPr/>
        </p:nvSpPr>
        <p:spPr bwMode="auto">
          <a:xfrm>
            <a:off x="3267075" y="3476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4" name="Oval 17"/>
          <p:cNvSpPr>
            <a:spLocks noChangeArrowheads="1"/>
          </p:cNvSpPr>
          <p:nvPr/>
        </p:nvSpPr>
        <p:spPr bwMode="auto">
          <a:xfrm>
            <a:off x="3324225" y="37052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5" name="Oval 18"/>
          <p:cNvSpPr>
            <a:spLocks noChangeArrowheads="1"/>
          </p:cNvSpPr>
          <p:nvPr/>
        </p:nvSpPr>
        <p:spPr bwMode="auto">
          <a:xfrm>
            <a:off x="3343275" y="3933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6" name="Oval 19"/>
          <p:cNvSpPr>
            <a:spLocks noChangeArrowheads="1"/>
          </p:cNvSpPr>
          <p:nvPr/>
        </p:nvSpPr>
        <p:spPr bwMode="auto">
          <a:xfrm>
            <a:off x="332422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7" name="Oval 20"/>
          <p:cNvSpPr>
            <a:spLocks noChangeArrowheads="1"/>
          </p:cNvSpPr>
          <p:nvPr/>
        </p:nvSpPr>
        <p:spPr bwMode="auto">
          <a:xfrm>
            <a:off x="3248025" y="43815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8" name="Oval 21"/>
          <p:cNvSpPr>
            <a:spLocks noChangeArrowheads="1"/>
          </p:cNvSpPr>
          <p:nvPr/>
        </p:nvSpPr>
        <p:spPr bwMode="auto">
          <a:xfrm>
            <a:off x="3133725" y="4581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9" name="Oval 22"/>
          <p:cNvSpPr>
            <a:spLocks noChangeArrowheads="1"/>
          </p:cNvSpPr>
          <p:nvPr/>
        </p:nvSpPr>
        <p:spPr bwMode="auto">
          <a:xfrm>
            <a:off x="2990850" y="47434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0" name="Oval 23"/>
          <p:cNvSpPr>
            <a:spLocks noChangeArrowheads="1"/>
          </p:cNvSpPr>
          <p:nvPr/>
        </p:nvSpPr>
        <p:spPr bwMode="auto">
          <a:xfrm>
            <a:off x="2809875" y="48863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1" name="Oval 24"/>
          <p:cNvSpPr>
            <a:spLocks noChangeArrowheads="1"/>
          </p:cNvSpPr>
          <p:nvPr/>
        </p:nvSpPr>
        <p:spPr bwMode="auto">
          <a:xfrm>
            <a:off x="2609850" y="5000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2" name="Oval 25"/>
          <p:cNvSpPr>
            <a:spLocks noChangeArrowheads="1"/>
          </p:cNvSpPr>
          <p:nvPr/>
        </p:nvSpPr>
        <p:spPr bwMode="auto">
          <a:xfrm>
            <a:off x="2400300" y="5076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3" name="Oval 26"/>
          <p:cNvSpPr>
            <a:spLocks noChangeArrowheads="1"/>
          </p:cNvSpPr>
          <p:nvPr/>
        </p:nvSpPr>
        <p:spPr bwMode="auto">
          <a:xfrm>
            <a:off x="2181225" y="5105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4" name="Oval 27"/>
          <p:cNvSpPr>
            <a:spLocks noChangeArrowheads="1"/>
          </p:cNvSpPr>
          <p:nvPr/>
        </p:nvSpPr>
        <p:spPr bwMode="auto">
          <a:xfrm>
            <a:off x="1962150" y="50958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5" name="Oval 28"/>
          <p:cNvSpPr>
            <a:spLocks noChangeArrowheads="1"/>
          </p:cNvSpPr>
          <p:nvPr/>
        </p:nvSpPr>
        <p:spPr bwMode="auto">
          <a:xfrm>
            <a:off x="1743075" y="50387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6" name="Oval 29"/>
          <p:cNvSpPr>
            <a:spLocks noChangeArrowheads="1"/>
          </p:cNvSpPr>
          <p:nvPr/>
        </p:nvSpPr>
        <p:spPr bwMode="auto">
          <a:xfrm>
            <a:off x="1533525" y="4962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7" name="Oval 30"/>
          <p:cNvSpPr>
            <a:spLocks noChangeArrowheads="1"/>
          </p:cNvSpPr>
          <p:nvPr/>
        </p:nvSpPr>
        <p:spPr bwMode="auto">
          <a:xfrm>
            <a:off x="1343025" y="48387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8" name="Oval 31"/>
          <p:cNvSpPr>
            <a:spLocks noChangeArrowheads="1"/>
          </p:cNvSpPr>
          <p:nvPr/>
        </p:nvSpPr>
        <p:spPr bwMode="auto">
          <a:xfrm>
            <a:off x="1190625" y="4676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9" name="Oval 32"/>
          <p:cNvSpPr>
            <a:spLocks noChangeArrowheads="1"/>
          </p:cNvSpPr>
          <p:nvPr/>
        </p:nvSpPr>
        <p:spPr bwMode="auto">
          <a:xfrm>
            <a:off x="1057275" y="4486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0" name="Oval 33"/>
          <p:cNvSpPr>
            <a:spLocks noChangeArrowheads="1"/>
          </p:cNvSpPr>
          <p:nvPr/>
        </p:nvSpPr>
        <p:spPr bwMode="auto">
          <a:xfrm>
            <a:off x="971550" y="42862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1" name="Oval 34"/>
          <p:cNvSpPr>
            <a:spLocks noChangeArrowheads="1"/>
          </p:cNvSpPr>
          <p:nvPr/>
        </p:nvSpPr>
        <p:spPr bwMode="auto">
          <a:xfrm>
            <a:off x="914400" y="40576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2" name="Oval 35"/>
          <p:cNvSpPr>
            <a:spLocks noChangeArrowheads="1"/>
          </p:cNvSpPr>
          <p:nvPr/>
        </p:nvSpPr>
        <p:spPr bwMode="auto">
          <a:xfrm>
            <a:off x="914400" y="38385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3" name="Oval 36"/>
          <p:cNvSpPr>
            <a:spLocks noChangeArrowheads="1"/>
          </p:cNvSpPr>
          <p:nvPr/>
        </p:nvSpPr>
        <p:spPr bwMode="auto">
          <a:xfrm>
            <a:off x="952500" y="3609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4" name="Oval 37"/>
          <p:cNvSpPr>
            <a:spLocks noChangeArrowheads="1"/>
          </p:cNvSpPr>
          <p:nvPr/>
        </p:nvSpPr>
        <p:spPr bwMode="auto">
          <a:xfrm>
            <a:off x="1038225" y="3400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5" name="Freeform 38"/>
          <p:cNvSpPr>
            <a:spLocks/>
          </p:cNvSpPr>
          <p:nvPr/>
        </p:nvSpPr>
        <p:spPr bwMode="auto">
          <a:xfrm>
            <a:off x="2068513" y="2997200"/>
            <a:ext cx="161925" cy="1055688"/>
          </a:xfrm>
          <a:custGeom>
            <a:avLst/>
            <a:gdLst>
              <a:gd name="T0" fmla="*/ 0 w 102"/>
              <a:gd name="T1" fmla="*/ 0 h 665"/>
              <a:gd name="T2" fmla="*/ 38 w 102"/>
              <a:gd name="T3" fmla="*/ 51 h 665"/>
              <a:gd name="T4" fmla="*/ 51 w 102"/>
              <a:gd name="T5" fmla="*/ 218 h 665"/>
              <a:gd name="T6" fmla="*/ 45 w 102"/>
              <a:gd name="T7" fmla="*/ 262 h 665"/>
              <a:gd name="T8" fmla="*/ 19 w 102"/>
              <a:gd name="T9" fmla="*/ 301 h 665"/>
              <a:gd name="T10" fmla="*/ 25 w 102"/>
              <a:gd name="T11" fmla="*/ 422 h 665"/>
              <a:gd name="T12" fmla="*/ 64 w 102"/>
              <a:gd name="T13" fmla="*/ 461 h 665"/>
              <a:gd name="T14" fmla="*/ 83 w 102"/>
              <a:gd name="T15" fmla="*/ 480 h 665"/>
              <a:gd name="T16" fmla="*/ 89 w 102"/>
              <a:gd name="T17" fmla="*/ 582 h 665"/>
              <a:gd name="T18" fmla="*/ 77 w 102"/>
              <a:gd name="T19" fmla="*/ 621 h 665"/>
              <a:gd name="T20" fmla="*/ 102 w 102"/>
              <a:gd name="T21" fmla="*/ 659 h 6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
              <a:gd name="T34" fmla="*/ 0 h 665"/>
              <a:gd name="T35" fmla="*/ 102 w 102"/>
              <a:gd name="T36" fmla="*/ 665 h 6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 h="665">
                <a:moveTo>
                  <a:pt x="0" y="0"/>
                </a:moveTo>
                <a:cubicBezTo>
                  <a:pt x="27" y="9"/>
                  <a:pt x="30" y="25"/>
                  <a:pt x="38" y="51"/>
                </a:cubicBezTo>
                <a:cubicBezTo>
                  <a:pt x="33" y="110"/>
                  <a:pt x="24" y="164"/>
                  <a:pt x="51" y="218"/>
                </a:cubicBezTo>
                <a:cubicBezTo>
                  <a:pt x="49" y="233"/>
                  <a:pt x="50" y="248"/>
                  <a:pt x="45" y="262"/>
                </a:cubicBezTo>
                <a:cubicBezTo>
                  <a:pt x="39" y="277"/>
                  <a:pt x="19" y="301"/>
                  <a:pt x="19" y="301"/>
                </a:cubicBezTo>
                <a:cubicBezTo>
                  <a:pt x="21" y="341"/>
                  <a:pt x="14" y="383"/>
                  <a:pt x="25" y="422"/>
                </a:cubicBezTo>
                <a:cubicBezTo>
                  <a:pt x="30" y="440"/>
                  <a:pt x="51" y="448"/>
                  <a:pt x="64" y="461"/>
                </a:cubicBezTo>
                <a:cubicBezTo>
                  <a:pt x="70" y="467"/>
                  <a:pt x="83" y="480"/>
                  <a:pt x="83" y="480"/>
                </a:cubicBezTo>
                <a:cubicBezTo>
                  <a:pt x="95" y="518"/>
                  <a:pt x="98" y="540"/>
                  <a:pt x="89" y="582"/>
                </a:cubicBezTo>
                <a:cubicBezTo>
                  <a:pt x="86" y="595"/>
                  <a:pt x="77" y="621"/>
                  <a:pt x="77" y="621"/>
                </a:cubicBezTo>
                <a:cubicBezTo>
                  <a:pt x="84" y="665"/>
                  <a:pt x="70" y="659"/>
                  <a:pt x="102" y="659"/>
                </a:cubicBezTo>
              </a:path>
            </a:pathLst>
          </a:custGeom>
          <a:noFill/>
          <a:ln w="28575" cmpd="sng">
            <a:solidFill>
              <a:schemeClr val="tx1"/>
            </a:solidFill>
            <a:round/>
            <a:headEnd/>
            <a:tailEnd/>
          </a:ln>
        </p:spPr>
        <p:txBody>
          <a:bodyPr/>
          <a:lstStyle/>
          <a:p>
            <a:endParaRPr lang="en-US"/>
          </a:p>
        </p:txBody>
      </p:sp>
      <p:sp>
        <p:nvSpPr>
          <p:cNvPr id="14376" name="Freeform 39"/>
          <p:cNvSpPr>
            <a:spLocks/>
          </p:cNvSpPr>
          <p:nvPr/>
        </p:nvSpPr>
        <p:spPr bwMode="auto">
          <a:xfrm>
            <a:off x="1931988" y="3027363"/>
            <a:ext cx="379412" cy="884237"/>
          </a:xfrm>
          <a:custGeom>
            <a:avLst/>
            <a:gdLst>
              <a:gd name="T0" fmla="*/ 67 w 239"/>
              <a:gd name="T1" fmla="*/ 0 h 557"/>
              <a:gd name="T2" fmla="*/ 15 w 239"/>
              <a:gd name="T3" fmla="*/ 58 h 557"/>
              <a:gd name="T4" fmla="*/ 73 w 239"/>
              <a:gd name="T5" fmla="*/ 205 h 557"/>
              <a:gd name="T6" fmla="*/ 156 w 239"/>
              <a:gd name="T7" fmla="*/ 410 h 557"/>
              <a:gd name="T8" fmla="*/ 201 w 239"/>
              <a:gd name="T9" fmla="*/ 423 h 557"/>
              <a:gd name="T10" fmla="*/ 239 w 239"/>
              <a:gd name="T11" fmla="*/ 487 h 557"/>
              <a:gd name="T12" fmla="*/ 233 w 239"/>
              <a:gd name="T13" fmla="*/ 557 h 557"/>
              <a:gd name="T14" fmla="*/ 0 60000 65536"/>
              <a:gd name="T15" fmla="*/ 0 60000 65536"/>
              <a:gd name="T16" fmla="*/ 0 60000 65536"/>
              <a:gd name="T17" fmla="*/ 0 60000 65536"/>
              <a:gd name="T18" fmla="*/ 0 60000 65536"/>
              <a:gd name="T19" fmla="*/ 0 60000 65536"/>
              <a:gd name="T20" fmla="*/ 0 60000 65536"/>
              <a:gd name="T21" fmla="*/ 0 w 239"/>
              <a:gd name="T22" fmla="*/ 0 h 557"/>
              <a:gd name="T23" fmla="*/ 239 w 239"/>
              <a:gd name="T24" fmla="*/ 557 h 5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9" h="557">
                <a:moveTo>
                  <a:pt x="67" y="0"/>
                </a:moveTo>
                <a:cubicBezTo>
                  <a:pt x="47" y="19"/>
                  <a:pt x="35" y="39"/>
                  <a:pt x="15" y="58"/>
                </a:cubicBezTo>
                <a:cubicBezTo>
                  <a:pt x="0" y="120"/>
                  <a:pt x="5" y="189"/>
                  <a:pt x="73" y="205"/>
                </a:cubicBezTo>
                <a:cubicBezTo>
                  <a:pt x="133" y="249"/>
                  <a:pt x="141" y="341"/>
                  <a:pt x="156" y="410"/>
                </a:cubicBezTo>
                <a:cubicBezTo>
                  <a:pt x="159" y="425"/>
                  <a:pt x="186" y="418"/>
                  <a:pt x="201" y="423"/>
                </a:cubicBezTo>
                <a:cubicBezTo>
                  <a:pt x="218" y="445"/>
                  <a:pt x="231" y="461"/>
                  <a:pt x="239" y="487"/>
                </a:cubicBezTo>
                <a:cubicBezTo>
                  <a:pt x="237" y="510"/>
                  <a:pt x="233" y="557"/>
                  <a:pt x="233" y="557"/>
                </a:cubicBezTo>
              </a:path>
            </a:pathLst>
          </a:custGeom>
          <a:noFill/>
          <a:ln w="28575" cmpd="sng">
            <a:solidFill>
              <a:schemeClr val="tx1"/>
            </a:solidFill>
            <a:round/>
            <a:headEnd/>
            <a:tailEnd/>
          </a:ln>
        </p:spPr>
        <p:txBody>
          <a:bodyPr/>
          <a:lstStyle/>
          <a:p>
            <a:endParaRPr lang="en-US"/>
          </a:p>
        </p:txBody>
      </p:sp>
      <p:sp>
        <p:nvSpPr>
          <p:cNvPr id="14377" name="Freeform 40"/>
          <p:cNvSpPr>
            <a:spLocks/>
          </p:cNvSpPr>
          <p:nvPr/>
        </p:nvSpPr>
        <p:spPr bwMode="auto">
          <a:xfrm>
            <a:off x="2027238" y="4144963"/>
            <a:ext cx="163512" cy="955675"/>
          </a:xfrm>
          <a:custGeom>
            <a:avLst/>
            <a:gdLst>
              <a:gd name="T0" fmla="*/ 39 w 103"/>
              <a:gd name="T1" fmla="*/ 602 h 602"/>
              <a:gd name="T2" fmla="*/ 0 w 103"/>
              <a:gd name="T3" fmla="*/ 429 h 602"/>
              <a:gd name="T4" fmla="*/ 13 w 103"/>
              <a:gd name="T5" fmla="*/ 314 h 602"/>
              <a:gd name="T6" fmla="*/ 51 w 103"/>
              <a:gd name="T7" fmla="*/ 263 h 602"/>
              <a:gd name="T8" fmla="*/ 103 w 103"/>
              <a:gd name="T9" fmla="*/ 154 h 602"/>
              <a:gd name="T10" fmla="*/ 96 w 103"/>
              <a:gd name="T11" fmla="*/ 0 h 602"/>
              <a:gd name="T12" fmla="*/ 0 60000 65536"/>
              <a:gd name="T13" fmla="*/ 0 60000 65536"/>
              <a:gd name="T14" fmla="*/ 0 60000 65536"/>
              <a:gd name="T15" fmla="*/ 0 60000 65536"/>
              <a:gd name="T16" fmla="*/ 0 60000 65536"/>
              <a:gd name="T17" fmla="*/ 0 60000 65536"/>
              <a:gd name="T18" fmla="*/ 0 w 103"/>
              <a:gd name="T19" fmla="*/ 0 h 602"/>
              <a:gd name="T20" fmla="*/ 103 w 103"/>
              <a:gd name="T21" fmla="*/ 602 h 602"/>
            </a:gdLst>
            <a:ahLst/>
            <a:cxnLst>
              <a:cxn ang="T12">
                <a:pos x="T0" y="T1"/>
              </a:cxn>
              <a:cxn ang="T13">
                <a:pos x="T2" y="T3"/>
              </a:cxn>
              <a:cxn ang="T14">
                <a:pos x="T4" y="T5"/>
              </a:cxn>
              <a:cxn ang="T15">
                <a:pos x="T6" y="T7"/>
              </a:cxn>
              <a:cxn ang="T16">
                <a:pos x="T8" y="T9"/>
              </a:cxn>
              <a:cxn ang="T17">
                <a:pos x="T10" y="T11"/>
              </a:cxn>
            </a:cxnLst>
            <a:rect l="T18" t="T19" r="T20" b="T21"/>
            <a:pathLst>
              <a:path w="103" h="602">
                <a:moveTo>
                  <a:pt x="39" y="602"/>
                </a:moveTo>
                <a:cubicBezTo>
                  <a:pt x="27" y="542"/>
                  <a:pt x="11" y="488"/>
                  <a:pt x="0" y="429"/>
                </a:cubicBezTo>
                <a:cubicBezTo>
                  <a:pt x="4" y="391"/>
                  <a:pt x="2" y="351"/>
                  <a:pt x="13" y="314"/>
                </a:cubicBezTo>
                <a:cubicBezTo>
                  <a:pt x="19" y="294"/>
                  <a:pt x="51" y="263"/>
                  <a:pt x="51" y="263"/>
                </a:cubicBezTo>
                <a:cubicBezTo>
                  <a:pt x="61" y="234"/>
                  <a:pt x="86" y="179"/>
                  <a:pt x="103" y="154"/>
                </a:cubicBezTo>
                <a:cubicBezTo>
                  <a:pt x="94" y="47"/>
                  <a:pt x="96" y="99"/>
                  <a:pt x="96" y="0"/>
                </a:cubicBezTo>
              </a:path>
            </a:pathLst>
          </a:custGeom>
          <a:noFill/>
          <a:ln w="28575" cmpd="sng">
            <a:solidFill>
              <a:schemeClr val="tx1"/>
            </a:solidFill>
            <a:round/>
            <a:headEnd/>
            <a:tailEnd/>
          </a:ln>
        </p:spPr>
        <p:txBody>
          <a:bodyPr/>
          <a:lstStyle/>
          <a:p>
            <a:endParaRPr lang="en-US"/>
          </a:p>
        </p:txBody>
      </p:sp>
      <p:sp>
        <p:nvSpPr>
          <p:cNvPr id="14378" name="Freeform 41"/>
          <p:cNvSpPr>
            <a:spLocks/>
          </p:cNvSpPr>
          <p:nvPr/>
        </p:nvSpPr>
        <p:spPr bwMode="auto">
          <a:xfrm>
            <a:off x="2039938" y="4186238"/>
            <a:ext cx="180975" cy="914400"/>
          </a:xfrm>
          <a:custGeom>
            <a:avLst/>
            <a:gdLst>
              <a:gd name="T0" fmla="*/ 50 w 114"/>
              <a:gd name="T1" fmla="*/ 576 h 576"/>
              <a:gd name="T2" fmla="*/ 63 w 114"/>
              <a:gd name="T3" fmla="*/ 397 h 576"/>
              <a:gd name="T4" fmla="*/ 114 w 114"/>
              <a:gd name="T5" fmla="*/ 301 h 576"/>
              <a:gd name="T6" fmla="*/ 75 w 114"/>
              <a:gd name="T7" fmla="*/ 211 h 576"/>
              <a:gd name="T8" fmla="*/ 24 w 114"/>
              <a:gd name="T9" fmla="*/ 160 h 576"/>
              <a:gd name="T10" fmla="*/ 37 w 114"/>
              <a:gd name="T11" fmla="*/ 0 h 576"/>
              <a:gd name="T12" fmla="*/ 0 60000 65536"/>
              <a:gd name="T13" fmla="*/ 0 60000 65536"/>
              <a:gd name="T14" fmla="*/ 0 60000 65536"/>
              <a:gd name="T15" fmla="*/ 0 60000 65536"/>
              <a:gd name="T16" fmla="*/ 0 60000 65536"/>
              <a:gd name="T17" fmla="*/ 0 60000 65536"/>
              <a:gd name="T18" fmla="*/ 0 w 114"/>
              <a:gd name="T19" fmla="*/ 0 h 576"/>
              <a:gd name="T20" fmla="*/ 114 w 114"/>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4" h="576">
                <a:moveTo>
                  <a:pt x="50" y="576"/>
                </a:moveTo>
                <a:cubicBezTo>
                  <a:pt x="42" y="525"/>
                  <a:pt x="0" y="416"/>
                  <a:pt x="63" y="397"/>
                </a:cubicBezTo>
                <a:cubicBezTo>
                  <a:pt x="99" y="347"/>
                  <a:pt x="96" y="349"/>
                  <a:pt x="114" y="301"/>
                </a:cubicBezTo>
                <a:cubicBezTo>
                  <a:pt x="106" y="237"/>
                  <a:pt x="113" y="245"/>
                  <a:pt x="75" y="211"/>
                </a:cubicBezTo>
                <a:cubicBezTo>
                  <a:pt x="57" y="195"/>
                  <a:pt x="24" y="160"/>
                  <a:pt x="24" y="160"/>
                </a:cubicBezTo>
                <a:cubicBezTo>
                  <a:pt x="5" y="101"/>
                  <a:pt x="37" y="55"/>
                  <a:pt x="37" y="0"/>
                </a:cubicBezTo>
              </a:path>
            </a:pathLst>
          </a:custGeom>
          <a:noFill/>
          <a:ln w="28575" cmpd="sng">
            <a:solidFill>
              <a:schemeClr val="tx1"/>
            </a:solidFill>
            <a:round/>
            <a:headEnd/>
            <a:tailEnd/>
          </a:ln>
        </p:spPr>
        <p:txBody>
          <a:bodyPr/>
          <a:lstStyle/>
          <a:p>
            <a:endParaRPr lang="en-US"/>
          </a:p>
        </p:txBody>
      </p:sp>
      <p:sp>
        <p:nvSpPr>
          <p:cNvPr id="14379" name="Freeform 42"/>
          <p:cNvSpPr>
            <a:spLocks/>
          </p:cNvSpPr>
          <p:nvPr/>
        </p:nvSpPr>
        <p:spPr bwMode="auto">
          <a:xfrm>
            <a:off x="2238375" y="4237038"/>
            <a:ext cx="114300" cy="873125"/>
          </a:xfrm>
          <a:custGeom>
            <a:avLst/>
            <a:gdLst>
              <a:gd name="T0" fmla="*/ 27 w 72"/>
              <a:gd name="T1" fmla="*/ 550 h 550"/>
              <a:gd name="T2" fmla="*/ 72 w 72"/>
              <a:gd name="T3" fmla="*/ 384 h 550"/>
              <a:gd name="T4" fmla="*/ 53 w 72"/>
              <a:gd name="T5" fmla="*/ 237 h 550"/>
              <a:gd name="T6" fmla="*/ 8 w 72"/>
              <a:gd name="T7" fmla="*/ 51 h 550"/>
              <a:gd name="T8" fmla="*/ 8 w 72"/>
              <a:gd name="T9" fmla="*/ 0 h 550"/>
              <a:gd name="T10" fmla="*/ 0 60000 65536"/>
              <a:gd name="T11" fmla="*/ 0 60000 65536"/>
              <a:gd name="T12" fmla="*/ 0 60000 65536"/>
              <a:gd name="T13" fmla="*/ 0 60000 65536"/>
              <a:gd name="T14" fmla="*/ 0 60000 65536"/>
              <a:gd name="T15" fmla="*/ 0 w 72"/>
              <a:gd name="T16" fmla="*/ 0 h 550"/>
              <a:gd name="T17" fmla="*/ 72 w 72"/>
              <a:gd name="T18" fmla="*/ 550 h 550"/>
            </a:gdLst>
            <a:ahLst/>
            <a:cxnLst>
              <a:cxn ang="T10">
                <a:pos x="T0" y="T1"/>
              </a:cxn>
              <a:cxn ang="T11">
                <a:pos x="T2" y="T3"/>
              </a:cxn>
              <a:cxn ang="T12">
                <a:pos x="T4" y="T5"/>
              </a:cxn>
              <a:cxn ang="T13">
                <a:pos x="T6" y="T7"/>
              </a:cxn>
              <a:cxn ang="T14">
                <a:pos x="T8" y="T9"/>
              </a:cxn>
            </a:cxnLst>
            <a:rect l="T15" t="T16" r="T17" b="T18"/>
            <a:pathLst>
              <a:path w="72" h="550">
                <a:moveTo>
                  <a:pt x="27" y="550"/>
                </a:moveTo>
                <a:cubicBezTo>
                  <a:pt x="42" y="494"/>
                  <a:pt x="55" y="439"/>
                  <a:pt x="72" y="384"/>
                </a:cubicBezTo>
                <a:cubicBezTo>
                  <a:pt x="68" y="330"/>
                  <a:pt x="58" y="288"/>
                  <a:pt x="53" y="237"/>
                </a:cubicBezTo>
                <a:cubicBezTo>
                  <a:pt x="46" y="172"/>
                  <a:pt x="46" y="107"/>
                  <a:pt x="8" y="51"/>
                </a:cubicBezTo>
                <a:cubicBezTo>
                  <a:pt x="0" y="15"/>
                  <a:pt x="8" y="30"/>
                  <a:pt x="8" y="0"/>
                </a:cubicBezTo>
              </a:path>
            </a:pathLst>
          </a:custGeom>
          <a:noFill/>
          <a:ln w="28575" cmpd="sng">
            <a:solidFill>
              <a:schemeClr val="tx1"/>
            </a:solidFill>
            <a:round/>
            <a:headEnd/>
            <a:tailEnd/>
          </a:ln>
        </p:spPr>
        <p:txBody>
          <a:bodyPr/>
          <a:lstStyle/>
          <a:p>
            <a:endParaRPr lang="en-US"/>
          </a:p>
        </p:txBody>
      </p:sp>
      <p:sp>
        <p:nvSpPr>
          <p:cNvPr id="14380" name="Freeform 43"/>
          <p:cNvSpPr>
            <a:spLocks/>
          </p:cNvSpPr>
          <p:nvPr/>
        </p:nvSpPr>
        <p:spPr bwMode="auto">
          <a:xfrm>
            <a:off x="2271713" y="4186238"/>
            <a:ext cx="233362" cy="873125"/>
          </a:xfrm>
          <a:custGeom>
            <a:avLst/>
            <a:gdLst>
              <a:gd name="T0" fmla="*/ 147 w 147"/>
              <a:gd name="T1" fmla="*/ 550 h 550"/>
              <a:gd name="T2" fmla="*/ 38 w 147"/>
              <a:gd name="T3" fmla="*/ 384 h 550"/>
              <a:gd name="T4" fmla="*/ 89 w 147"/>
              <a:gd name="T5" fmla="*/ 243 h 550"/>
              <a:gd name="T6" fmla="*/ 115 w 147"/>
              <a:gd name="T7" fmla="*/ 173 h 550"/>
              <a:gd name="T8" fmla="*/ 109 w 147"/>
              <a:gd name="T9" fmla="*/ 121 h 550"/>
              <a:gd name="T10" fmla="*/ 32 w 147"/>
              <a:gd name="T11" fmla="*/ 77 h 550"/>
              <a:gd name="T12" fmla="*/ 0 w 147"/>
              <a:gd name="T13" fmla="*/ 0 h 550"/>
              <a:gd name="T14" fmla="*/ 0 60000 65536"/>
              <a:gd name="T15" fmla="*/ 0 60000 65536"/>
              <a:gd name="T16" fmla="*/ 0 60000 65536"/>
              <a:gd name="T17" fmla="*/ 0 60000 65536"/>
              <a:gd name="T18" fmla="*/ 0 60000 65536"/>
              <a:gd name="T19" fmla="*/ 0 60000 65536"/>
              <a:gd name="T20" fmla="*/ 0 60000 65536"/>
              <a:gd name="T21" fmla="*/ 0 w 147"/>
              <a:gd name="T22" fmla="*/ 0 h 550"/>
              <a:gd name="T23" fmla="*/ 147 w 147"/>
              <a:gd name="T24" fmla="*/ 550 h 5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7" h="550">
                <a:moveTo>
                  <a:pt x="147" y="550"/>
                </a:moveTo>
                <a:cubicBezTo>
                  <a:pt x="108" y="498"/>
                  <a:pt x="68" y="442"/>
                  <a:pt x="38" y="384"/>
                </a:cubicBezTo>
                <a:cubicBezTo>
                  <a:pt x="24" y="324"/>
                  <a:pt x="57" y="287"/>
                  <a:pt x="89" y="243"/>
                </a:cubicBezTo>
                <a:cubicBezTo>
                  <a:pt x="104" y="222"/>
                  <a:pt x="108" y="196"/>
                  <a:pt x="115" y="173"/>
                </a:cubicBezTo>
                <a:cubicBezTo>
                  <a:pt x="113" y="156"/>
                  <a:pt x="116" y="137"/>
                  <a:pt x="109" y="121"/>
                </a:cubicBezTo>
                <a:cubicBezTo>
                  <a:pt x="106" y="112"/>
                  <a:pt x="43" y="84"/>
                  <a:pt x="32" y="77"/>
                </a:cubicBezTo>
                <a:cubicBezTo>
                  <a:pt x="17" y="53"/>
                  <a:pt x="0" y="30"/>
                  <a:pt x="0" y="0"/>
                </a:cubicBezTo>
              </a:path>
            </a:pathLst>
          </a:custGeom>
          <a:noFill/>
          <a:ln w="28575" cmpd="sng">
            <a:solidFill>
              <a:schemeClr val="tx1"/>
            </a:solidFill>
            <a:round/>
            <a:headEnd/>
            <a:tailEnd/>
          </a:ln>
        </p:spPr>
        <p:txBody>
          <a:bodyPr/>
          <a:lstStyle/>
          <a:p>
            <a:endParaRPr lang="en-US"/>
          </a:p>
        </p:txBody>
      </p:sp>
      <p:sp>
        <p:nvSpPr>
          <p:cNvPr id="14381" name="Freeform 44"/>
          <p:cNvSpPr>
            <a:spLocks/>
          </p:cNvSpPr>
          <p:nvPr/>
        </p:nvSpPr>
        <p:spPr bwMode="auto">
          <a:xfrm>
            <a:off x="2332038" y="4033838"/>
            <a:ext cx="325437" cy="985837"/>
          </a:xfrm>
          <a:custGeom>
            <a:avLst/>
            <a:gdLst>
              <a:gd name="T0" fmla="*/ 205 w 205"/>
              <a:gd name="T1" fmla="*/ 621 h 621"/>
              <a:gd name="T2" fmla="*/ 109 w 205"/>
              <a:gd name="T3" fmla="*/ 493 h 621"/>
              <a:gd name="T4" fmla="*/ 83 w 205"/>
              <a:gd name="T5" fmla="*/ 358 h 621"/>
              <a:gd name="T6" fmla="*/ 45 w 205"/>
              <a:gd name="T7" fmla="*/ 256 h 621"/>
              <a:gd name="T8" fmla="*/ 0 w 205"/>
              <a:gd name="T9" fmla="*/ 0 h 621"/>
              <a:gd name="T10" fmla="*/ 0 60000 65536"/>
              <a:gd name="T11" fmla="*/ 0 60000 65536"/>
              <a:gd name="T12" fmla="*/ 0 60000 65536"/>
              <a:gd name="T13" fmla="*/ 0 60000 65536"/>
              <a:gd name="T14" fmla="*/ 0 60000 65536"/>
              <a:gd name="T15" fmla="*/ 0 w 205"/>
              <a:gd name="T16" fmla="*/ 0 h 621"/>
              <a:gd name="T17" fmla="*/ 205 w 205"/>
              <a:gd name="T18" fmla="*/ 621 h 621"/>
            </a:gdLst>
            <a:ahLst/>
            <a:cxnLst>
              <a:cxn ang="T10">
                <a:pos x="T0" y="T1"/>
              </a:cxn>
              <a:cxn ang="T11">
                <a:pos x="T2" y="T3"/>
              </a:cxn>
              <a:cxn ang="T12">
                <a:pos x="T4" y="T5"/>
              </a:cxn>
              <a:cxn ang="T13">
                <a:pos x="T6" y="T7"/>
              </a:cxn>
              <a:cxn ang="T14">
                <a:pos x="T8" y="T9"/>
              </a:cxn>
            </a:cxnLst>
            <a:rect l="T15" t="T16" r="T17" b="T18"/>
            <a:pathLst>
              <a:path w="205" h="621">
                <a:moveTo>
                  <a:pt x="205" y="621"/>
                </a:moveTo>
                <a:cubicBezTo>
                  <a:pt x="168" y="579"/>
                  <a:pt x="140" y="538"/>
                  <a:pt x="109" y="493"/>
                </a:cubicBezTo>
                <a:cubicBezTo>
                  <a:pt x="104" y="445"/>
                  <a:pt x="97" y="404"/>
                  <a:pt x="83" y="358"/>
                </a:cubicBezTo>
                <a:cubicBezTo>
                  <a:pt x="72" y="320"/>
                  <a:pt x="52" y="296"/>
                  <a:pt x="45" y="256"/>
                </a:cubicBezTo>
                <a:cubicBezTo>
                  <a:pt x="54" y="129"/>
                  <a:pt x="55" y="102"/>
                  <a:pt x="0" y="0"/>
                </a:cubicBezTo>
              </a:path>
            </a:pathLst>
          </a:custGeom>
          <a:noFill/>
          <a:ln w="28575" cmpd="sng">
            <a:solidFill>
              <a:schemeClr val="tx1"/>
            </a:solidFill>
            <a:round/>
            <a:headEnd/>
            <a:tailEnd/>
          </a:ln>
        </p:spPr>
        <p:txBody>
          <a:bodyPr/>
          <a:lstStyle/>
          <a:p>
            <a:endParaRPr lang="en-US"/>
          </a:p>
        </p:txBody>
      </p:sp>
      <p:sp>
        <p:nvSpPr>
          <p:cNvPr id="14382" name="Freeform 45"/>
          <p:cNvSpPr>
            <a:spLocks/>
          </p:cNvSpPr>
          <p:nvPr/>
        </p:nvSpPr>
        <p:spPr bwMode="auto">
          <a:xfrm>
            <a:off x="2311400" y="4156075"/>
            <a:ext cx="549275" cy="750888"/>
          </a:xfrm>
          <a:custGeom>
            <a:avLst/>
            <a:gdLst>
              <a:gd name="T0" fmla="*/ 346 w 346"/>
              <a:gd name="T1" fmla="*/ 473 h 473"/>
              <a:gd name="T2" fmla="*/ 269 w 346"/>
              <a:gd name="T3" fmla="*/ 403 h 473"/>
              <a:gd name="T4" fmla="*/ 263 w 346"/>
              <a:gd name="T5" fmla="*/ 377 h 473"/>
              <a:gd name="T6" fmla="*/ 250 w 346"/>
              <a:gd name="T7" fmla="*/ 358 h 473"/>
              <a:gd name="T8" fmla="*/ 244 w 346"/>
              <a:gd name="T9" fmla="*/ 307 h 473"/>
              <a:gd name="T10" fmla="*/ 205 w 346"/>
              <a:gd name="T11" fmla="*/ 249 h 473"/>
              <a:gd name="T12" fmla="*/ 58 w 346"/>
              <a:gd name="T13" fmla="*/ 108 h 473"/>
              <a:gd name="T14" fmla="*/ 26 w 346"/>
              <a:gd name="T15" fmla="*/ 38 h 473"/>
              <a:gd name="T16" fmla="*/ 20 w 346"/>
              <a:gd name="T17" fmla="*/ 19 h 473"/>
              <a:gd name="T18" fmla="*/ 0 w 346"/>
              <a:gd name="T19" fmla="*/ 0 h 4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6"/>
              <a:gd name="T31" fmla="*/ 0 h 473"/>
              <a:gd name="T32" fmla="*/ 346 w 346"/>
              <a:gd name="T33" fmla="*/ 473 h 4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6" h="473">
                <a:moveTo>
                  <a:pt x="346" y="473"/>
                </a:moveTo>
                <a:cubicBezTo>
                  <a:pt x="302" y="463"/>
                  <a:pt x="289" y="441"/>
                  <a:pt x="269" y="403"/>
                </a:cubicBezTo>
                <a:cubicBezTo>
                  <a:pt x="267" y="394"/>
                  <a:pt x="266" y="385"/>
                  <a:pt x="263" y="377"/>
                </a:cubicBezTo>
                <a:cubicBezTo>
                  <a:pt x="260" y="370"/>
                  <a:pt x="252" y="365"/>
                  <a:pt x="250" y="358"/>
                </a:cubicBezTo>
                <a:cubicBezTo>
                  <a:pt x="246" y="341"/>
                  <a:pt x="248" y="324"/>
                  <a:pt x="244" y="307"/>
                </a:cubicBezTo>
                <a:cubicBezTo>
                  <a:pt x="239" y="288"/>
                  <a:pt x="217" y="261"/>
                  <a:pt x="205" y="249"/>
                </a:cubicBezTo>
                <a:cubicBezTo>
                  <a:pt x="86" y="126"/>
                  <a:pt x="125" y="154"/>
                  <a:pt x="58" y="108"/>
                </a:cubicBezTo>
                <a:cubicBezTo>
                  <a:pt x="46" y="71"/>
                  <a:pt x="55" y="95"/>
                  <a:pt x="26" y="38"/>
                </a:cubicBezTo>
                <a:cubicBezTo>
                  <a:pt x="23" y="32"/>
                  <a:pt x="24" y="24"/>
                  <a:pt x="20" y="19"/>
                </a:cubicBezTo>
                <a:cubicBezTo>
                  <a:pt x="15" y="11"/>
                  <a:pt x="0" y="0"/>
                  <a:pt x="0" y="0"/>
                </a:cubicBezTo>
              </a:path>
            </a:pathLst>
          </a:custGeom>
          <a:noFill/>
          <a:ln w="28575" cmpd="sng">
            <a:solidFill>
              <a:schemeClr val="tx1"/>
            </a:solidFill>
            <a:round/>
            <a:headEnd/>
            <a:tailEnd/>
          </a:ln>
        </p:spPr>
        <p:txBody>
          <a:bodyPr/>
          <a:lstStyle/>
          <a:p>
            <a:endParaRPr lang="en-US"/>
          </a:p>
        </p:txBody>
      </p:sp>
      <p:sp>
        <p:nvSpPr>
          <p:cNvPr id="14383" name="Freeform 46"/>
          <p:cNvSpPr>
            <a:spLocks/>
          </p:cNvSpPr>
          <p:nvPr/>
        </p:nvSpPr>
        <p:spPr bwMode="auto">
          <a:xfrm>
            <a:off x="2311400" y="4094163"/>
            <a:ext cx="711200" cy="701675"/>
          </a:xfrm>
          <a:custGeom>
            <a:avLst/>
            <a:gdLst>
              <a:gd name="T0" fmla="*/ 448 w 448"/>
              <a:gd name="T1" fmla="*/ 442 h 442"/>
              <a:gd name="T2" fmla="*/ 372 w 448"/>
              <a:gd name="T3" fmla="*/ 384 h 442"/>
              <a:gd name="T4" fmla="*/ 359 w 448"/>
              <a:gd name="T5" fmla="*/ 352 h 442"/>
              <a:gd name="T6" fmla="*/ 288 w 448"/>
              <a:gd name="T7" fmla="*/ 263 h 442"/>
              <a:gd name="T8" fmla="*/ 192 w 448"/>
              <a:gd name="T9" fmla="*/ 154 h 442"/>
              <a:gd name="T10" fmla="*/ 77 w 448"/>
              <a:gd name="T11" fmla="*/ 32 h 442"/>
              <a:gd name="T12" fmla="*/ 26 w 448"/>
              <a:gd name="T13" fmla="*/ 7 h 442"/>
              <a:gd name="T14" fmla="*/ 0 w 448"/>
              <a:gd name="T15" fmla="*/ 0 h 442"/>
              <a:gd name="T16" fmla="*/ 0 60000 65536"/>
              <a:gd name="T17" fmla="*/ 0 60000 65536"/>
              <a:gd name="T18" fmla="*/ 0 60000 65536"/>
              <a:gd name="T19" fmla="*/ 0 60000 65536"/>
              <a:gd name="T20" fmla="*/ 0 60000 65536"/>
              <a:gd name="T21" fmla="*/ 0 60000 65536"/>
              <a:gd name="T22" fmla="*/ 0 60000 65536"/>
              <a:gd name="T23" fmla="*/ 0 60000 65536"/>
              <a:gd name="T24" fmla="*/ 0 w 448"/>
              <a:gd name="T25" fmla="*/ 0 h 442"/>
              <a:gd name="T26" fmla="*/ 448 w 448"/>
              <a:gd name="T27" fmla="*/ 442 h 4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8" h="442">
                <a:moveTo>
                  <a:pt x="448" y="442"/>
                </a:moveTo>
                <a:cubicBezTo>
                  <a:pt x="422" y="426"/>
                  <a:pt x="390" y="411"/>
                  <a:pt x="372" y="384"/>
                </a:cubicBezTo>
                <a:cubicBezTo>
                  <a:pt x="366" y="374"/>
                  <a:pt x="364" y="362"/>
                  <a:pt x="359" y="352"/>
                </a:cubicBezTo>
                <a:cubicBezTo>
                  <a:pt x="343" y="320"/>
                  <a:pt x="309" y="292"/>
                  <a:pt x="288" y="263"/>
                </a:cubicBezTo>
                <a:cubicBezTo>
                  <a:pt x="258" y="221"/>
                  <a:pt x="234" y="185"/>
                  <a:pt x="192" y="154"/>
                </a:cubicBezTo>
                <a:cubicBezTo>
                  <a:pt x="162" y="89"/>
                  <a:pt x="127" y="75"/>
                  <a:pt x="77" y="32"/>
                </a:cubicBezTo>
                <a:cubicBezTo>
                  <a:pt x="49" y="8"/>
                  <a:pt x="59" y="15"/>
                  <a:pt x="26" y="7"/>
                </a:cubicBezTo>
                <a:cubicBezTo>
                  <a:pt x="17" y="5"/>
                  <a:pt x="0" y="0"/>
                  <a:pt x="0" y="0"/>
                </a:cubicBezTo>
              </a:path>
            </a:pathLst>
          </a:custGeom>
          <a:noFill/>
          <a:ln w="28575" cmpd="sng">
            <a:solidFill>
              <a:schemeClr val="tx1"/>
            </a:solidFill>
            <a:round/>
            <a:headEnd/>
            <a:tailEnd/>
          </a:ln>
        </p:spPr>
        <p:txBody>
          <a:bodyPr/>
          <a:lstStyle/>
          <a:p>
            <a:endParaRPr lang="en-US"/>
          </a:p>
        </p:txBody>
      </p:sp>
      <p:sp>
        <p:nvSpPr>
          <p:cNvPr id="14384" name="Freeform 47"/>
          <p:cNvSpPr>
            <a:spLocks/>
          </p:cNvSpPr>
          <p:nvPr/>
        </p:nvSpPr>
        <p:spPr bwMode="auto">
          <a:xfrm>
            <a:off x="1925638" y="3992563"/>
            <a:ext cx="254000" cy="1066800"/>
          </a:xfrm>
          <a:custGeom>
            <a:avLst/>
            <a:gdLst>
              <a:gd name="T0" fmla="*/ 0 w 160"/>
              <a:gd name="T1" fmla="*/ 672 h 672"/>
              <a:gd name="T2" fmla="*/ 19 w 160"/>
              <a:gd name="T3" fmla="*/ 487 h 672"/>
              <a:gd name="T4" fmla="*/ 64 w 160"/>
              <a:gd name="T5" fmla="*/ 461 h 672"/>
              <a:gd name="T6" fmla="*/ 141 w 160"/>
              <a:gd name="T7" fmla="*/ 397 h 672"/>
              <a:gd name="T8" fmla="*/ 160 w 160"/>
              <a:gd name="T9" fmla="*/ 320 h 672"/>
              <a:gd name="T10" fmla="*/ 154 w 160"/>
              <a:gd name="T11" fmla="*/ 231 h 672"/>
              <a:gd name="T12" fmla="*/ 96 w 160"/>
              <a:gd name="T13" fmla="*/ 83 h 672"/>
              <a:gd name="T14" fmla="*/ 96 w 160"/>
              <a:gd name="T15" fmla="*/ 0 h 672"/>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672"/>
              <a:gd name="T26" fmla="*/ 160 w 160"/>
              <a:gd name="T27" fmla="*/ 672 h 6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672">
                <a:moveTo>
                  <a:pt x="0" y="672"/>
                </a:moveTo>
                <a:cubicBezTo>
                  <a:pt x="6" y="610"/>
                  <a:pt x="7" y="548"/>
                  <a:pt x="19" y="487"/>
                </a:cubicBezTo>
                <a:cubicBezTo>
                  <a:pt x="20" y="483"/>
                  <a:pt x="64" y="461"/>
                  <a:pt x="64" y="461"/>
                </a:cubicBezTo>
                <a:cubicBezTo>
                  <a:pt x="111" y="429"/>
                  <a:pt x="108" y="430"/>
                  <a:pt x="141" y="397"/>
                </a:cubicBezTo>
                <a:cubicBezTo>
                  <a:pt x="149" y="372"/>
                  <a:pt x="160" y="320"/>
                  <a:pt x="160" y="320"/>
                </a:cubicBezTo>
                <a:cubicBezTo>
                  <a:pt x="158" y="290"/>
                  <a:pt x="159" y="260"/>
                  <a:pt x="154" y="231"/>
                </a:cubicBezTo>
                <a:cubicBezTo>
                  <a:pt x="146" y="180"/>
                  <a:pt x="100" y="138"/>
                  <a:pt x="96" y="83"/>
                </a:cubicBezTo>
                <a:cubicBezTo>
                  <a:pt x="94" y="55"/>
                  <a:pt x="96" y="28"/>
                  <a:pt x="96" y="0"/>
                </a:cubicBezTo>
              </a:path>
            </a:pathLst>
          </a:custGeom>
          <a:noFill/>
          <a:ln w="28575" cmpd="sng">
            <a:solidFill>
              <a:schemeClr val="tx1"/>
            </a:solidFill>
            <a:round/>
            <a:headEnd/>
            <a:tailEnd/>
          </a:ln>
        </p:spPr>
        <p:txBody>
          <a:bodyPr/>
          <a:lstStyle/>
          <a:p>
            <a:endParaRPr lang="en-US"/>
          </a:p>
        </p:txBody>
      </p:sp>
      <p:sp>
        <p:nvSpPr>
          <p:cNvPr id="14385" name="Freeform 48"/>
          <p:cNvSpPr>
            <a:spLocks/>
          </p:cNvSpPr>
          <p:nvPr/>
        </p:nvSpPr>
        <p:spPr bwMode="auto">
          <a:xfrm>
            <a:off x="1701800" y="4175125"/>
            <a:ext cx="406400" cy="823913"/>
          </a:xfrm>
          <a:custGeom>
            <a:avLst/>
            <a:gdLst>
              <a:gd name="T0" fmla="*/ 0 w 256"/>
              <a:gd name="T1" fmla="*/ 519 h 519"/>
              <a:gd name="T2" fmla="*/ 90 w 256"/>
              <a:gd name="T3" fmla="*/ 429 h 519"/>
              <a:gd name="T4" fmla="*/ 180 w 256"/>
              <a:gd name="T5" fmla="*/ 308 h 519"/>
              <a:gd name="T6" fmla="*/ 173 w 256"/>
              <a:gd name="T7" fmla="*/ 96 h 519"/>
              <a:gd name="T8" fmla="*/ 212 w 256"/>
              <a:gd name="T9" fmla="*/ 64 h 519"/>
              <a:gd name="T10" fmla="*/ 256 w 256"/>
              <a:gd name="T11" fmla="*/ 0 h 519"/>
              <a:gd name="T12" fmla="*/ 0 60000 65536"/>
              <a:gd name="T13" fmla="*/ 0 60000 65536"/>
              <a:gd name="T14" fmla="*/ 0 60000 65536"/>
              <a:gd name="T15" fmla="*/ 0 60000 65536"/>
              <a:gd name="T16" fmla="*/ 0 60000 65536"/>
              <a:gd name="T17" fmla="*/ 0 60000 65536"/>
              <a:gd name="T18" fmla="*/ 0 w 256"/>
              <a:gd name="T19" fmla="*/ 0 h 519"/>
              <a:gd name="T20" fmla="*/ 256 w 256"/>
              <a:gd name="T21" fmla="*/ 519 h 519"/>
            </a:gdLst>
            <a:ahLst/>
            <a:cxnLst>
              <a:cxn ang="T12">
                <a:pos x="T0" y="T1"/>
              </a:cxn>
              <a:cxn ang="T13">
                <a:pos x="T2" y="T3"/>
              </a:cxn>
              <a:cxn ang="T14">
                <a:pos x="T4" y="T5"/>
              </a:cxn>
              <a:cxn ang="T15">
                <a:pos x="T6" y="T7"/>
              </a:cxn>
              <a:cxn ang="T16">
                <a:pos x="T8" y="T9"/>
              </a:cxn>
              <a:cxn ang="T17">
                <a:pos x="T10" y="T11"/>
              </a:cxn>
            </a:cxnLst>
            <a:rect l="T18" t="T19" r="T20" b="T21"/>
            <a:pathLst>
              <a:path w="256" h="519">
                <a:moveTo>
                  <a:pt x="0" y="519"/>
                </a:moveTo>
                <a:cubicBezTo>
                  <a:pt x="32" y="498"/>
                  <a:pt x="64" y="455"/>
                  <a:pt x="90" y="429"/>
                </a:cubicBezTo>
                <a:cubicBezTo>
                  <a:pt x="127" y="392"/>
                  <a:pt x="160" y="357"/>
                  <a:pt x="180" y="308"/>
                </a:cubicBezTo>
                <a:cubicBezTo>
                  <a:pt x="179" y="285"/>
                  <a:pt x="159" y="139"/>
                  <a:pt x="173" y="96"/>
                </a:cubicBezTo>
                <a:cubicBezTo>
                  <a:pt x="178" y="80"/>
                  <a:pt x="200" y="76"/>
                  <a:pt x="212" y="64"/>
                </a:cubicBezTo>
                <a:cubicBezTo>
                  <a:pt x="223" y="40"/>
                  <a:pt x="232" y="14"/>
                  <a:pt x="256" y="0"/>
                </a:cubicBezTo>
              </a:path>
            </a:pathLst>
          </a:custGeom>
          <a:noFill/>
          <a:ln w="28575" cmpd="sng">
            <a:solidFill>
              <a:schemeClr val="tx1"/>
            </a:solidFill>
            <a:round/>
            <a:headEnd/>
            <a:tailEnd/>
          </a:ln>
        </p:spPr>
        <p:txBody>
          <a:bodyPr/>
          <a:lstStyle/>
          <a:p>
            <a:endParaRPr lang="en-US"/>
          </a:p>
        </p:txBody>
      </p:sp>
      <p:sp>
        <p:nvSpPr>
          <p:cNvPr id="14386" name="Freeform 49"/>
          <p:cNvSpPr>
            <a:spLocks/>
          </p:cNvSpPr>
          <p:nvPr/>
        </p:nvSpPr>
        <p:spPr bwMode="auto">
          <a:xfrm>
            <a:off x="1539875" y="4186238"/>
            <a:ext cx="690563" cy="690562"/>
          </a:xfrm>
          <a:custGeom>
            <a:avLst/>
            <a:gdLst>
              <a:gd name="T0" fmla="*/ 0 w 435"/>
              <a:gd name="T1" fmla="*/ 435 h 435"/>
              <a:gd name="T2" fmla="*/ 58 w 435"/>
              <a:gd name="T3" fmla="*/ 384 h 435"/>
              <a:gd name="T4" fmla="*/ 301 w 435"/>
              <a:gd name="T5" fmla="*/ 205 h 435"/>
              <a:gd name="T6" fmla="*/ 288 w 435"/>
              <a:gd name="T7" fmla="*/ 102 h 435"/>
              <a:gd name="T8" fmla="*/ 435 w 435"/>
              <a:gd name="T9" fmla="*/ 0 h 435"/>
              <a:gd name="T10" fmla="*/ 0 60000 65536"/>
              <a:gd name="T11" fmla="*/ 0 60000 65536"/>
              <a:gd name="T12" fmla="*/ 0 60000 65536"/>
              <a:gd name="T13" fmla="*/ 0 60000 65536"/>
              <a:gd name="T14" fmla="*/ 0 60000 65536"/>
              <a:gd name="T15" fmla="*/ 0 w 435"/>
              <a:gd name="T16" fmla="*/ 0 h 435"/>
              <a:gd name="T17" fmla="*/ 435 w 435"/>
              <a:gd name="T18" fmla="*/ 435 h 435"/>
            </a:gdLst>
            <a:ahLst/>
            <a:cxnLst>
              <a:cxn ang="T10">
                <a:pos x="T0" y="T1"/>
              </a:cxn>
              <a:cxn ang="T11">
                <a:pos x="T2" y="T3"/>
              </a:cxn>
              <a:cxn ang="T12">
                <a:pos x="T4" y="T5"/>
              </a:cxn>
              <a:cxn ang="T13">
                <a:pos x="T6" y="T7"/>
              </a:cxn>
              <a:cxn ang="T14">
                <a:pos x="T8" y="T9"/>
              </a:cxn>
            </a:cxnLst>
            <a:rect l="T15" t="T16" r="T17" b="T18"/>
            <a:pathLst>
              <a:path w="435" h="435">
                <a:moveTo>
                  <a:pt x="0" y="435"/>
                </a:moveTo>
                <a:cubicBezTo>
                  <a:pt x="23" y="401"/>
                  <a:pt x="8" y="419"/>
                  <a:pt x="58" y="384"/>
                </a:cubicBezTo>
                <a:cubicBezTo>
                  <a:pt x="135" y="330"/>
                  <a:pt x="249" y="281"/>
                  <a:pt x="301" y="205"/>
                </a:cubicBezTo>
                <a:cubicBezTo>
                  <a:pt x="297" y="171"/>
                  <a:pt x="288" y="137"/>
                  <a:pt x="288" y="102"/>
                </a:cubicBezTo>
                <a:cubicBezTo>
                  <a:pt x="288" y="27"/>
                  <a:pt x="400" y="35"/>
                  <a:pt x="435" y="0"/>
                </a:cubicBezTo>
              </a:path>
            </a:pathLst>
          </a:custGeom>
          <a:noFill/>
          <a:ln w="28575" cmpd="sng">
            <a:solidFill>
              <a:schemeClr val="tx1"/>
            </a:solidFill>
            <a:round/>
            <a:headEnd/>
            <a:tailEnd/>
          </a:ln>
        </p:spPr>
        <p:txBody>
          <a:bodyPr/>
          <a:lstStyle/>
          <a:p>
            <a:endParaRPr lang="en-US"/>
          </a:p>
        </p:txBody>
      </p:sp>
      <p:sp>
        <p:nvSpPr>
          <p:cNvPr id="14387" name="Freeform 50"/>
          <p:cNvSpPr>
            <a:spLocks/>
          </p:cNvSpPr>
          <p:nvPr/>
        </p:nvSpPr>
        <p:spPr bwMode="auto">
          <a:xfrm>
            <a:off x="1387475" y="4152900"/>
            <a:ext cx="784225" cy="581025"/>
          </a:xfrm>
          <a:custGeom>
            <a:avLst/>
            <a:gdLst>
              <a:gd name="T0" fmla="*/ 0 w 494"/>
              <a:gd name="T1" fmla="*/ 366 h 366"/>
              <a:gd name="T2" fmla="*/ 90 w 494"/>
              <a:gd name="T3" fmla="*/ 315 h 366"/>
              <a:gd name="T4" fmla="*/ 160 w 494"/>
              <a:gd name="T5" fmla="*/ 251 h 366"/>
              <a:gd name="T6" fmla="*/ 186 w 494"/>
              <a:gd name="T7" fmla="*/ 232 h 366"/>
              <a:gd name="T8" fmla="*/ 211 w 494"/>
              <a:gd name="T9" fmla="*/ 123 h 366"/>
              <a:gd name="T10" fmla="*/ 256 w 494"/>
              <a:gd name="T11" fmla="*/ 98 h 366"/>
              <a:gd name="T12" fmla="*/ 358 w 494"/>
              <a:gd name="T13" fmla="*/ 21 h 366"/>
              <a:gd name="T14" fmla="*/ 422 w 494"/>
              <a:gd name="T15" fmla="*/ 2 h 366"/>
              <a:gd name="T16" fmla="*/ 486 w 494"/>
              <a:gd name="T17" fmla="*/ 46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4"/>
              <a:gd name="T28" fmla="*/ 0 h 366"/>
              <a:gd name="T29" fmla="*/ 494 w 494"/>
              <a:gd name="T30" fmla="*/ 366 h 3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4" h="366">
                <a:moveTo>
                  <a:pt x="0" y="366"/>
                </a:moveTo>
                <a:cubicBezTo>
                  <a:pt x="34" y="358"/>
                  <a:pt x="90" y="315"/>
                  <a:pt x="90" y="315"/>
                </a:cubicBezTo>
                <a:cubicBezTo>
                  <a:pt x="109" y="285"/>
                  <a:pt x="130" y="272"/>
                  <a:pt x="160" y="251"/>
                </a:cubicBezTo>
                <a:cubicBezTo>
                  <a:pt x="169" y="245"/>
                  <a:pt x="186" y="232"/>
                  <a:pt x="186" y="232"/>
                </a:cubicBezTo>
                <a:cubicBezTo>
                  <a:pt x="210" y="195"/>
                  <a:pt x="196" y="164"/>
                  <a:pt x="211" y="123"/>
                </a:cubicBezTo>
                <a:cubicBezTo>
                  <a:pt x="214" y="115"/>
                  <a:pt x="253" y="100"/>
                  <a:pt x="256" y="98"/>
                </a:cubicBezTo>
                <a:cubicBezTo>
                  <a:pt x="286" y="80"/>
                  <a:pt x="325" y="32"/>
                  <a:pt x="358" y="21"/>
                </a:cubicBezTo>
                <a:cubicBezTo>
                  <a:pt x="379" y="14"/>
                  <a:pt x="401" y="9"/>
                  <a:pt x="422" y="2"/>
                </a:cubicBezTo>
                <a:cubicBezTo>
                  <a:pt x="494" y="10"/>
                  <a:pt x="463" y="0"/>
                  <a:pt x="486" y="46"/>
                </a:cubicBezTo>
              </a:path>
            </a:pathLst>
          </a:custGeom>
          <a:noFill/>
          <a:ln w="28575" cmpd="sng">
            <a:solidFill>
              <a:schemeClr val="tx1"/>
            </a:solidFill>
            <a:round/>
            <a:headEnd/>
            <a:tailEnd/>
          </a:ln>
        </p:spPr>
        <p:txBody>
          <a:bodyPr/>
          <a:lstStyle/>
          <a:p>
            <a:endParaRPr lang="en-US"/>
          </a:p>
        </p:txBody>
      </p:sp>
      <p:sp>
        <p:nvSpPr>
          <p:cNvPr id="14388" name="Freeform 51"/>
          <p:cNvSpPr>
            <a:spLocks/>
          </p:cNvSpPr>
          <p:nvPr/>
        </p:nvSpPr>
        <p:spPr bwMode="auto">
          <a:xfrm>
            <a:off x="1295400" y="4070350"/>
            <a:ext cx="854075" cy="481013"/>
          </a:xfrm>
          <a:custGeom>
            <a:avLst/>
            <a:gdLst>
              <a:gd name="T0" fmla="*/ 0 w 538"/>
              <a:gd name="T1" fmla="*/ 303 h 303"/>
              <a:gd name="T2" fmla="*/ 77 w 538"/>
              <a:gd name="T3" fmla="*/ 265 h 303"/>
              <a:gd name="T4" fmla="*/ 167 w 538"/>
              <a:gd name="T5" fmla="*/ 252 h 303"/>
              <a:gd name="T6" fmla="*/ 244 w 538"/>
              <a:gd name="T7" fmla="*/ 226 h 303"/>
              <a:gd name="T8" fmla="*/ 346 w 538"/>
              <a:gd name="T9" fmla="*/ 111 h 303"/>
              <a:gd name="T10" fmla="*/ 340 w 538"/>
              <a:gd name="T11" fmla="*/ 47 h 303"/>
              <a:gd name="T12" fmla="*/ 538 w 538"/>
              <a:gd name="T13" fmla="*/ 22 h 303"/>
              <a:gd name="T14" fmla="*/ 0 60000 65536"/>
              <a:gd name="T15" fmla="*/ 0 60000 65536"/>
              <a:gd name="T16" fmla="*/ 0 60000 65536"/>
              <a:gd name="T17" fmla="*/ 0 60000 65536"/>
              <a:gd name="T18" fmla="*/ 0 60000 65536"/>
              <a:gd name="T19" fmla="*/ 0 60000 65536"/>
              <a:gd name="T20" fmla="*/ 0 60000 65536"/>
              <a:gd name="T21" fmla="*/ 0 w 538"/>
              <a:gd name="T22" fmla="*/ 0 h 303"/>
              <a:gd name="T23" fmla="*/ 538 w 538"/>
              <a:gd name="T24" fmla="*/ 303 h 3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8" h="303">
                <a:moveTo>
                  <a:pt x="0" y="303"/>
                </a:moveTo>
                <a:cubicBezTo>
                  <a:pt x="27" y="294"/>
                  <a:pt x="50" y="273"/>
                  <a:pt x="77" y="265"/>
                </a:cubicBezTo>
                <a:cubicBezTo>
                  <a:pt x="106" y="256"/>
                  <a:pt x="137" y="256"/>
                  <a:pt x="167" y="252"/>
                </a:cubicBezTo>
                <a:cubicBezTo>
                  <a:pt x="193" y="241"/>
                  <a:pt x="217" y="233"/>
                  <a:pt x="244" y="226"/>
                </a:cubicBezTo>
                <a:cubicBezTo>
                  <a:pt x="353" y="241"/>
                  <a:pt x="339" y="211"/>
                  <a:pt x="346" y="111"/>
                </a:cubicBezTo>
                <a:cubicBezTo>
                  <a:pt x="344" y="90"/>
                  <a:pt x="337" y="68"/>
                  <a:pt x="340" y="47"/>
                </a:cubicBezTo>
                <a:cubicBezTo>
                  <a:pt x="347" y="0"/>
                  <a:pt x="486" y="22"/>
                  <a:pt x="538" y="22"/>
                </a:cubicBezTo>
              </a:path>
            </a:pathLst>
          </a:custGeom>
          <a:noFill/>
          <a:ln w="28575" cmpd="sng">
            <a:solidFill>
              <a:schemeClr val="tx1"/>
            </a:solidFill>
            <a:round/>
            <a:headEnd/>
            <a:tailEnd/>
          </a:ln>
        </p:spPr>
        <p:txBody>
          <a:bodyPr/>
          <a:lstStyle/>
          <a:p>
            <a:endParaRPr lang="en-US"/>
          </a:p>
        </p:txBody>
      </p:sp>
      <p:sp>
        <p:nvSpPr>
          <p:cNvPr id="14389" name="Freeform 52"/>
          <p:cNvSpPr>
            <a:spLocks/>
          </p:cNvSpPr>
          <p:nvPr/>
        </p:nvSpPr>
        <p:spPr bwMode="auto">
          <a:xfrm>
            <a:off x="1204913" y="4100513"/>
            <a:ext cx="995362" cy="298450"/>
          </a:xfrm>
          <a:custGeom>
            <a:avLst/>
            <a:gdLst>
              <a:gd name="T0" fmla="*/ 0 w 627"/>
              <a:gd name="T1" fmla="*/ 188 h 188"/>
              <a:gd name="T2" fmla="*/ 25 w 627"/>
              <a:gd name="T3" fmla="*/ 163 h 188"/>
              <a:gd name="T4" fmla="*/ 64 w 627"/>
              <a:gd name="T5" fmla="*/ 137 h 188"/>
              <a:gd name="T6" fmla="*/ 83 w 627"/>
              <a:gd name="T7" fmla="*/ 111 h 188"/>
              <a:gd name="T8" fmla="*/ 147 w 627"/>
              <a:gd name="T9" fmla="*/ 86 h 188"/>
              <a:gd name="T10" fmla="*/ 224 w 627"/>
              <a:gd name="T11" fmla="*/ 99 h 188"/>
              <a:gd name="T12" fmla="*/ 320 w 627"/>
              <a:gd name="T13" fmla="*/ 150 h 188"/>
              <a:gd name="T14" fmla="*/ 390 w 627"/>
              <a:gd name="T15" fmla="*/ 143 h 188"/>
              <a:gd name="T16" fmla="*/ 441 w 627"/>
              <a:gd name="T17" fmla="*/ 67 h 188"/>
              <a:gd name="T18" fmla="*/ 448 w 627"/>
              <a:gd name="T19" fmla="*/ 35 h 188"/>
              <a:gd name="T20" fmla="*/ 627 w 627"/>
              <a:gd name="T21" fmla="*/ 15 h 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7"/>
              <a:gd name="T34" fmla="*/ 0 h 188"/>
              <a:gd name="T35" fmla="*/ 627 w 627"/>
              <a:gd name="T36" fmla="*/ 188 h 1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7" h="188">
                <a:moveTo>
                  <a:pt x="0" y="188"/>
                </a:moveTo>
                <a:cubicBezTo>
                  <a:pt x="8" y="180"/>
                  <a:pt x="16" y="170"/>
                  <a:pt x="25" y="163"/>
                </a:cubicBezTo>
                <a:cubicBezTo>
                  <a:pt x="37" y="153"/>
                  <a:pt x="55" y="150"/>
                  <a:pt x="64" y="137"/>
                </a:cubicBezTo>
                <a:cubicBezTo>
                  <a:pt x="70" y="128"/>
                  <a:pt x="75" y="118"/>
                  <a:pt x="83" y="111"/>
                </a:cubicBezTo>
                <a:cubicBezTo>
                  <a:pt x="98" y="98"/>
                  <a:pt x="128" y="92"/>
                  <a:pt x="147" y="86"/>
                </a:cubicBezTo>
                <a:cubicBezTo>
                  <a:pt x="173" y="90"/>
                  <a:pt x="200" y="90"/>
                  <a:pt x="224" y="99"/>
                </a:cubicBezTo>
                <a:cubicBezTo>
                  <a:pt x="258" y="111"/>
                  <a:pt x="286" y="136"/>
                  <a:pt x="320" y="150"/>
                </a:cubicBezTo>
                <a:cubicBezTo>
                  <a:pt x="343" y="148"/>
                  <a:pt x="369" y="154"/>
                  <a:pt x="390" y="143"/>
                </a:cubicBezTo>
                <a:cubicBezTo>
                  <a:pt x="412" y="131"/>
                  <a:pt x="429" y="91"/>
                  <a:pt x="441" y="67"/>
                </a:cubicBezTo>
                <a:cubicBezTo>
                  <a:pt x="443" y="56"/>
                  <a:pt x="442" y="44"/>
                  <a:pt x="448" y="35"/>
                </a:cubicBezTo>
                <a:cubicBezTo>
                  <a:pt x="473" y="0"/>
                  <a:pt x="615" y="15"/>
                  <a:pt x="627" y="15"/>
                </a:cubicBezTo>
              </a:path>
            </a:pathLst>
          </a:custGeom>
          <a:noFill/>
          <a:ln w="28575" cmpd="sng">
            <a:solidFill>
              <a:schemeClr val="tx1"/>
            </a:solidFill>
            <a:round/>
            <a:headEnd/>
            <a:tailEnd/>
          </a:ln>
        </p:spPr>
        <p:txBody>
          <a:bodyPr/>
          <a:lstStyle/>
          <a:p>
            <a:endParaRPr lang="en-US"/>
          </a:p>
        </p:txBody>
      </p:sp>
      <p:sp>
        <p:nvSpPr>
          <p:cNvPr id="14390" name="Freeform 53"/>
          <p:cNvSpPr>
            <a:spLocks/>
          </p:cNvSpPr>
          <p:nvPr/>
        </p:nvSpPr>
        <p:spPr bwMode="auto">
          <a:xfrm>
            <a:off x="1143000" y="4054475"/>
            <a:ext cx="1066800" cy="242888"/>
          </a:xfrm>
          <a:custGeom>
            <a:avLst/>
            <a:gdLst>
              <a:gd name="T0" fmla="*/ 0 w 672"/>
              <a:gd name="T1" fmla="*/ 89 h 153"/>
              <a:gd name="T2" fmla="*/ 180 w 672"/>
              <a:gd name="T3" fmla="*/ 96 h 153"/>
              <a:gd name="T4" fmla="*/ 231 w 672"/>
              <a:gd name="T5" fmla="*/ 147 h 153"/>
              <a:gd name="T6" fmla="*/ 250 w 672"/>
              <a:gd name="T7" fmla="*/ 153 h 153"/>
              <a:gd name="T8" fmla="*/ 397 w 672"/>
              <a:gd name="T9" fmla="*/ 6 h 153"/>
              <a:gd name="T10" fmla="*/ 519 w 672"/>
              <a:gd name="T11" fmla="*/ 38 h 153"/>
              <a:gd name="T12" fmla="*/ 672 w 672"/>
              <a:gd name="T13" fmla="*/ 0 h 153"/>
              <a:gd name="T14" fmla="*/ 0 60000 65536"/>
              <a:gd name="T15" fmla="*/ 0 60000 65536"/>
              <a:gd name="T16" fmla="*/ 0 60000 65536"/>
              <a:gd name="T17" fmla="*/ 0 60000 65536"/>
              <a:gd name="T18" fmla="*/ 0 60000 65536"/>
              <a:gd name="T19" fmla="*/ 0 60000 65536"/>
              <a:gd name="T20" fmla="*/ 0 60000 65536"/>
              <a:gd name="T21" fmla="*/ 0 w 672"/>
              <a:gd name="T22" fmla="*/ 0 h 153"/>
              <a:gd name="T23" fmla="*/ 672 w 672"/>
              <a:gd name="T24" fmla="*/ 153 h 1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
                <a:moveTo>
                  <a:pt x="0" y="89"/>
                </a:moveTo>
                <a:cubicBezTo>
                  <a:pt x="38" y="87"/>
                  <a:pt x="136" y="73"/>
                  <a:pt x="180" y="96"/>
                </a:cubicBezTo>
                <a:cubicBezTo>
                  <a:pt x="201" y="107"/>
                  <a:pt x="208" y="140"/>
                  <a:pt x="231" y="147"/>
                </a:cubicBezTo>
                <a:cubicBezTo>
                  <a:pt x="237" y="149"/>
                  <a:pt x="244" y="151"/>
                  <a:pt x="250" y="153"/>
                </a:cubicBezTo>
                <a:cubicBezTo>
                  <a:pt x="288" y="100"/>
                  <a:pt x="333" y="26"/>
                  <a:pt x="397" y="6"/>
                </a:cubicBezTo>
                <a:cubicBezTo>
                  <a:pt x="441" y="14"/>
                  <a:pt x="474" y="32"/>
                  <a:pt x="519" y="38"/>
                </a:cubicBezTo>
                <a:cubicBezTo>
                  <a:pt x="557" y="36"/>
                  <a:pt x="647" y="51"/>
                  <a:pt x="672" y="0"/>
                </a:cubicBezTo>
              </a:path>
            </a:pathLst>
          </a:custGeom>
          <a:noFill/>
          <a:ln w="28575" cmpd="sng">
            <a:solidFill>
              <a:schemeClr val="tx1"/>
            </a:solidFill>
            <a:round/>
            <a:headEnd/>
            <a:tailEnd/>
          </a:ln>
        </p:spPr>
        <p:txBody>
          <a:bodyPr/>
          <a:lstStyle/>
          <a:p>
            <a:endParaRPr lang="en-US"/>
          </a:p>
        </p:txBody>
      </p:sp>
      <p:sp>
        <p:nvSpPr>
          <p:cNvPr id="14391" name="Freeform 54"/>
          <p:cNvSpPr>
            <a:spLocks/>
          </p:cNvSpPr>
          <p:nvPr/>
        </p:nvSpPr>
        <p:spPr bwMode="auto">
          <a:xfrm>
            <a:off x="1123950" y="3884613"/>
            <a:ext cx="954088" cy="263525"/>
          </a:xfrm>
          <a:custGeom>
            <a:avLst/>
            <a:gdLst>
              <a:gd name="T0" fmla="*/ 0 w 601"/>
              <a:gd name="T1" fmla="*/ 55 h 166"/>
              <a:gd name="T2" fmla="*/ 121 w 601"/>
              <a:gd name="T3" fmla="*/ 30 h 166"/>
              <a:gd name="T4" fmla="*/ 268 w 601"/>
              <a:gd name="T5" fmla="*/ 23 h 166"/>
              <a:gd name="T6" fmla="*/ 448 w 601"/>
              <a:gd name="T7" fmla="*/ 11 h 166"/>
              <a:gd name="T8" fmla="*/ 556 w 601"/>
              <a:gd name="T9" fmla="*/ 23 h 166"/>
              <a:gd name="T10" fmla="*/ 569 w 601"/>
              <a:gd name="T11" fmla="*/ 107 h 166"/>
              <a:gd name="T12" fmla="*/ 588 w 601"/>
              <a:gd name="T13" fmla="*/ 145 h 166"/>
              <a:gd name="T14" fmla="*/ 601 w 601"/>
              <a:gd name="T15" fmla="*/ 164 h 166"/>
              <a:gd name="T16" fmla="*/ 0 60000 65536"/>
              <a:gd name="T17" fmla="*/ 0 60000 65536"/>
              <a:gd name="T18" fmla="*/ 0 60000 65536"/>
              <a:gd name="T19" fmla="*/ 0 60000 65536"/>
              <a:gd name="T20" fmla="*/ 0 60000 65536"/>
              <a:gd name="T21" fmla="*/ 0 60000 65536"/>
              <a:gd name="T22" fmla="*/ 0 60000 65536"/>
              <a:gd name="T23" fmla="*/ 0 60000 65536"/>
              <a:gd name="T24" fmla="*/ 0 w 601"/>
              <a:gd name="T25" fmla="*/ 0 h 166"/>
              <a:gd name="T26" fmla="*/ 601 w 601"/>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1" h="166">
                <a:moveTo>
                  <a:pt x="0" y="55"/>
                </a:moveTo>
                <a:cubicBezTo>
                  <a:pt x="44" y="71"/>
                  <a:pt x="84" y="55"/>
                  <a:pt x="121" y="30"/>
                </a:cubicBezTo>
                <a:cubicBezTo>
                  <a:pt x="201" y="42"/>
                  <a:pt x="161" y="36"/>
                  <a:pt x="268" y="23"/>
                </a:cubicBezTo>
                <a:cubicBezTo>
                  <a:pt x="328" y="16"/>
                  <a:pt x="448" y="11"/>
                  <a:pt x="448" y="11"/>
                </a:cubicBezTo>
                <a:cubicBezTo>
                  <a:pt x="484" y="15"/>
                  <a:pt x="528" y="0"/>
                  <a:pt x="556" y="23"/>
                </a:cubicBezTo>
                <a:cubicBezTo>
                  <a:pt x="578" y="41"/>
                  <a:pt x="564" y="79"/>
                  <a:pt x="569" y="107"/>
                </a:cubicBezTo>
                <a:cubicBezTo>
                  <a:pt x="573" y="128"/>
                  <a:pt x="579" y="126"/>
                  <a:pt x="588" y="145"/>
                </a:cubicBezTo>
                <a:cubicBezTo>
                  <a:pt x="598" y="166"/>
                  <a:pt x="587" y="164"/>
                  <a:pt x="601" y="164"/>
                </a:cubicBezTo>
              </a:path>
            </a:pathLst>
          </a:custGeom>
          <a:noFill/>
          <a:ln w="28575" cmpd="sng">
            <a:solidFill>
              <a:schemeClr val="tx1"/>
            </a:solidFill>
            <a:round/>
            <a:headEnd/>
            <a:tailEnd/>
          </a:ln>
        </p:spPr>
        <p:txBody>
          <a:bodyPr/>
          <a:lstStyle/>
          <a:p>
            <a:endParaRPr lang="en-US"/>
          </a:p>
        </p:txBody>
      </p:sp>
      <p:sp>
        <p:nvSpPr>
          <p:cNvPr id="14392" name="Freeform 55"/>
          <p:cNvSpPr>
            <a:spLocks/>
          </p:cNvSpPr>
          <p:nvPr/>
        </p:nvSpPr>
        <p:spPr bwMode="auto">
          <a:xfrm>
            <a:off x="1163638" y="3759200"/>
            <a:ext cx="884237" cy="355600"/>
          </a:xfrm>
          <a:custGeom>
            <a:avLst/>
            <a:gdLst>
              <a:gd name="T0" fmla="*/ 0 w 557"/>
              <a:gd name="T1" fmla="*/ 0 h 224"/>
              <a:gd name="T2" fmla="*/ 122 w 557"/>
              <a:gd name="T3" fmla="*/ 26 h 224"/>
              <a:gd name="T4" fmla="*/ 243 w 557"/>
              <a:gd name="T5" fmla="*/ 122 h 224"/>
              <a:gd name="T6" fmla="*/ 455 w 557"/>
              <a:gd name="T7" fmla="*/ 77 h 224"/>
              <a:gd name="T8" fmla="*/ 487 w 557"/>
              <a:gd name="T9" fmla="*/ 102 h 224"/>
              <a:gd name="T10" fmla="*/ 519 w 557"/>
              <a:gd name="T11" fmla="*/ 147 h 224"/>
              <a:gd name="T12" fmla="*/ 557 w 557"/>
              <a:gd name="T13" fmla="*/ 224 h 224"/>
              <a:gd name="T14" fmla="*/ 0 60000 65536"/>
              <a:gd name="T15" fmla="*/ 0 60000 65536"/>
              <a:gd name="T16" fmla="*/ 0 60000 65536"/>
              <a:gd name="T17" fmla="*/ 0 60000 65536"/>
              <a:gd name="T18" fmla="*/ 0 60000 65536"/>
              <a:gd name="T19" fmla="*/ 0 60000 65536"/>
              <a:gd name="T20" fmla="*/ 0 60000 65536"/>
              <a:gd name="T21" fmla="*/ 0 w 557"/>
              <a:gd name="T22" fmla="*/ 0 h 224"/>
              <a:gd name="T23" fmla="*/ 557 w 557"/>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7" h="224">
                <a:moveTo>
                  <a:pt x="0" y="0"/>
                </a:moveTo>
                <a:cubicBezTo>
                  <a:pt x="5" y="1"/>
                  <a:pt x="98" y="7"/>
                  <a:pt x="122" y="26"/>
                </a:cubicBezTo>
                <a:cubicBezTo>
                  <a:pt x="177" y="71"/>
                  <a:pt x="181" y="111"/>
                  <a:pt x="243" y="122"/>
                </a:cubicBezTo>
                <a:cubicBezTo>
                  <a:pt x="312" y="105"/>
                  <a:pt x="387" y="97"/>
                  <a:pt x="455" y="77"/>
                </a:cubicBezTo>
                <a:cubicBezTo>
                  <a:pt x="466" y="85"/>
                  <a:pt x="478" y="92"/>
                  <a:pt x="487" y="102"/>
                </a:cubicBezTo>
                <a:cubicBezTo>
                  <a:pt x="499" y="116"/>
                  <a:pt x="519" y="147"/>
                  <a:pt x="519" y="147"/>
                </a:cubicBezTo>
                <a:cubicBezTo>
                  <a:pt x="523" y="160"/>
                  <a:pt x="536" y="224"/>
                  <a:pt x="557" y="224"/>
                </a:cubicBezTo>
              </a:path>
            </a:pathLst>
          </a:custGeom>
          <a:noFill/>
          <a:ln w="28575" cmpd="sng">
            <a:solidFill>
              <a:schemeClr val="tx1"/>
            </a:solidFill>
            <a:round/>
            <a:headEnd/>
            <a:tailEnd/>
          </a:ln>
        </p:spPr>
        <p:txBody>
          <a:bodyPr/>
          <a:lstStyle/>
          <a:p>
            <a:endParaRPr lang="en-US"/>
          </a:p>
        </p:txBody>
      </p:sp>
      <p:sp>
        <p:nvSpPr>
          <p:cNvPr id="14393" name="Freeform 56"/>
          <p:cNvSpPr>
            <a:spLocks/>
          </p:cNvSpPr>
          <p:nvPr/>
        </p:nvSpPr>
        <p:spPr bwMode="auto">
          <a:xfrm>
            <a:off x="1258888" y="3565525"/>
            <a:ext cx="1154112" cy="642938"/>
          </a:xfrm>
          <a:custGeom>
            <a:avLst/>
            <a:gdLst>
              <a:gd name="T0" fmla="*/ 4 w 727"/>
              <a:gd name="T1" fmla="*/ 0 h 405"/>
              <a:gd name="T2" fmla="*/ 62 w 727"/>
              <a:gd name="T3" fmla="*/ 77 h 405"/>
              <a:gd name="T4" fmla="*/ 151 w 727"/>
              <a:gd name="T5" fmla="*/ 154 h 405"/>
              <a:gd name="T6" fmla="*/ 247 w 727"/>
              <a:gd name="T7" fmla="*/ 173 h 405"/>
              <a:gd name="T8" fmla="*/ 273 w 727"/>
              <a:gd name="T9" fmla="*/ 231 h 405"/>
              <a:gd name="T10" fmla="*/ 382 w 727"/>
              <a:gd name="T11" fmla="*/ 308 h 405"/>
              <a:gd name="T12" fmla="*/ 606 w 727"/>
              <a:gd name="T13" fmla="*/ 384 h 405"/>
              <a:gd name="T14" fmla="*/ 721 w 727"/>
              <a:gd name="T15" fmla="*/ 404 h 405"/>
              <a:gd name="T16" fmla="*/ 0 60000 65536"/>
              <a:gd name="T17" fmla="*/ 0 60000 65536"/>
              <a:gd name="T18" fmla="*/ 0 60000 65536"/>
              <a:gd name="T19" fmla="*/ 0 60000 65536"/>
              <a:gd name="T20" fmla="*/ 0 60000 65536"/>
              <a:gd name="T21" fmla="*/ 0 60000 65536"/>
              <a:gd name="T22" fmla="*/ 0 60000 65536"/>
              <a:gd name="T23" fmla="*/ 0 60000 65536"/>
              <a:gd name="T24" fmla="*/ 0 w 727"/>
              <a:gd name="T25" fmla="*/ 0 h 405"/>
              <a:gd name="T26" fmla="*/ 727 w 727"/>
              <a:gd name="T27" fmla="*/ 405 h 4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7" h="405">
                <a:moveTo>
                  <a:pt x="4" y="0"/>
                </a:moveTo>
                <a:cubicBezTo>
                  <a:pt x="78" y="120"/>
                  <a:pt x="0" y="4"/>
                  <a:pt x="62" y="77"/>
                </a:cubicBezTo>
                <a:cubicBezTo>
                  <a:pt x="96" y="117"/>
                  <a:pt x="100" y="142"/>
                  <a:pt x="151" y="154"/>
                </a:cubicBezTo>
                <a:cubicBezTo>
                  <a:pt x="191" y="148"/>
                  <a:pt x="209" y="138"/>
                  <a:pt x="247" y="173"/>
                </a:cubicBezTo>
                <a:cubicBezTo>
                  <a:pt x="263" y="187"/>
                  <a:pt x="261" y="214"/>
                  <a:pt x="273" y="231"/>
                </a:cubicBezTo>
                <a:cubicBezTo>
                  <a:pt x="292" y="292"/>
                  <a:pt x="336" y="282"/>
                  <a:pt x="382" y="308"/>
                </a:cubicBezTo>
                <a:cubicBezTo>
                  <a:pt x="505" y="378"/>
                  <a:pt x="409" y="349"/>
                  <a:pt x="606" y="384"/>
                </a:cubicBezTo>
                <a:cubicBezTo>
                  <a:pt x="727" y="405"/>
                  <a:pt x="676" y="380"/>
                  <a:pt x="721" y="404"/>
                </a:cubicBezTo>
              </a:path>
            </a:pathLst>
          </a:custGeom>
          <a:noFill/>
          <a:ln w="28575" cmpd="sng">
            <a:solidFill>
              <a:schemeClr val="tx1"/>
            </a:solidFill>
            <a:round/>
            <a:headEnd/>
            <a:tailEnd/>
          </a:ln>
        </p:spPr>
        <p:txBody>
          <a:bodyPr/>
          <a:lstStyle/>
          <a:p>
            <a:endParaRPr lang="en-US"/>
          </a:p>
        </p:txBody>
      </p:sp>
      <p:sp>
        <p:nvSpPr>
          <p:cNvPr id="14394" name="Freeform 57"/>
          <p:cNvSpPr>
            <a:spLocks/>
          </p:cNvSpPr>
          <p:nvPr/>
        </p:nvSpPr>
        <p:spPr bwMode="auto">
          <a:xfrm>
            <a:off x="2260600" y="4175125"/>
            <a:ext cx="863600" cy="508000"/>
          </a:xfrm>
          <a:custGeom>
            <a:avLst/>
            <a:gdLst>
              <a:gd name="T0" fmla="*/ 544 w 544"/>
              <a:gd name="T1" fmla="*/ 320 h 320"/>
              <a:gd name="T2" fmla="*/ 314 w 544"/>
              <a:gd name="T3" fmla="*/ 231 h 320"/>
              <a:gd name="T4" fmla="*/ 212 w 544"/>
              <a:gd name="T5" fmla="*/ 64 h 320"/>
              <a:gd name="T6" fmla="*/ 167 w 544"/>
              <a:gd name="T7" fmla="*/ 32 h 320"/>
              <a:gd name="T8" fmla="*/ 0 w 544"/>
              <a:gd name="T9" fmla="*/ 0 h 320"/>
              <a:gd name="T10" fmla="*/ 0 60000 65536"/>
              <a:gd name="T11" fmla="*/ 0 60000 65536"/>
              <a:gd name="T12" fmla="*/ 0 60000 65536"/>
              <a:gd name="T13" fmla="*/ 0 60000 65536"/>
              <a:gd name="T14" fmla="*/ 0 60000 65536"/>
              <a:gd name="T15" fmla="*/ 0 w 544"/>
              <a:gd name="T16" fmla="*/ 0 h 320"/>
              <a:gd name="T17" fmla="*/ 544 w 544"/>
              <a:gd name="T18" fmla="*/ 320 h 320"/>
            </a:gdLst>
            <a:ahLst/>
            <a:cxnLst>
              <a:cxn ang="T10">
                <a:pos x="T0" y="T1"/>
              </a:cxn>
              <a:cxn ang="T11">
                <a:pos x="T2" y="T3"/>
              </a:cxn>
              <a:cxn ang="T12">
                <a:pos x="T4" y="T5"/>
              </a:cxn>
              <a:cxn ang="T13">
                <a:pos x="T6" y="T7"/>
              </a:cxn>
              <a:cxn ang="T14">
                <a:pos x="T8" y="T9"/>
              </a:cxn>
            </a:cxnLst>
            <a:rect l="T15" t="T16" r="T17" b="T18"/>
            <a:pathLst>
              <a:path w="544" h="320">
                <a:moveTo>
                  <a:pt x="544" y="320"/>
                </a:moveTo>
                <a:cubicBezTo>
                  <a:pt x="435" y="301"/>
                  <a:pt x="386" y="303"/>
                  <a:pt x="314" y="231"/>
                </a:cubicBezTo>
                <a:cubicBezTo>
                  <a:pt x="297" y="176"/>
                  <a:pt x="259" y="102"/>
                  <a:pt x="212" y="64"/>
                </a:cubicBezTo>
                <a:cubicBezTo>
                  <a:pt x="198" y="52"/>
                  <a:pt x="185" y="36"/>
                  <a:pt x="167" y="32"/>
                </a:cubicBezTo>
                <a:cubicBezTo>
                  <a:pt x="111" y="19"/>
                  <a:pt x="58" y="0"/>
                  <a:pt x="0" y="0"/>
                </a:cubicBezTo>
              </a:path>
            </a:pathLst>
          </a:custGeom>
          <a:noFill/>
          <a:ln w="28575" cmpd="sng">
            <a:solidFill>
              <a:schemeClr val="tx1"/>
            </a:solidFill>
            <a:round/>
            <a:headEnd/>
            <a:tailEnd/>
          </a:ln>
        </p:spPr>
        <p:txBody>
          <a:bodyPr/>
          <a:lstStyle/>
          <a:p>
            <a:endParaRPr lang="en-US"/>
          </a:p>
        </p:txBody>
      </p:sp>
      <p:sp>
        <p:nvSpPr>
          <p:cNvPr id="14395" name="Freeform 58"/>
          <p:cNvSpPr>
            <a:spLocks/>
          </p:cNvSpPr>
          <p:nvPr/>
        </p:nvSpPr>
        <p:spPr bwMode="auto">
          <a:xfrm>
            <a:off x="2343150" y="4054475"/>
            <a:ext cx="893763" cy="425450"/>
          </a:xfrm>
          <a:custGeom>
            <a:avLst/>
            <a:gdLst>
              <a:gd name="T0" fmla="*/ 563 w 563"/>
              <a:gd name="T1" fmla="*/ 268 h 268"/>
              <a:gd name="T2" fmla="*/ 518 w 563"/>
              <a:gd name="T3" fmla="*/ 249 h 268"/>
              <a:gd name="T4" fmla="*/ 364 w 563"/>
              <a:gd name="T5" fmla="*/ 115 h 268"/>
              <a:gd name="T6" fmla="*/ 262 w 563"/>
              <a:gd name="T7" fmla="*/ 166 h 268"/>
              <a:gd name="T8" fmla="*/ 198 w 563"/>
              <a:gd name="T9" fmla="*/ 160 h 268"/>
              <a:gd name="T10" fmla="*/ 121 w 563"/>
              <a:gd name="T11" fmla="*/ 51 h 268"/>
              <a:gd name="T12" fmla="*/ 0 w 563"/>
              <a:gd name="T13" fmla="*/ 0 h 268"/>
              <a:gd name="T14" fmla="*/ 0 60000 65536"/>
              <a:gd name="T15" fmla="*/ 0 60000 65536"/>
              <a:gd name="T16" fmla="*/ 0 60000 65536"/>
              <a:gd name="T17" fmla="*/ 0 60000 65536"/>
              <a:gd name="T18" fmla="*/ 0 60000 65536"/>
              <a:gd name="T19" fmla="*/ 0 60000 65536"/>
              <a:gd name="T20" fmla="*/ 0 60000 65536"/>
              <a:gd name="T21" fmla="*/ 0 w 563"/>
              <a:gd name="T22" fmla="*/ 0 h 268"/>
              <a:gd name="T23" fmla="*/ 563 w 563"/>
              <a:gd name="T24" fmla="*/ 268 h 2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268">
                <a:moveTo>
                  <a:pt x="563" y="268"/>
                </a:moveTo>
                <a:cubicBezTo>
                  <a:pt x="548" y="262"/>
                  <a:pt x="531" y="258"/>
                  <a:pt x="518" y="249"/>
                </a:cubicBezTo>
                <a:cubicBezTo>
                  <a:pt x="464" y="211"/>
                  <a:pt x="430" y="130"/>
                  <a:pt x="364" y="115"/>
                </a:cubicBezTo>
                <a:cubicBezTo>
                  <a:pt x="324" y="130"/>
                  <a:pt x="299" y="148"/>
                  <a:pt x="262" y="166"/>
                </a:cubicBezTo>
                <a:cubicBezTo>
                  <a:pt x="241" y="164"/>
                  <a:pt x="216" y="171"/>
                  <a:pt x="198" y="160"/>
                </a:cubicBezTo>
                <a:cubicBezTo>
                  <a:pt x="143" y="126"/>
                  <a:pt x="158" y="88"/>
                  <a:pt x="121" y="51"/>
                </a:cubicBezTo>
                <a:cubicBezTo>
                  <a:pt x="90" y="20"/>
                  <a:pt x="20" y="20"/>
                  <a:pt x="0" y="0"/>
                </a:cubicBezTo>
              </a:path>
            </a:pathLst>
          </a:custGeom>
          <a:noFill/>
          <a:ln w="28575" cmpd="sng">
            <a:solidFill>
              <a:schemeClr val="tx1"/>
            </a:solidFill>
            <a:round/>
            <a:headEnd/>
            <a:tailEnd/>
          </a:ln>
        </p:spPr>
        <p:txBody>
          <a:bodyPr/>
          <a:lstStyle/>
          <a:p>
            <a:endParaRPr lang="en-US"/>
          </a:p>
        </p:txBody>
      </p:sp>
      <p:sp>
        <p:nvSpPr>
          <p:cNvPr id="14396" name="Freeform 59"/>
          <p:cNvSpPr>
            <a:spLocks/>
          </p:cNvSpPr>
          <p:nvPr/>
        </p:nvSpPr>
        <p:spPr bwMode="auto">
          <a:xfrm>
            <a:off x="2311400" y="4084638"/>
            <a:ext cx="1016000" cy="193675"/>
          </a:xfrm>
          <a:custGeom>
            <a:avLst/>
            <a:gdLst>
              <a:gd name="T0" fmla="*/ 640 w 640"/>
              <a:gd name="T1" fmla="*/ 115 h 122"/>
              <a:gd name="T2" fmla="*/ 557 w 640"/>
              <a:gd name="T3" fmla="*/ 121 h 122"/>
              <a:gd name="T4" fmla="*/ 493 w 640"/>
              <a:gd name="T5" fmla="*/ 77 h 122"/>
              <a:gd name="T6" fmla="*/ 404 w 640"/>
              <a:gd name="T7" fmla="*/ 51 h 122"/>
              <a:gd name="T8" fmla="*/ 327 w 640"/>
              <a:gd name="T9" fmla="*/ 13 h 122"/>
              <a:gd name="T10" fmla="*/ 218 w 640"/>
              <a:gd name="T11" fmla="*/ 25 h 122"/>
              <a:gd name="T12" fmla="*/ 154 w 640"/>
              <a:gd name="T13" fmla="*/ 64 h 122"/>
              <a:gd name="T14" fmla="*/ 77 w 640"/>
              <a:gd name="T15" fmla="*/ 51 h 122"/>
              <a:gd name="T16" fmla="*/ 32 w 640"/>
              <a:gd name="T17" fmla="*/ 13 h 122"/>
              <a:gd name="T18" fmla="*/ 0 w 64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0"/>
              <a:gd name="T31" fmla="*/ 0 h 122"/>
              <a:gd name="T32" fmla="*/ 640 w 640"/>
              <a:gd name="T33" fmla="*/ 122 h 1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0" h="122">
                <a:moveTo>
                  <a:pt x="640" y="115"/>
                </a:moveTo>
                <a:cubicBezTo>
                  <a:pt x="612" y="117"/>
                  <a:pt x="585" y="122"/>
                  <a:pt x="557" y="121"/>
                </a:cubicBezTo>
                <a:cubicBezTo>
                  <a:pt x="509" y="118"/>
                  <a:pt x="536" y="97"/>
                  <a:pt x="493" y="77"/>
                </a:cubicBezTo>
                <a:cubicBezTo>
                  <a:pt x="465" y="64"/>
                  <a:pt x="434" y="60"/>
                  <a:pt x="404" y="51"/>
                </a:cubicBezTo>
                <a:cubicBezTo>
                  <a:pt x="345" y="15"/>
                  <a:pt x="372" y="24"/>
                  <a:pt x="327" y="13"/>
                </a:cubicBezTo>
                <a:cubicBezTo>
                  <a:pt x="291" y="17"/>
                  <a:pt x="254" y="17"/>
                  <a:pt x="218" y="25"/>
                </a:cubicBezTo>
                <a:cubicBezTo>
                  <a:pt x="200" y="29"/>
                  <a:pt x="174" y="56"/>
                  <a:pt x="154" y="64"/>
                </a:cubicBezTo>
                <a:cubicBezTo>
                  <a:pt x="150" y="63"/>
                  <a:pt x="91" y="57"/>
                  <a:pt x="77" y="51"/>
                </a:cubicBezTo>
                <a:cubicBezTo>
                  <a:pt x="57" y="42"/>
                  <a:pt x="50" y="26"/>
                  <a:pt x="32" y="13"/>
                </a:cubicBezTo>
                <a:cubicBezTo>
                  <a:pt x="23" y="6"/>
                  <a:pt x="10" y="5"/>
                  <a:pt x="0" y="0"/>
                </a:cubicBezTo>
              </a:path>
            </a:pathLst>
          </a:custGeom>
          <a:noFill/>
          <a:ln w="28575" cmpd="sng">
            <a:solidFill>
              <a:schemeClr val="tx1"/>
            </a:solidFill>
            <a:round/>
            <a:headEnd/>
            <a:tailEnd/>
          </a:ln>
        </p:spPr>
        <p:txBody>
          <a:bodyPr/>
          <a:lstStyle/>
          <a:p>
            <a:endParaRPr lang="en-US"/>
          </a:p>
        </p:txBody>
      </p:sp>
      <p:sp>
        <p:nvSpPr>
          <p:cNvPr id="14397" name="Freeform 60"/>
          <p:cNvSpPr>
            <a:spLocks/>
          </p:cNvSpPr>
          <p:nvPr/>
        </p:nvSpPr>
        <p:spPr bwMode="auto">
          <a:xfrm>
            <a:off x="2230438" y="3937000"/>
            <a:ext cx="1108075" cy="147638"/>
          </a:xfrm>
          <a:custGeom>
            <a:avLst/>
            <a:gdLst>
              <a:gd name="T0" fmla="*/ 698 w 698"/>
              <a:gd name="T1" fmla="*/ 74 h 93"/>
              <a:gd name="T2" fmla="*/ 339 w 698"/>
              <a:gd name="T3" fmla="*/ 16 h 93"/>
              <a:gd name="T4" fmla="*/ 314 w 698"/>
              <a:gd name="T5" fmla="*/ 3 h 93"/>
              <a:gd name="T6" fmla="*/ 288 w 698"/>
              <a:gd name="T7" fmla="*/ 35 h 93"/>
              <a:gd name="T8" fmla="*/ 250 w 698"/>
              <a:gd name="T9" fmla="*/ 93 h 93"/>
              <a:gd name="T10" fmla="*/ 154 w 698"/>
              <a:gd name="T11" fmla="*/ 86 h 93"/>
              <a:gd name="T12" fmla="*/ 103 w 698"/>
              <a:gd name="T13" fmla="*/ 61 h 93"/>
              <a:gd name="T14" fmla="*/ 32 w 698"/>
              <a:gd name="T15" fmla="*/ 42 h 93"/>
              <a:gd name="T16" fmla="*/ 0 w 698"/>
              <a:gd name="T17" fmla="*/ 54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8"/>
              <a:gd name="T28" fmla="*/ 0 h 93"/>
              <a:gd name="T29" fmla="*/ 698 w 69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8" h="93">
                <a:moveTo>
                  <a:pt x="698" y="74"/>
                </a:moveTo>
                <a:cubicBezTo>
                  <a:pt x="578" y="53"/>
                  <a:pt x="458" y="38"/>
                  <a:pt x="339" y="16"/>
                </a:cubicBezTo>
                <a:cubicBezTo>
                  <a:pt x="331" y="12"/>
                  <a:pt x="323" y="4"/>
                  <a:pt x="314" y="3"/>
                </a:cubicBezTo>
                <a:cubicBezTo>
                  <a:pt x="289" y="0"/>
                  <a:pt x="294" y="21"/>
                  <a:pt x="288" y="35"/>
                </a:cubicBezTo>
                <a:cubicBezTo>
                  <a:pt x="278" y="61"/>
                  <a:pt x="272" y="78"/>
                  <a:pt x="250" y="93"/>
                </a:cubicBezTo>
                <a:cubicBezTo>
                  <a:pt x="218" y="91"/>
                  <a:pt x="186" y="91"/>
                  <a:pt x="154" y="86"/>
                </a:cubicBezTo>
                <a:cubicBezTo>
                  <a:pt x="146" y="85"/>
                  <a:pt x="111" y="64"/>
                  <a:pt x="103" y="61"/>
                </a:cubicBezTo>
                <a:cubicBezTo>
                  <a:pt x="81" y="52"/>
                  <a:pt x="55" y="47"/>
                  <a:pt x="32" y="42"/>
                </a:cubicBezTo>
                <a:cubicBezTo>
                  <a:pt x="4" y="49"/>
                  <a:pt x="14" y="42"/>
                  <a:pt x="0" y="54"/>
                </a:cubicBezTo>
              </a:path>
            </a:pathLst>
          </a:custGeom>
          <a:noFill/>
          <a:ln w="28575" cmpd="sng">
            <a:solidFill>
              <a:schemeClr val="tx1"/>
            </a:solidFill>
            <a:round/>
            <a:headEnd/>
            <a:tailEnd/>
          </a:ln>
        </p:spPr>
        <p:txBody>
          <a:bodyPr/>
          <a:lstStyle/>
          <a:p>
            <a:endParaRPr lang="en-US"/>
          </a:p>
        </p:txBody>
      </p:sp>
      <p:sp>
        <p:nvSpPr>
          <p:cNvPr id="14398" name="Freeform 61"/>
          <p:cNvSpPr>
            <a:spLocks/>
          </p:cNvSpPr>
          <p:nvPr/>
        </p:nvSpPr>
        <p:spPr bwMode="auto">
          <a:xfrm>
            <a:off x="2322513" y="3860800"/>
            <a:ext cx="1016000" cy="193675"/>
          </a:xfrm>
          <a:custGeom>
            <a:avLst/>
            <a:gdLst>
              <a:gd name="T0" fmla="*/ 640 w 640"/>
              <a:gd name="T1" fmla="*/ 0 h 122"/>
              <a:gd name="T2" fmla="*/ 499 w 640"/>
              <a:gd name="T3" fmla="*/ 90 h 122"/>
              <a:gd name="T4" fmla="*/ 409 w 640"/>
              <a:gd name="T5" fmla="*/ 77 h 122"/>
              <a:gd name="T6" fmla="*/ 358 w 640"/>
              <a:gd name="T7" fmla="*/ 38 h 122"/>
              <a:gd name="T8" fmla="*/ 333 w 640"/>
              <a:gd name="T9" fmla="*/ 32 h 122"/>
              <a:gd name="T10" fmla="*/ 166 w 640"/>
              <a:gd name="T11" fmla="*/ 51 h 122"/>
              <a:gd name="T12" fmla="*/ 0 w 640"/>
              <a:gd name="T13" fmla="*/ 122 h 122"/>
              <a:gd name="T14" fmla="*/ 0 60000 65536"/>
              <a:gd name="T15" fmla="*/ 0 60000 65536"/>
              <a:gd name="T16" fmla="*/ 0 60000 65536"/>
              <a:gd name="T17" fmla="*/ 0 60000 65536"/>
              <a:gd name="T18" fmla="*/ 0 60000 65536"/>
              <a:gd name="T19" fmla="*/ 0 60000 65536"/>
              <a:gd name="T20" fmla="*/ 0 60000 65536"/>
              <a:gd name="T21" fmla="*/ 0 w 640"/>
              <a:gd name="T22" fmla="*/ 0 h 122"/>
              <a:gd name="T23" fmla="*/ 640 w 640"/>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0" h="122">
                <a:moveTo>
                  <a:pt x="640" y="0"/>
                </a:moveTo>
                <a:cubicBezTo>
                  <a:pt x="598" y="42"/>
                  <a:pt x="556" y="75"/>
                  <a:pt x="499" y="90"/>
                </a:cubicBezTo>
                <a:cubicBezTo>
                  <a:pt x="469" y="86"/>
                  <a:pt x="437" y="87"/>
                  <a:pt x="409" y="77"/>
                </a:cubicBezTo>
                <a:cubicBezTo>
                  <a:pt x="389" y="70"/>
                  <a:pt x="379" y="43"/>
                  <a:pt x="358" y="38"/>
                </a:cubicBezTo>
                <a:cubicBezTo>
                  <a:pt x="350" y="36"/>
                  <a:pt x="341" y="34"/>
                  <a:pt x="333" y="32"/>
                </a:cubicBezTo>
                <a:cubicBezTo>
                  <a:pt x="277" y="38"/>
                  <a:pt x="219" y="34"/>
                  <a:pt x="166" y="51"/>
                </a:cubicBezTo>
                <a:cubicBezTo>
                  <a:pt x="107" y="70"/>
                  <a:pt x="66" y="122"/>
                  <a:pt x="0" y="122"/>
                </a:cubicBezTo>
              </a:path>
            </a:pathLst>
          </a:custGeom>
          <a:noFill/>
          <a:ln w="28575" cmpd="sng">
            <a:solidFill>
              <a:schemeClr val="tx1"/>
            </a:solidFill>
            <a:round/>
            <a:headEnd/>
            <a:tailEnd/>
          </a:ln>
        </p:spPr>
        <p:txBody>
          <a:bodyPr/>
          <a:lstStyle/>
          <a:p>
            <a:endParaRPr lang="en-US"/>
          </a:p>
        </p:txBody>
      </p:sp>
      <p:sp>
        <p:nvSpPr>
          <p:cNvPr id="14399" name="Freeform 62"/>
          <p:cNvSpPr>
            <a:spLocks/>
          </p:cNvSpPr>
          <p:nvPr/>
        </p:nvSpPr>
        <p:spPr bwMode="auto">
          <a:xfrm>
            <a:off x="2241550" y="3656013"/>
            <a:ext cx="1074738" cy="468312"/>
          </a:xfrm>
          <a:custGeom>
            <a:avLst/>
            <a:gdLst>
              <a:gd name="T0" fmla="*/ 652 w 677"/>
              <a:gd name="T1" fmla="*/ 7 h 295"/>
              <a:gd name="T2" fmla="*/ 403 w 677"/>
              <a:gd name="T3" fmla="*/ 20 h 295"/>
              <a:gd name="T4" fmla="*/ 281 w 677"/>
              <a:gd name="T5" fmla="*/ 59 h 295"/>
              <a:gd name="T6" fmla="*/ 0 w 677"/>
              <a:gd name="T7" fmla="*/ 295 h 295"/>
              <a:gd name="T8" fmla="*/ 0 60000 65536"/>
              <a:gd name="T9" fmla="*/ 0 60000 65536"/>
              <a:gd name="T10" fmla="*/ 0 60000 65536"/>
              <a:gd name="T11" fmla="*/ 0 60000 65536"/>
              <a:gd name="T12" fmla="*/ 0 w 677"/>
              <a:gd name="T13" fmla="*/ 0 h 295"/>
              <a:gd name="T14" fmla="*/ 677 w 677"/>
              <a:gd name="T15" fmla="*/ 295 h 295"/>
            </a:gdLst>
            <a:ahLst/>
            <a:cxnLst>
              <a:cxn ang="T8">
                <a:pos x="T0" y="T1"/>
              </a:cxn>
              <a:cxn ang="T9">
                <a:pos x="T2" y="T3"/>
              </a:cxn>
              <a:cxn ang="T10">
                <a:pos x="T4" y="T5"/>
              </a:cxn>
              <a:cxn ang="T11">
                <a:pos x="T6" y="T7"/>
              </a:cxn>
            </a:cxnLst>
            <a:rect l="T12" t="T13" r="T14" b="T15"/>
            <a:pathLst>
              <a:path w="677" h="295">
                <a:moveTo>
                  <a:pt x="652" y="7"/>
                </a:moveTo>
                <a:cubicBezTo>
                  <a:pt x="558" y="42"/>
                  <a:pt x="677" y="0"/>
                  <a:pt x="403" y="20"/>
                </a:cubicBezTo>
                <a:cubicBezTo>
                  <a:pt x="360" y="23"/>
                  <a:pt x="322" y="47"/>
                  <a:pt x="281" y="59"/>
                </a:cubicBezTo>
                <a:cubicBezTo>
                  <a:pt x="180" y="135"/>
                  <a:pt x="89" y="206"/>
                  <a:pt x="0" y="295"/>
                </a:cubicBezTo>
              </a:path>
            </a:pathLst>
          </a:custGeom>
          <a:noFill/>
          <a:ln w="28575" cmpd="sng">
            <a:solidFill>
              <a:schemeClr val="tx1"/>
            </a:solidFill>
            <a:round/>
            <a:headEnd/>
            <a:tailEnd/>
          </a:ln>
        </p:spPr>
        <p:txBody>
          <a:bodyPr/>
          <a:lstStyle/>
          <a:p>
            <a:endParaRPr lang="en-US"/>
          </a:p>
        </p:txBody>
      </p:sp>
      <p:sp>
        <p:nvSpPr>
          <p:cNvPr id="14400" name="Freeform 63"/>
          <p:cNvSpPr>
            <a:spLocks/>
          </p:cNvSpPr>
          <p:nvPr/>
        </p:nvSpPr>
        <p:spPr bwMode="auto">
          <a:xfrm>
            <a:off x="2535238" y="3475038"/>
            <a:ext cx="630237" cy="522287"/>
          </a:xfrm>
          <a:custGeom>
            <a:avLst/>
            <a:gdLst>
              <a:gd name="T0" fmla="*/ 397 w 397"/>
              <a:gd name="T1" fmla="*/ 0 h 329"/>
              <a:gd name="T2" fmla="*/ 141 w 397"/>
              <a:gd name="T3" fmla="*/ 77 h 329"/>
              <a:gd name="T4" fmla="*/ 173 w 397"/>
              <a:gd name="T5" fmla="*/ 262 h 329"/>
              <a:gd name="T6" fmla="*/ 0 w 397"/>
              <a:gd name="T7" fmla="*/ 326 h 329"/>
              <a:gd name="T8" fmla="*/ 0 60000 65536"/>
              <a:gd name="T9" fmla="*/ 0 60000 65536"/>
              <a:gd name="T10" fmla="*/ 0 60000 65536"/>
              <a:gd name="T11" fmla="*/ 0 60000 65536"/>
              <a:gd name="T12" fmla="*/ 0 w 397"/>
              <a:gd name="T13" fmla="*/ 0 h 329"/>
              <a:gd name="T14" fmla="*/ 397 w 397"/>
              <a:gd name="T15" fmla="*/ 329 h 329"/>
            </a:gdLst>
            <a:ahLst/>
            <a:cxnLst>
              <a:cxn ang="T8">
                <a:pos x="T0" y="T1"/>
              </a:cxn>
              <a:cxn ang="T9">
                <a:pos x="T2" y="T3"/>
              </a:cxn>
              <a:cxn ang="T10">
                <a:pos x="T4" y="T5"/>
              </a:cxn>
              <a:cxn ang="T11">
                <a:pos x="T6" y="T7"/>
              </a:cxn>
            </a:cxnLst>
            <a:rect l="T12" t="T13" r="T14" b="T15"/>
            <a:pathLst>
              <a:path w="397" h="329">
                <a:moveTo>
                  <a:pt x="397" y="0"/>
                </a:moveTo>
                <a:cubicBezTo>
                  <a:pt x="311" y="27"/>
                  <a:pt x="225" y="46"/>
                  <a:pt x="141" y="77"/>
                </a:cubicBezTo>
                <a:cubicBezTo>
                  <a:pt x="129" y="141"/>
                  <a:pt x="136" y="208"/>
                  <a:pt x="173" y="262"/>
                </a:cubicBezTo>
                <a:cubicBezTo>
                  <a:pt x="124" y="329"/>
                  <a:pt x="63" y="297"/>
                  <a:pt x="0" y="326"/>
                </a:cubicBezTo>
              </a:path>
            </a:pathLst>
          </a:custGeom>
          <a:noFill/>
          <a:ln w="28575" cmpd="sng">
            <a:solidFill>
              <a:schemeClr val="tx1"/>
            </a:solidFill>
            <a:round/>
            <a:headEnd/>
            <a:tailEnd/>
          </a:ln>
        </p:spPr>
        <p:txBody>
          <a:bodyPr/>
          <a:lstStyle/>
          <a:p>
            <a:endParaRPr lang="en-US"/>
          </a:p>
        </p:txBody>
      </p:sp>
      <p:sp>
        <p:nvSpPr>
          <p:cNvPr id="14401" name="Freeform 64"/>
          <p:cNvSpPr>
            <a:spLocks/>
          </p:cNvSpPr>
          <p:nvPr/>
        </p:nvSpPr>
        <p:spPr bwMode="auto">
          <a:xfrm>
            <a:off x="2241550" y="3332163"/>
            <a:ext cx="771525" cy="681037"/>
          </a:xfrm>
          <a:custGeom>
            <a:avLst/>
            <a:gdLst>
              <a:gd name="T0" fmla="*/ 486 w 486"/>
              <a:gd name="T1" fmla="*/ 0 h 429"/>
              <a:gd name="T2" fmla="*/ 390 w 486"/>
              <a:gd name="T3" fmla="*/ 45 h 429"/>
              <a:gd name="T4" fmla="*/ 326 w 486"/>
              <a:gd name="T5" fmla="*/ 103 h 429"/>
              <a:gd name="T6" fmla="*/ 281 w 486"/>
              <a:gd name="T7" fmla="*/ 327 h 429"/>
              <a:gd name="T8" fmla="*/ 275 w 486"/>
              <a:gd name="T9" fmla="*/ 365 h 429"/>
              <a:gd name="T10" fmla="*/ 236 w 486"/>
              <a:gd name="T11" fmla="*/ 378 h 429"/>
              <a:gd name="T12" fmla="*/ 198 w 486"/>
              <a:gd name="T13" fmla="*/ 371 h 429"/>
              <a:gd name="T14" fmla="*/ 160 w 486"/>
              <a:gd name="T15" fmla="*/ 359 h 429"/>
              <a:gd name="T16" fmla="*/ 89 w 486"/>
              <a:gd name="T17" fmla="*/ 371 h 429"/>
              <a:gd name="T18" fmla="*/ 0 w 486"/>
              <a:gd name="T19" fmla="*/ 429 h 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6"/>
              <a:gd name="T31" fmla="*/ 0 h 429"/>
              <a:gd name="T32" fmla="*/ 486 w 486"/>
              <a:gd name="T33" fmla="*/ 429 h 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6" h="429">
                <a:moveTo>
                  <a:pt x="486" y="0"/>
                </a:moveTo>
                <a:cubicBezTo>
                  <a:pt x="453" y="23"/>
                  <a:pt x="429" y="36"/>
                  <a:pt x="390" y="45"/>
                </a:cubicBezTo>
                <a:cubicBezTo>
                  <a:pt x="336" y="83"/>
                  <a:pt x="356" y="62"/>
                  <a:pt x="326" y="103"/>
                </a:cubicBezTo>
                <a:cubicBezTo>
                  <a:pt x="312" y="178"/>
                  <a:pt x="294" y="252"/>
                  <a:pt x="281" y="327"/>
                </a:cubicBezTo>
                <a:cubicBezTo>
                  <a:pt x="279" y="340"/>
                  <a:pt x="283" y="355"/>
                  <a:pt x="275" y="365"/>
                </a:cubicBezTo>
                <a:cubicBezTo>
                  <a:pt x="266" y="375"/>
                  <a:pt x="249" y="374"/>
                  <a:pt x="236" y="378"/>
                </a:cubicBezTo>
                <a:cubicBezTo>
                  <a:pt x="223" y="376"/>
                  <a:pt x="210" y="374"/>
                  <a:pt x="198" y="371"/>
                </a:cubicBezTo>
                <a:cubicBezTo>
                  <a:pt x="185" y="368"/>
                  <a:pt x="160" y="359"/>
                  <a:pt x="160" y="359"/>
                </a:cubicBezTo>
                <a:cubicBezTo>
                  <a:pt x="159" y="359"/>
                  <a:pt x="99" y="366"/>
                  <a:pt x="89" y="371"/>
                </a:cubicBezTo>
                <a:cubicBezTo>
                  <a:pt x="65" y="384"/>
                  <a:pt x="30" y="429"/>
                  <a:pt x="0" y="429"/>
                </a:cubicBezTo>
              </a:path>
            </a:pathLst>
          </a:custGeom>
          <a:noFill/>
          <a:ln w="28575" cmpd="sng">
            <a:solidFill>
              <a:schemeClr val="tx1"/>
            </a:solidFill>
            <a:round/>
            <a:headEnd/>
            <a:tailEnd/>
          </a:ln>
        </p:spPr>
        <p:txBody>
          <a:bodyPr/>
          <a:lstStyle/>
          <a:p>
            <a:endParaRPr lang="en-US"/>
          </a:p>
        </p:txBody>
      </p:sp>
      <p:sp>
        <p:nvSpPr>
          <p:cNvPr id="14402" name="Freeform 65"/>
          <p:cNvSpPr>
            <a:spLocks/>
          </p:cNvSpPr>
          <p:nvPr/>
        </p:nvSpPr>
        <p:spPr bwMode="auto">
          <a:xfrm>
            <a:off x="2262188" y="3179763"/>
            <a:ext cx="598487" cy="1117600"/>
          </a:xfrm>
          <a:custGeom>
            <a:avLst/>
            <a:gdLst>
              <a:gd name="T0" fmla="*/ 377 w 377"/>
              <a:gd name="T1" fmla="*/ 0 h 704"/>
              <a:gd name="T2" fmla="*/ 287 w 377"/>
              <a:gd name="T3" fmla="*/ 90 h 704"/>
              <a:gd name="T4" fmla="*/ 249 w 377"/>
              <a:gd name="T5" fmla="*/ 115 h 704"/>
              <a:gd name="T6" fmla="*/ 211 w 377"/>
              <a:gd name="T7" fmla="*/ 186 h 704"/>
              <a:gd name="T8" fmla="*/ 185 w 377"/>
              <a:gd name="T9" fmla="*/ 307 h 704"/>
              <a:gd name="T10" fmla="*/ 70 w 377"/>
              <a:gd name="T11" fmla="*/ 371 h 704"/>
              <a:gd name="T12" fmla="*/ 19 w 377"/>
              <a:gd name="T13" fmla="*/ 467 h 704"/>
              <a:gd name="T14" fmla="*/ 6 w 377"/>
              <a:gd name="T15" fmla="*/ 704 h 704"/>
              <a:gd name="T16" fmla="*/ 0 60000 65536"/>
              <a:gd name="T17" fmla="*/ 0 60000 65536"/>
              <a:gd name="T18" fmla="*/ 0 60000 65536"/>
              <a:gd name="T19" fmla="*/ 0 60000 65536"/>
              <a:gd name="T20" fmla="*/ 0 60000 65536"/>
              <a:gd name="T21" fmla="*/ 0 60000 65536"/>
              <a:gd name="T22" fmla="*/ 0 60000 65536"/>
              <a:gd name="T23" fmla="*/ 0 60000 65536"/>
              <a:gd name="T24" fmla="*/ 0 w 377"/>
              <a:gd name="T25" fmla="*/ 0 h 704"/>
              <a:gd name="T26" fmla="*/ 377 w 377"/>
              <a:gd name="T27" fmla="*/ 704 h 7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7" h="704">
                <a:moveTo>
                  <a:pt x="377" y="0"/>
                </a:moveTo>
                <a:cubicBezTo>
                  <a:pt x="347" y="30"/>
                  <a:pt x="322" y="67"/>
                  <a:pt x="287" y="90"/>
                </a:cubicBezTo>
                <a:cubicBezTo>
                  <a:pt x="274" y="98"/>
                  <a:pt x="249" y="115"/>
                  <a:pt x="249" y="115"/>
                </a:cubicBezTo>
                <a:cubicBezTo>
                  <a:pt x="233" y="140"/>
                  <a:pt x="216" y="156"/>
                  <a:pt x="211" y="186"/>
                </a:cubicBezTo>
                <a:cubicBezTo>
                  <a:pt x="206" y="217"/>
                  <a:pt x="209" y="281"/>
                  <a:pt x="185" y="307"/>
                </a:cubicBezTo>
                <a:cubicBezTo>
                  <a:pt x="160" y="334"/>
                  <a:pt x="105" y="363"/>
                  <a:pt x="70" y="371"/>
                </a:cubicBezTo>
                <a:cubicBezTo>
                  <a:pt x="25" y="445"/>
                  <a:pt x="40" y="412"/>
                  <a:pt x="19" y="467"/>
                </a:cubicBezTo>
                <a:cubicBezTo>
                  <a:pt x="0" y="614"/>
                  <a:pt x="6" y="535"/>
                  <a:pt x="6" y="704"/>
                </a:cubicBezTo>
              </a:path>
            </a:pathLst>
          </a:custGeom>
          <a:noFill/>
          <a:ln w="28575" cmpd="sng">
            <a:solidFill>
              <a:schemeClr val="tx1"/>
            </a:solidFill>
            <a:round/>
            <a:headEnd/>
            <a:tailEnd/>
          </a:ln>
        </p:spPr>
        <p:txBody>
          <a:bodyPr/>
          <a:lstStyle/>
          <a:p>
            <a:endParaRPr lang="en-US"/>
          </a:p>
        </p:txBody>
      </p:sp>
      <p:sp>
        <p:nvSpPr>
          <p:cNvPr id="14403" name="Freeform 66"/>
          <p:cNvSpPr>
            <a:spLocks/>
          </p:cNvSpPr>
          <p:nvPr/>
        </p:nvSpPr>
        <p:spPr bwMode="auto">
          <a:xfrm>
            <a:off x="2454275" y="3078163"/>
            <a:ext cx="212725" cy="914400"/>
          </a:xfrm>
          <a:custGeom>
            <a:avLst/>
            <a:gdLst>
              <a:gd name="T0" fmla="*/ 134 w 134"/>
              <a:gd name="T1" fmla="*/ 0 h 576"/>
              <a:gd name="T2" fmla="*/ 83 w 134"/>
              <a:gd name="T3" fmla="*/ 320 h 576"/>
              <a:gd name="T4" fmla="*/ 32 w 134"/>
              <a:gd name="T5" fmla="*/ 410 h 576"/>
              <a:gd name="T6" fmla="*/ 26 w 134"/>
              <a:gd name="T7" fmla="*/ 531 h 576"/>
              <a:gd name="T8" fmla="*/ 0 w 134"/>
              <a:gd name="T9" fmla="*/ 576 h 576"/>
              <a:gd name="T10" fmla="*/ 0 60000 65536"/>
              <a:gd name="T11" fmla="*/ 0 60000 65536"/>
              <a:gd name="T12" fmla="*/ 0 60000 65536"/>
              <a:gd name="T13" fmla="*/ 0 60000 65536"/>
              <a:gd name="T14" fmla="*/ 0 60000 65536"/>
              <a:gd name="T15" fmla="*/ 0 w 134"/>
              <a:gd name="T16" fmla="*/ 0 h 576"/>
              <a:gd name="T17" fmla="*/ 134 w 134"/>
              <a:gd name="T18" fmla="*/ 576 h 576"/>
            </a:gdLst>
            <a:ahLst/>
            <a:cxnLst>
              <a:cxn ang="T10">
                <a:pos x="T0" y="T1"/>
              </a:cxn>
              <a:cxn ang="T11">
                <a:pos x="T2" y="T3"/>
              </a:cxn>
              <a:cxn ang="T12">
                <a:pos x="T4" y="T5"/>
              </a:cxn>
              <a:cxn ang="T13">
                <a:pos x="T6" y="T7"/>
              </a:cxn>
              <a:cxn ang="T14">
                <a:pos x="T8" y="T9"/>
              </a:cxn>
            </a:cxnLst>
            <a:rect l="T15" t="T16" r="T17" b="T18"/>
            <a:pathLst>
              <a:path w="134" h="576">
                <a:moveTo>
                  <a:pt x="134" y="0"/>
                </a:moveTo>
                <a:cubicBezTo>
                  <a:pt x="102" y="104"/>
                  <a:pt x="109" y="215"/>
                  <a:pt x="83" y="320"/>
                </a:cubicBezTo>
                <a:cubicBezTo>
                  <a:pt x="79" y="335"/>
                  <a:pt x="41" y="395"/>
                  <a:pt x="32" y="410"/>
                </a:cubicBezTo>
                <a:cubicBezTo>
                  <a:pt x="30" y="450"/>
                  <a:pt x="31" y="491"/>
                  <a:pt x="26" y="531"/>
                </a:cubicBezTo>
                <a:cubicBezTo>
                  <a:pt x="25" y="537"/>
                  <a:pt x="8" y="576"/>
                  <a:pt x="0" y="576"/>
                </a:cubicBezTo>
              </a:path>
            </a:pathLst>
          </a:custGeom>
          <a:noFill/>
          <a:ln w="28575" cmpd="sng">
            <a:solidFill>
              <a:schemeClr val="tx1"/>
            </a:solidFill>
            <a:round/>
            <a:headEnd/>
            <a:tailEnd/>
          </a:ln>
        </p:spPr>
        <p:txBody>
          <a:bodyPr/>
          <a:lstStyle/>
          <a:p>
            <a:endParaRPr lang="en-US"/>
          </a:p>
        </p:txBody>
      </p:sp>
      <p:sp>
        <p:nvSpPr>
          <p:cNvPr id="14404" name="Freeform 67"/>
          <p:cNvSpPr>
            <a:spLocks/>
          </p:cNvSpPr>
          <p:nvPr/>
        </p:nvSpPr>
        <p:spPr bwMode="auto">
          <a:xfrm>
            <a:off x="2301875" y="3006725"/>
            <a:ext cx="182563" cy="1131888"/>
          </a:xfrm>
          <a:custGeom>
            <a:avLst/>
            <a:gdLst>
              <a:gd name="T0" fmla="*/ 115 w 115"/>
              <a:gd name="T1" fmla="*/ 0 h 713"/>
              <a:gd name="T2" fmla="*/ 51 w 115"/>
              <a:gd name="T3" fmla="*/ 122 h 713"/>
              <a:gd name="T4" fmla="*/ 70 w 115"/>
              <a:gd name="T5" fmla="*/ 231 h 713"/>
              <a:gd name="T6" fmla="*/ 38 w 115"/>
              <a:gd name="T7" fmla="*/ 551 h 713"/>
              <a:gd name="T8" fmla="*/ 13 w 115"/>
              <a:gd name="T9" fmla="*/ 692 h 713"/>
              <a:gd name="T10" fmla="*/ 0 w 115"/>
              <a:gd name="T11" fmla="*/ 711 h 713"/>
              <a:gd name="T12" fmla="*/ 0 60000 65536"/>
              <a:gd name="T13" fmla="*/ 0 60000 65536"/>
              <a:gd name="T14" fmla="*/ 0 60000 65536"/>
              <a:gd name="T15" fmla="*/ 0 60000 65536"/>
              <a:gd name="T16" fmla="*/ 0 60000 65536"/>
              <a:gd name="T17" fmla="*/ 0 60000 65536"/>
              <a:gd name="T18" fmla="*/ 0 w 115"/>
              <a:gd name="T19" fmla="*/ 0 h 713"/>
              <a:gd name="T20" fmla="*/ 115 w 115"/>
              <a:gd name="T21" fmla="*/ 713 h 713"/>
            </a:gdLst>
            <a:ahLst/>
            <a:cxnLst>
              <a:cxn ang="T12">
                <a:pos x="T0" y="T1"/>
              </a:cxn>
              <a:cxn ang="T13">
                <a:pos x="T2" y="T3"/>
              </a:cxn>
              <a:cxn ang="T14">
                <a:pos x="T4" y="T5"/>
              </a:cxn>
              <a:cxn ang="T15">
                <a:pos x="T6" y="T7"/>
              </a:cxn>
              <a:cxn ang="T16">
                <a:pos x="T8" y="T9"/>
              </a:cxn>
              <a:cxn ang="T17">
                <a:pos x="T10" y="T11"/>
              </a:cxn>
            </a:cxnLst>
            <a:rect l="T18" t="T19" r="T20" b="T21"/>
            <a:pathLst>
              <a:path w="115" h="713">
                <a:moveTo>
                  <a:pt x="115" y="0"/>
                </a:moveTo>
                <a:cubicBezTo>
                  <a:pt x="98" y="42"/>
                  <a:pt x="74" y="83"/>
                  <a:pt x="51" y="122"/>
                </a:cubicBezTo>
                <a:cubicBezTo>
                  <a:pt x="42" y="169"/>
                  <a:pt x="32" y="193"/>
                  <a:pt x="70" y="231"/>
                </a:cubicBezTo>
                <a:cubicBezTo>
                  <a:pt x="106" y="327"/>
                  <a:pt x="57" y="456"/>
                  <a:pt x="38" y="551"/>
                </a:cubicBezTo>
                <a:cubicBezTo>
                  <a:pt x="29" y="598"/>
                  <a:pt x="22" y="645"/>
                  <a:pt x="13" y="692"/>
                </a:cubicBezTo>
                <a:cubicBezTo>
                  <a:pt x="9" y="713"/>
                  <a:pt x="12" y="711"/>
                  <a:pt x="0" y="711"/>
                </a:cubicBezTo>
              </a:path>
            </a:pathLst>
          </a:custGeom>
          <a:noFill/>
          <a:ln w="28575" cmpd="sng">
            <a:solidFill>
              <a:schemeClr val="tx1"/>
            </a:solidFill>
            <a:round/>
            <a:headEnd/>
            <a:tailEnd/>
          </a:ln>
        </p:spPr>
        <p:txBody>
          <a:bodyPr/>
          <a:lstStyle/>
          <a:p>
            <a:endParaRPr lang="en-US"/>
          </a:p>
        </p:txBody>
      </p:sp>
      <p:sp>
        <p:nvSpPr>
          <p:cNvPr id="14405" name="Freeform 68"/>
          <p:cNvSpPr>
            <a:spLocks/>
          </p:cNvSpPr>
          <p:nvPr/>
        </p:nvSpPr>
        <p:spPr bwMode="auto">
          <a:xfrm>
            <a:off x="2266950" y="2987675"/>
            <a:ext cx="100013" cy="985838"/>
          </a:xfrm>
          <a:custGeom>
            <a:avLst/>
            <a:gdLst>
              <a:gd name="T0" fmla="*/ 22 w 63"/>
              <a:gd name="T1" fmla="*/ 0 h 621"/>
              <a:gd name="T2" fmla="*/ 28 w 63"/>
              <a:gd name="T3" fmla="*/ 128 h 621"/>
              <a:gd name="T4" fmla="*/ 3 w 63"/>
              <a:gd name="T5" fmla="*/ 512 h 621"/>
              <a:gd name="T6" fmla="*/ 16 w 63"/>
              <a:gd name="T7" fmla="*/ 588 h 621"/>
              <a:gd name="T8" fmla="*/ 35 w 63"/>
              <a:gd name="T9" fmla="*/ 620 h 621"/>
              <a:gd name="T10" fmla="*/ 0 60000 65536"/>
              <a:gd name="T11" fmla="*/ 0 60000 65536"/>
              <a:gd name="T12" fmla="*/ 0 60000 65536"/>
              <a:gd name="T13" fmla="*/ 0 60000 65536"/>
              <a:gd name="T14" fmla="*/ 0 60000 65536"/>
              <a:gd name="T15" fmla="*/ 0 w 63"/>
              <a:gd name="T16" fmla="*/ 0 h 621"/>
              <a:gd name="T17" fmla="*/ 63 w 63"/>
              <a:gd name="T18" fmla="*/ 621 h 621"/>
            </a:gdLst>
            <a:ahLst/>
            <a:cxnLst>
              <a:cxn ang="T10">
                <a:pos x="T0" y="T1"/>
              </a:cxn>
              <a:cxn ang="T11">
                <a:pos x="T2" y="T3"/>
              </a:cxn>
              <a:cxn ang="T12">
                <a:pos x="T4" y="T5"/>
              </a:cxn>
              <a:cxn ang="T13">
                <a:pos x="T6" y="T7"/>
              </a:cxn>
              <a:cxn ang="T14">
                <a:pos x="T8" y="T9"/>
              </a:cxn>
            </a:cxnLst>
            <a:rect l="T15" t="T16" r="T17" b="T18"/>
            <a:pathLst>
              <a:path w="63" h="621">
                <a:moveTo>
                  <a:pt x="22" y="0"/>
                </a:moveTo>
                <a:cubicBezTo>
                  <a:pt x="0" y="42"/>
                  <a:pt x="3" y="87"/>
                  <a:pt x="28" y="128"/>
                </a:cubicBezTo>
                <a:cubicBezTo>
                  <a:pt x="63" y="253"/>
                  <a:pt x="40" y="389"/>
                  <a:pt x="3" y="512"/>
                </a:cubicBezTo>
                <a:cubicBezTo>
                  <a:pt x="4" y="520"/>
                  <a:pt x="4" y="571"/>
                  <a:pt x="16" y="588"/>
                </a:cubicBezTo>
                <a:cubicBezTo>
                  <a:pt x="38" y="621"/>
                  <a:pt x="35" y="595"/>
                  <a:pt x="35" y="620"/>
                </a:cubicBezTo>
              </a:path>
            </a:pathLst>
          </a:custGeom>
          <a:noFill/>
          <a:ln w="28575" cmpd="sng">
            <a:solidFill>
              <a:schemeClr val="tx1"/>
            </a:solidFill>
            <a:round/>
            <a:headEnd/>
            <a:tailEnd/>
          </a:ln>
        </p:spPr>
        <p:txBody>
          <a:bodyPr/>
          <a:lstStyle/>
          <a:p>
            <a:endParaRPr lang="en-US"/>
          </a:p>
        </p:txBody>
      </p:sp>
      <p:sp>
        <p:nvSpPr>
          <p:cNvPr id="14406" name="Freeform 69"/>
          <p:cNvSpPr>
            <a:spLocks/>
          </p:cNvSpPr>
          <p:nvPr/>
        </p:nvSpPr>
        <p:spPr bwMode="auto">
          <a:xfrm>
            <a:off x="1854200" y="3078163"/>
            <a:ext cx="254000" cy="863600"/>
          </a:xfrm>
          <a:custGeom>
            <a:avLst/>
            <a:gdLst>
              <a:gd name="T0" fmla="*/ 0 w 160"/>
              <a:gd name="T1" fmla="*/ 0 h 544"/>
              <a:gd name="T2" fmla="*/ 64 w 160"/>
              <a:gd name="T3" fmla="*/ 307 h 544"/>
              <a:gd name="T4" fmla="*/ 128 w 160"/>
              <a:gd name="T5" fmla="*/ 352 h 544"/>
              <a:gd name="T6" fmla="*/ 154 w 160"/>
              <a:gd name="T7" fmla="*/ 410 h 544"/>
              <a:gd name="T8" fmla="*/ 160 w 160"/>
              <a:gd name="T9" fmla="*/ 544 h 544"/>
              <a:gd name="T10" fmla="*/ 0 60000 65536"/>
              <a:gd name="T11" fmla="*/ 0 60000 65536"/>
              <a:gd name="T12" fmla="*/ 0 60000 65536"/>
              <a:gd name="T13" fmla="*/ 0 60000 65536"/>
              <a:gd name="T14" fmla="*/ 0 60000 65536"/>
              <a:gd name="T15" fmla="*/ 0 w 160"/>
              <a:gd name="T16" fmla="*/ 0 h 544"/>
              <a:gd name="T17" fmla="*/ 160 w 160"/>
              <a:gd name="T18" fmla="*/ 544 h 544"/>
            </a:gdLst>
            <a:ahLst/>
            <a:cxnLst>
              <a:cxn ang="T10">
                <a:pos x="T0" y="T1"/>
              </a:cxn>
              <a:cxn ang="T11">
                <a:pos x="T2" y="T3"/>
              </a:cxn>
              <a:cxn ang="T12">
                <a:pos x="T4" y="T5"/>
              </a:cxn>
              <a:cxn ang="T13">
                <a:pos x="T6" y="T7"/>
              </a:cxn>
              <a:cxn ang="T14">
                <a:pos x="T8" y="T9"/>
              </a:cxn>
            </a:cxnLst>
            <a:rect l="T15" t="T16" r="T17" b="T18"/>
            <a:pathLst>
              <a:path w="160" h="544">
                <a:moveTo>
                  <a:pt x="0" y="0"/>
                </a:moveTo>
                <a:cubicBezTo>
                  <a:pt x="7" y="52"/>
                  <a:pt x="30" y="264"/>
                  <a:pt x="64" y="307"/>
                </a:cubicBezTo>
                <a:cubicBezTo>
                  <a:pt x="80" y="327"/>
                  <a:pt x="107" y="336"/>
                  <a:pt x="128" y="352"/>
                </a:cubicBezTo>
                <a:cubicBezTo>
                  <a:pt x="133" y="362"/>
                  <a:pt x="153" y="400"/>
                  <a:pt x="154" y="410"/>
                </a:cubicBezTo>
                <a:cubicBezTo>
                  <a:pt x="159" y="454"/>
                  <a:pt x="160" y="544"/>
                  <a:pt x="160" y="544"/>
                </a:cubicBezTo>
              </a:path>
            </a:pathLst>
          </a:custGeom>
          <a:noFill/>
          <a:ln w="28575" cmpd="sng">
            <a:solidFill>
              <a:schemeClr val="tx1"/>
            </a:solidFill>
            <a:round/>
            <a:headEnd/>
            <a:tailEnd/>
          </a:ln>
        </p:spPr>
        <p:txBody>
          <a:bodyPr/>
          <a:lstStyle/>
          <a:p>
            <a:endParaRPr lang="en-US"/>
          </a:p>
        </p:txBody>
      </p:sp>
      <p:sp>
        <p:nvSpPr>
          <p:cNvPr id="14407" name="Freeform 70"/>
          <p:cNvSpPr>
            <a:spLocks/>
          </p:cNvSpPr>
          <p:nvPr/>
        </p:nvSpPr>
        <p:spPr bwMode="auto">
          <a:xfrm>
            <a:off x="1639888" y="3170238"/>
            <a:ext cx="569912" cy="1127125"/>
          </a:xfrm>
          <a:custGeom>
            <a:avLst/>
            <a:gdLst>
              <a:gd name="T0" fmla="*/ 14 w 359"/>
              <a:gd name="T1" fmla="*/ 0 h 710"/>
              <a:gd name="T2" fmla="*/ 142 w 359"/>
              <a:gd name="T3" fmla="*/ 390 h 710"/>
              <a:gd name="T4" fmla="*/ 334 w 359"/>
              <a:gd name="T5" fmla="*/ 345 h 710"/>
              <a:gd name="T6" fmla="*/ 359 w 359"/>
              <a:gd name="T7" fmla="*/ 710 h 710"/>
              <a:gd name="T8" fmla="*/ 0 60000 65536"/>
              <a:gd name="T9" fmla="*/ 0 60000 65536"/>
              <a:gd name="T10" fmla="*/ 0 60000 65536"/>
              <a:gd name="T11" fmla="*/ 0 60000 65536"/>
              <a:gd name="T12" fmla="*/ 0 w 359"/>
              <a:gd name="T13" fmla="*/ 0 h 710"/>
              <a:gd name="T14" fmla="*/ 359 w 359"/>
              <a:gd name="T15" fmla="*/ 710 h 710"/>
            </a:gdLst>
            <a:ahLst/>
            <a:cxnLst>
              <a:cxn ang="T8">
                <a:pos x="T0" y="T1"/>
              </a:cxn>
              <a:cxn ang="T9">
                <a:pos x="T2" y="T3"/>
              </a:cxn>
              <a:cxn ang="T10">
                <a:pos x="T4" y="T5"/>
              </a:cxn>
              <a:cxn ang="T11">
                <a:pos x="T6" y="T7"/>
              </a:cxn>
            </a:cxnLst>
            <a:rect l="T12" t="T13" r="T14" b="T15"/>
            <a:pathLst>
              <a:path w="359" h="710">
                <a:moveTo>
                  <a:pt x="14" y="0"/>
                </a:moveTo>
                <a:cubicBezTo>
                  <a:pt x="22" y="138"/>
                  <a:pt x="0" y="319"/>
                  <a:pt x="142" y="390"/>
                </a:cubicBezTo>
                <a:cubicBezTo>
                  <a:pt x="210" y="384"/>
                  <a:pt x="273" y="376"/>
                  <a:pt x="334" y="345"/>
                </a:cubicBezTo>
                <a:cubicBezTo>
                  <a:pt x="353" y="702"/>
                  <a:pt x="304" y="590"/>
                  <a:pt x="359" y="710"/>
                </a:cubicBezTo>
              </a:path>
            </a:pathLst>
          </a:custGeom>
          <a:noFill/>
          <a:ln w="28575" cmpd="sng">
            <a:solidFill>
              <a:schemeClr val="tx1"/>
            </a:solidFill>
            <a:round/>
            <a:headEnd/>
            <a:tailEnd/>
          </a:ln>
        </p:spPr>
        <p:txBody>
          <a:bodyPr/>
          <a:lstStyle/>
          <a:p>
            <a:endParaRPr lang="en-US"/>
          </a:p>
        </p:txBody>
      </p:sp>
      <p:sp>
        <p:nvSpPr>
          <p:cNvPr id="14408" name="Freeform 71"/>
          <p:cNvSpPr>
            <a:spLocks/>
          </p:cNvSpPr>
          <p:nvPr/>
        </p:nvSpPr>
        <p:spPr bwMode="auto">
          <a:xfrm>
            <a:off x="1530350" y="3241675"/>
            <a:ext cx="436563" cy="892175"/>
          </a:xfrm>
          <a:custGeom>
            <a:avLst/>
            <a:gdLst>
              <a:gd name="T0" fmla="*/ 0 w 275"/>
              <a:gd name="T1" fmla="*/ 0 h 562"/>
              <a:gd name="T2" fmla="*/ 192 w 275"/>
              <a:gd name="T3" fmla="*/ 179 h 562"/>
              <a:gd name="T4" fmla="*/ 268 w 275"/>
              <a:gd name="T5" fmla="*/ 185 h 562"/>
              <a:gd name="T6" fmla="*/ 249 w 275"/>
              <a:gd name="T7" fmla="*/ 416 h 562"/>
              <a:gd name="T8" fmla="*/ 275 w 275"/>
              <a:gd name="T9" fmla="*/ 556 h 562"/>
              <a:gd name="T10" fmla="*/ 0 60000 65536"/>
              <a:gd name="T11" fmla="*/ 0 60000 65536"/>
              <a:gd name="T12" fmla="*/ 0 60000 65536"/>
              <a:gd name="T13" fmla="*/ 0 60000 65536"/>
              <a:gd name="T14" fmla="*/ 0 60000 65536"/>
              <a:gd name="T15" fmla="*/ 0 w 275"/>
              <a:gd name="T16" fmla="*/ 0 h 562"/>
              <a:gd name="T17" fmla="*/ 275 w 275"/>
              <a:gd name="T18" fmla="*/ 562 h 562"/>
            </a:gdLst>
            <a:ahLst/>
            <a:cxnLst>
              <a:cxn ang="T10">
                <a:pos x="T0" y="T1"/>
              </a:cxn>
              <a:cxn ang="T11">
                <a:pos x="T2" y="T3"/>
              </a:cxn>
              <a:cxn ang="T12">
                <a:pos x="T4" y="T5"/>
              </a:cxn>
              <a:cxn ang="T13">
                <a:pos x="T6" y="T7"/>
              </a:cxn>
              <a:cxn ang="T14">
                <a:pos x="T8" y="T9"/>
              </a:cxn>
            </a:cxnLst>
            <a:rect l="T15" t="T16" r="T17" b="T18"/>
            <a:pathLst>
              <a:path w="275" h="562">
                <a:moveTo>
                  <a:pt x="0" y="0"/>
                </a:moveTo>
                <a:cubicBezTo>
                  <a:pt x="49" y="66"/>
                  <a:pt x="103" y="163"/>
                  <a:pt x="192" y="179"/>
                </a:cubicBezTo>
                <a:cubicBezTo>
                  <a:pt x="217" y="183"/>
                  <a:pt x="243" y="183"/>
                  <a:pt x="268" y="185"/>
                </a:cubicBezTo>
                <a:cubicBezTo>
                  <a:pt x="262" y="262"/>
                  <a:pt x="251" y="339"/>
                  <a:pt x="249" y="416"/>
                </a:cubicBezTo>
                <a:cubicBezTo>
                  <a:pt x="244" y="562"/>
                  <a:pt x="211" y="556"/>
                  <a:pt x="275" y="556"/>
                </a:cubicBezTo>
              </a:path>
            </a:pathLst>
          </a:custGeom>
          <a:noFill/>
          <a:ln w="28575" cmpd="sng">
            <a:solidFill>
              <a:schemeClr val="tx1"/>
            </a:solidFill>
            <a:round/>
            <a:headEnd/>
            <a:tailEnd/>
          </a:ln>
        </p:spPr>
        <p:txBody>
          <a:bodyPr/>
          <a:lstStyle/>
          <a:p>
            <a:endParaRPr lang="en-US"/>
          </a:p>
        </p:txBody>
      </p:sp>
      <p:sp>
        <p:nvSpPr>
          <p:cNvPr id="14409" name="Freeform 72"/>
          <p:cNvSpPr>
            <a:spLocks/>
          </p:cNvSpPr>
          <p:nvPr/>
        </p:nvSpPr>
        <p:spPr bwMode="auto">
          <a:xfrm>
            <a:off x="1366838" y="3433763"/>
            <a:ext cx="612775" cy="569912"/>
          </a:xfrm>
          <a:custGeom>
            <a:avLst/>
            <a:gdLst>
              <a:gd name="T0" fmla="*/ 0 w 386"/>
              <a:gd name="T1" fmla="*/ 0 h 359"/>
              <a:gd name="T2" fmla="*/ 167 w 386"/>
              <a:gd name="T3" fmla="*/ 109 h 359"/>
              <a:gd name="T4" fmla="*/ 192 w 386"/>
              <a:gd name="T5" fmla="*/ 237 h 359"/>
              <a:gd name="T6" fmla="*/ 199 w 386"/>
              <a:gd name="T7" fmla="*/ 263 h 359"/>
              <a:gd name="T8" fmla="*/ 339 w 386"/>
              <a:gd name="T9" fmla="*/ 282 h 359"/>
              <a:gd name="T10" fmla="*/ 371 w 386"/>
              <a:gd name="T11" fmla="*/ 359 h 359"/>
              <a:gd name="T12" fmla="*/ 0 60000 65536"/>
              <a:gd name="T13" fmla="*/ 0 60000 65536"/>
              <a:gd name="T14" fmla="*/ 0 60000 65536"/>
              <a:gd name="T15" fmla="*/ 0 60000 65536"/>
              <a:gd name="T16" fmla="*/ 0 60000 65536"/>
              <a:gd name="T17" fmla="*/ 0 60000 65536"/>
              <a:gd name="T18" fmla="*/ 0 w 386"/>
              <a:gd name="T19" fmla="*/ 0 h 359"/>
              <a:gd name="T20" fmla="*/ 386 w 386"/>
              <a:gd name="T21" fmla="*/ 359 h 359"/>
            </a:gdLst>
            <a:ahLst/>
            <a:cxnLst>
              <a:cxn ang="T12">
                <a:pos x="T0" y="T1"/>
              </a:cxn>
              <a:cxn ang="T13">
                <a:pos x="T2" y="T3"/>
              </a:cxn>
              <a:cxn ang="T14">
                <a:pos x="T4" y="T5"/>
              </a:cxn>
              <a:cxn ang="T15">
                <a:pos x="T6" y="T7"/>
              </a:cxn>
              <a:cxn ang="T16">
                <a:pos x="T8" y="T9"/>
              </a:cxn>
              <a:cxn ang="T17">
                <a:pos x="T10" y="T11"/>
              </a:cxn>
            </a:cxnLst>
            <a:rect l="T18" t="T19" r="T20" b="T21"/>
            <a:pathLst>
              <a:path w="386" h="359">
                <a:moveTo>
                  <a:pt x="0" y="0"/>
                </a:moveTo>
                <a:cubicBezTo>
                  <a:pt x="51" y="58"/>
                  <a:pt x="90" y="95"/>
                  <a:pt x="167" y="109"/>
                </a:cubicBezTo>
                <a:cubicBezTo>
                  <a:pt x="174" y="152"/>
                  <a:pt x="183" y="194"/>
                  <a:pt x="192" y="237"/>
                </a:cubicBezTo>
                <a:cubicBezTo>
                  <a:pt x="194" y="246"/>
                  <a:pt x="192" y="258"/>
                  <a:pt x="199" y="263"/>
                </a:cubicBezTo>
                <a:cubicBezTo>
                  <a:pt x="210" y="271"/>
                  <a:pt x="337" y="282"/>
                  <a:pt x="339" y="282"/>
                </a:cubicBezTo>
                <a:cubicBezTo>
                  <a:pt x="386" y="293"/>
                  <a:pt x="371" y="316"/>
                  <a:pt x="371" y="359"/>
                </a:cubicBezTo>
              </a:path>
            </a:pathLst>
          </a:custGeom>
          <a:noFill/>
          <a:ln w="28575" cmpd="sng">
            <a:solidFill>
              <a:schemeClr val="tx1"/>
            </a:solidFill>
            <a:round/>
            <a:headEnd/>
            <a:tailEnd/>
          </a:ln>
        </p:spPr>
        <p:txBody>
          <a:bodyPr/>
          <a:lstStyle/>
          <a:p>
            <a:endParaRPr lang="en-US"/>
          </a:p>
        </p:txBody>
      </p:sp>
      <p:graphicFrame>
        <p:nvGraphicFramePr>
          <p:cNvPr id="14338" name="Object 73"/>
          <p:cNvGraphicFramePr>
            <a:graphicFrameLocks noChangeAspect="1"/>
          </p:cNvGraphicFramePr>
          <p:nvPr/>
        </p:nvGraphicFramePr>
        <p:xfrm>
          <a:off x="7315200" y="76200"/>
          <a:ext cx="1608138" cy="2590800"/>
        </p:xfrm>
        <a:graphic>
          <a:graphicData uri="http://schemas.openxmlformats.org/presentationml/2006/ole">
            <mc:AlternateContent xmlns:mc="http://schemas.openxmlformats.org/markup-compatibility/2006">
              <mc:Choice xmlns:v="urn:schemas-microsoft-com:vml" Requires="v">
                <p:oleObj spid="_x0000_s14345" name="Photo Editor Photo" r:id="rId4" imgW="1980952" imgH="3193057" progId="MSPhotoEd.3">
                  <p:embed/>
                </p:oleObj>
              </mc:Choice>
              <mc:Fallback>
                <p:oleObj name="Photo Editor Photo" r:id="rId4" imgW="1980952" imgH="3193057" progId="MSPhotoEd.3">
                  <p:embed/>
                  <p:pic>
                    <p:nvPicPr>
                      <p:cNvPr id="0" name="Object 7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15200" y="76200"/>
                        <a:ext cx="160813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410" name="Oval 74"/>
          <p:cNvSpPr>
            <a:spLocks noChangeArrowheads="1"/>
          </p:cNvSpPr>
          <p:nvPr/>
        </p:nvSpPr>
        <p:spPr bwMode="auto">
          <a:xfrm>
            <a:off x="6010275" y="3886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1" name="Oval 75"/>
          <p:cNvSpPr>
            <a:spLocks noChangeArrowheads="1"/>
          </p:cNvSpPr>
          <p:nvPr/>
        </p:nvSpPr>
        <p:spPr bwMode="auto">
          <a:xfrm>
            <a:off x="6238875" y="3962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2" name="Oval 76"/>
          <p:cNvSpPr>
            <a:spLocks noChangeArrowheads="1"/>
          </p:cNvSpPr>
          <p:nvPr/>
        </p:nvSpPr>
        <p:spPr bwMode="auto">
          <a:xfrm>
            <a:off x="6219825" y="37338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3" name="Oval 77"/>
          <p:cNvSpPr>
            <a:spLocks noChangeArrowheads="1"/>
          </p:cNvSpPr>
          <p:nvPr/>
        </p:nvSpPr>
        <p:spPr bwMode="auto">
          <a:xfrm>
            <a:off x="6448425" y="3819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4" name="Oval 78"/>
          <p:cNvSpPr>
            <a:spLocks noChangeArrowheads="1"/>
          </p:cNvSpPr>
          <p:nvPr/>
        </p:nvSpPr>
        <p:spPr bwMode="auto">
          <a:xfrm>
            <a:off x="6467475" y="4038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5" name="Oval 79"/>
          <p:cNvSpPr>
            <a:spLocks noChangeArrowheads="1"/>
          </p:cNvSpPr>
          <p:nvPr/>
        </p:nvSpPr>
        <p:spPr bwMode="auto">
          <a:xfrm>
            <a:off x="6315075" y="41910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6" name="Oval 80"/>
          <p:cNvSpPr>
            <a:spLocks noChangeArrowheads="1"/>
          </p:cNvSpPr>
          <p:nvPr/>
        </p:nvSpPr>
        <p:spPr bwMode="auto">
          <a:xfrm>
            <a:off x="608647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7" name="Oval 81"/>
          <p:cNvSpPr>
            <a:spLocks noChangeArrowheads="1"/>
          </p:cNvSpPr>
          <p:nvPr/>
        </p:nvSpPr>
        <p:spPr bwMode="auto">
          <a:xfrm>
            <a:off x="5867400" y="4067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8" name="Oval 82"/>
          <p:cNvSpPr>
            <a:spLocks noChangeArrowheads="1"/>
          </p:cNvSpPr>
          <p:nvPr/>
        </p:nvSpPr>
        <p:spPr bwMode="auto">
          <a:xfrm>
            <a:off x="6000750" y="36480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9" name="Oval 83"/>
          <p:cNvSpPr>
            <a:spLocks noChangeArrowheads="1"/>
          </p:cNvSpPr>
          <p:nvPr/>
        </p:nvSpPr>
        <p:spPr bwMode="auto">
          <a:xfrm>
            <a:off x="5791200" y="37909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0" name="Oval 84"/>
          <p:cNvSpPr>
            <a:spLocks noChangeArrowheads="1"/>
          </p:cNvSpPr>
          <p:nvPr/>
        </p:nvSpPr>
        <p:spPr bwMode="auto">
          <a:xfrm>
            <a:off x="6391275" y="3590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1" name="Oval 85"/>
          <p:cNvSpPr>
            <a:spLocks noChangeArrowheads="1"/>
          </p:cNvSpPr>
          <p:nvPr/>
        </p:nvSpPr>
        <p:spPr bwMode="auto">
          <a:xfrm>
            <a:off x="6162675" y="34956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2" name="Freeform 86"/>
          <p:cNvSpPr>
            <a:spLocks/>
          </p:cNvSpPr>
          <p:nvPr/>
        </p:nvSpPr>
        <p:spPr bwMode="auto">
          <a:xfrm>
            <a:off x="6081713" y="2713038"/>
            <a:ext cx="212725" cy="782637"/>
          </a:xfrm>
          <a:custGeom>
            <a:avLst/>
            <a:gdLst>
              <a:gd name="T0" fmla="*/ 134 w 134"/>
              <a:gd name="T1" fmla="*/ 493 h 493"/>
              <a:gd name="T2" fmla="*/ 96 w 134"/>
              <a:gd name="T3" fmla="*/ 397 h 493"/>
              <a:gd name="T4" fmla="*/ 45 w 134"/>
              <a:gd name="T5" fmla="*/ 320 h 493"/>
              <a:gd name="T6" fmla="*/ 32 w 134"/>
              <a:gd name="T7" fmla="*/ 301 h 493"/>
              <a:gd name="T8" fmla="*/ 70 w 134"/>
              <a:gd name="T9" fmla="*/ 217 h 493"/>
              <a:gd name="T10" fmla="*/ 89 w 134"/>
              <a:gd name="T11" fmla="*/ 134 h 493"/>
              <a:gd name="T12" fmla="*/ 25 w 134"/>
              <a:gd name="T13" fmla="*/ 45 h 493"/>
              <a:gd name="T14" fmla="*/ 13 w 134"/>
              <a:gd name="T15" fmla="*/ 19 h 493"/>
              <a:gd name="T16" fmla="*/ 0 w 134"/>
              <a:gd name="T17" fmla="*/ 0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493"/>
              <a:gd name="T29" fmla="*/ 134 w 134"/>
              <a:gd name="T30" fmla="*/ 493 h 4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493">
                <a:moveTo>
                  <a:pt x="134" y="493"/>
                </a:moveTo>
                <a:cubicBezTo>
                  <a:pt x="121" y="461"/>
                  <a:pt x="112" y="428"/>
                  <a:pt x="96" y="397"/>
                </a:cubicBezTo>
                <a:cubicBezTo>
                  <a:pt x="82" y="370"/>
                  <a:pt x="62" y="346"/>
                  <a:pt x="45" y="320"/>
                </a:cubicBezTo>
                <a:cubicBezTo>
                  <a:pt x="41" y="314"/>
                  <a:pt x="32" y="301"/>
                  <a:pt x="32" y="301"/>
                </a:cubicBezTo>
                <a:cubicBezTo>
                  <a:pt x="39" y="269"/>
                  <a:pt x="59" y="249"/>
                  <a:pt x="70" y="217"/>
                </a:cubicBezTo>
                <a:cubicBezTo>
                  <a:pt x="79" y="190"/>
                  <a:pt x="83" y="162"/>
                  <a:pt x="89" y="134"/>
                </a:cubicBezTo>
                <a:cubicBezTo>
                  <a:pt x="82" y="69"/>
                  <a:pt x="84" y="63"/>
                  <a:pt x="25" y="45"/>
                </a:cubicBezTo>
                <a:cubicBezTo>
                  <a:pt x="21" y="36"/>
                  <a:pt x="18" y="27"/>
                  <a:pt x="13" y="19"/>
                </a:cubicBezTo>
                <a:cubicBezTo>
                  <a:pt x="9" y="12"/>
                  <a:pt x="0" y="0"/>
                  <a:pt x="0" y="0"/>
                </a:cubicBezTo>
              </a:path>
            </a:pathLst>
          </a:custGeom>
          <a:noFill/>
          <a:ln w="28575" cmpd="sng">
            <a:solidFill>
              <a:schemeClr val="tx1"/>
            </a:solidFill>
            <a:round/>
            <a:headEnd/>
            <a:tailEnd/>
          </a:ln>
        </p:spPr>
        <p:txBody>
          <a:bodyPr/>
          <a:lstStyle/>
          <a:p>
            <a:endParaRPr lang="en-US"/>
          </a:p>
        </p:txBody>
      </p:sp>
      <p:sp>
        <p:nvSpPr>
          <p:cNvPr id="14423" name="Freeform 87"/>
          <p:cNvSpPr>
            <a:spLocks/>
          </p:cNvSpPr>
          <p:nvPr/>
        </p:nvSpPr>
        <p:spPr bwMode="auto">
          <a:xfrm>
            <a:off x="5256213" y="3048000"/>
            <a:ext cx="784225" cy="639763"/>
          </a:xfrm>
          <a:custGeom>
            <a:avLst/>
            <a:gdLst>
              <a:gd name="T0" fmla="*/ 494 w 494"/>
              <a:gd name="T1" fmla="*/ 403 h 403"/>
              <a:gd name="T2" fmla="*/ 161 w 494"/>
              <a:gd name="T3" fmla="*/ 38 h 403"/>
              <a:gd name="T4" fmla="*/ 40 w 494"/>
              <a:gd name="T5" fmla="*/ 0 h 403"/>
              <a:gd name="T6" fmla="*/ 0 60000 65536"/>
              <a:gd name="T7" fmla="*/ 0 60000 65536"/>
              <a:gd name="T8" fmla="*/ 0 60000 65536"/>
              <a:gd name="T9" fmla="*/ 0 w 494"/>
              <a:gd name="T10" fmla="*/ 0 h 403"/>
              <a:gd name="T11" fmla="*/ 494 w 494"/>
              <a:gd name="T12" fmla="*/ 403 h 403"/>
            </a:gdLst>
            <a:ahLst/>
            <a:cxnLst>
              <a:cxn ang="T6">
                <a:pos x="T0" y="T1"/>
              </a:cxn>
              <a:cxn ang="T7">
                <a:pos x="T2" y="T3"/>
              </a:cxn>
              <a:cxn ang="T8">
                <a:pos x="T4" y="T5"/>
              </a:cxn>
            </a:cxnLst>
            <a:rect l="T9" t="T10" r="T11" b="T12"/>
            <a:pathLst>
              <a:path w="494" h="403">
                <a:moveTo>
                  <a:pt x="494" y="403"/>
                </a:moveTo>
                <a:cubicBezTo>
                  <a:pt x="368" y="307"/>
                  <a:pt x="268" y="158"/>
                  <a:pt x="161" y="38"/>
                </a:cubicBezTo>
                <a:cubicBezTo>
                  <a:pt x="152" y="27"/>
                  <a:pt x="0" y="0"/>
                  <a:pt x="40" y="0"/>
                </a:cubicBezTo>
              </a:path>
            </a:pathLst>
          </a:custGeom>
          <a:noFill/>
          <a:ln w="28575" cmpd="sng">
            <a:solidFill>
              <a:schemeClr val="tx1"/>
            </a:solidFill>
            <a:round/>
            <a:headEnd/>
            <a:tailEnd/>
          </a:ln>
        </p:spPr>
        <p:txBody>
          <a:bodyPr/>
          <a:lstStyle/>
          <a:p>
            <a:endParaRPr lang="en-US"/>
          </a:p>
        </p:txBody>
      </p:sp>
      <p:sp>
        <p:nvSpPr>
          <p:cNvPr id="14424" name="Freeform 88"/>
          <p:cNvSpPr>
            <a:spLocks/>
          </p:cNvSpPr>
          <p:nvPr/>
        </p:nvSpPr>
        <p:spPr bwMode="auto">
          <a:xfrm>
            <a:off x="4953000" y="3636963"/>
            <a:ext cx="833438" cy="295275"/>
          </a:xfrm>
          <a:custGeom>
            <a:avLst/>
            <a:gdLst>
              <a:gd name="T0" fmla="*/ 525 w 525"/>
              <a:gd name="T1" fmla="*/ 186 h 186"/>
              <a:gd name="T2" fmla="*/ 327 w 525"/>
              <a:gd name="T3" fmla="*/ 45 h 186"/>
              <a:gd name="T4" fmla="*/ 224 w 525"/>
              <a:gd name="T5" fmla="*/ 96 h 186"/>
              <a:gd name="T6" fmla="*/ 135 w 525"/>
              <a:gd name="T7" fmla="*/ 45 h 186"/>
              <a:gd name="T8" fmla="*/ 90 w 525"/>
              <a:gd name="T9" fmla="*/ 0 h 186"/>
              <a:gd name="T10" fmla="*/ 0 w 525"/>
              <a:gd name="T11" fmla="*/ 58 h 186"/>
              <a:gd name="T12" fmla="*/ 0 60000 65536"/>
              <a:gd name="T13" fmla="*/ 0 60000 65536"/>
              <a:gd name="T14" fmla="*/ 0 60000 65536"/>
              <a:gd name="T15" fmla="*/ 0 60000 65536"/>
              <a:gd name="T16" fmla="*/ 0 60000 65536"/>
              <a:gd name="T17" fmla="*/ 0 60000 65536"/>
              <a:gd name="T18" fmla="*/ 0 w 525"/>
              <a:gd name="T19" fmla="*/ 0 h 186"/>
              <a:gd name="T20" fmla="*/ 525 w 525"/>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525" h="186">
                <a:moveTo>
                  <a:pt x="525" y="186"/>
                </a:moveTo>
                <a:cubicBezTo>
                  <a:pt x="403" y="155"/>
                  <a:pt x="365" y="164"/>
                  <a:pt x="327" y="45"/>
                </a:cubicBezTo>
                <a:cubicBezTo>
                  <a:pt x="285" y="53"/>
                  <a:pt x="263" y="80"/>
                  <a:pt x="224" y="96"/>
                </a:cubicBezTo>
                <a:cubicBezTo>
                  <a:pt x="144" y="78"/>
                  <a:pt x="185" y="99"/>
                  <a:pt x="135" y="45"/>
                </a:cubicBezTo>
                <a:cubicBezTo>
                  <a:pt x="121" y="29"/>
                  <a:pt x="90" y="0"/>
                  <a:pt x="90" y="0"/>
                </a:cubicBezTo>
                <a:cubicBezTo>
                  <a:pt x="44" y="17"/>
                  <a:pt x="32" y="26"/>
                  <a:pt x="0" y="58"/>
                </a:cubicBezTo>
              </a:path>
            </a:pathLst>
          </a:custGeom>
          <a:noFill/>
          <a:ln w="28575" cmpd="sng">
            <a:solidFill>
              <a:schemeClr val="tx1"/>
            </a:solidFill>
            <a:round/>
            <a:headEnd/>
            <a:tailEnd/>
          </a:ln>
        </p:spPr>
        <p:txBody>
          <a:bodyPr/>
          <a:lstStyle/>
          <a:p>
            <a:endParaRPr lang="en-US"/>
          </a:p>
        </p:txBody>
      </p:sp>
      <p:sp>
        <p:nvSpPr>
          <p:cNvPr id="14425" name="Freeform 89"/>
          <p:cNvSpPr>
            <a:spLocks/>
          </p:cNvSpPr>
          <p:nvPr/>
        </p:nvSpPr>
        <p:spPr bwMode="auto">
          <a:xfrm>
            <a:off x="5157788" y="4297363"/>
            <a:ext cx="741362" cy="857250"/>
          </a:xfrm>
          <a:custGeom>
            <a:avLst/>
            <a:gdLst>
              <a:gd name="T0" fmla="*/ 467 w 467"/>
              <a:gd name="T1" fmla="*/ 0 h 540"/>
              <a:gd name="T2" fmla="*/ 319 w 467"/>
              <a:gd name="T3" fmla="*/ 103 h 540"/>
              <a:gd name="T4" fmla="*/ 102 w 467"/>
              <a:gd name="T5" fmla="*/ 179 h 540"/>
              <a:gd name="T6" fmla="*/ 89 w 467"/>
              <a:gd name="T7" fmla="*/ 199 h 540"/>
              <a:gd name="T8" fmla="*/ 108 w 467"/>
              <a:gd name="T9" fmla="*/ 211 h 540"/>
              <a:gd name="T10" fmla="*/ 76 w 467"/>
              <a:gd name="T11" fmla="*/ 256 h 540"/>
              <a:gd name="T12" fmla="*/ 6 w 467"/>
              <a:gd name="T13" fmla="*/ 499 h 540"/>
              <a:gd name="T14" fmla="*/ 19 w 467"/>
              <a:gd name="T15" fmla="*/ 538 h 540"/>
              <a:gd name="T16" fmla="*/ 0 60000 65536"/>
              <a:gd name="T17" fmla="*/ 0 60000 65536"/>
              <a:gd name="T18" fmla="*/ 0 60000 65536"/>
              <a:gd name="T19" fmla="*/ 0 60000 65536"/>
              <a:gd name="T20" fmla="*/ 0 60000 65536"/>
              <a:gd name="T21" fmla="*/ 0 60000 65536"/>
              <a:gd name="T22" fmla="*/ 0 60000 65536"/>
              <a:gd name="T23" fmla="*/ 0 60000 65536"/>
              <a:gd name="T24" fmla="*/ 0 w 467"/>
              <a:gd name="T25" fmla="*/ 0 h 540"/>
              <a:gd name="T26" fmla="*/ 467 w 467"/>
              <a:gd name="T27" fmla="*/ 540 h 5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7" h="540">
                <a:moveTo>
                  <a:pt x="467" y="0"/>
                </a:moveTo>
                <a:cubicBezTo>
                  <a:pt x="450" y="95"/>
                  <a:pt x="418" y="77"/>
                  <a:pt x="319" y="103"/>
                </a:cubicBezTo>
                <a:cubicBezTo>
                  <a:pt x="260" y="119"/>
                  <a:pt x="161" y="157"/>
                  <a:pt x="102" y="179"/>
                </a:cubicBezTo>
                <a:cubicBezTo>
                  <a:pt x="98" y="186"/>
                  <a:pt x="88" y="191"/>
                  <a:pt x="89" y="199"/>
                </a:cubicBezTo>
                <a:cubicBezTo>
                  <a:pt x="90" y="206"/>
                  <a:pt x="110" y="204"/>
                  <a:pt x="108" y="211"/>
                </a:cubicBezTo>
                <a:cubicBezTo>
                  <a:pt x="104" y="229"/>
                  <a:pt x="87" y="241"/>
                  <a:pt x="76" y="256"/>
                </a:cubicBezTo>
                <a:cubicBezTo>
                  <a:pt x="52" y="330"/>
                  <a:pt x="18" y="422"/>
                  <a:pt x="6" y="499"/>
                </a:cubicBezTo>
                <a:cubicBezTo>
                  <a:pt x="0" y="540"/>
                  <a:pt x="1" y="538"/>
                  <a:pt x="19" y="538"/>
                </a:cubicBezTo>
              </a:path>
            </a:pathLst>
          </a:custGeom>
          <a:noFill/>
          <a:ln w="28575" cmpd="sng">
            <a:solidFill>
              <a:schemeClr val="tx1"/>
            </a:solidFill>
            <a:round/>
            <a:headEnd/>
            <a:tailEnd/>
          </a:ln>
        </p:spPr>
        <p:txBody>
          <a:bodyPr/>
          <a:lstStyle/>
          <a:p>
            <a:endParaRPr lang="en-US"/>
          </a:p>
        </p:txBody>
      </p:sp>
      <p:sp>
        <p:nvSpPr>
          <p:cNvPr id="14426" name="Freeform 90"/>
          <p:cNvSpPr>
            <a:spLocks/>
          </p:cNvSpPr>
          <p:nvPr/>
        </p:nvSpPr>
        <p:spPr bwMode="auto">
          <a:xfrm>
            <a:off x="5934075" y="4389438"/>
            <a:ext cx="320675" cy="1016000"/>
          </a:xfrm>
          <a:custGeom>
            <a:avLst/>
            <a:gdLst>
              <a:gd name="T0" fmla="*/ 144 w 202"/>
              <a:gd name="T1" fmla="*/ 0 h 640"/>
              <a:gd name="T2" fmla="*/ 163 w 202"/>
              <a:gd name="T3" fmla="*/ 57 h 640"/>
              <a:gd name="T4" fmla="*/ 202 w 202"/>
              <a:gd name="T5" fmla="*/ 109 h 640"/>
              <a:gd name="T6" fmla="*/ 3 w 202"/>
              <a:gd name="T7" fmla="*/ 192 h 640"/>
              <a:gd name="T8" fmla="*/ 16 w 202"/>
              <a:gd name="T9" fmla="*/ 307 h 640"/>
              <a:gd name="T10" fmla="*/ 61 w 202"/>
              <a:gd name="T11" fmla="*/ 320 h 640"/>
              <a:gd name="T12" fmla="*/ 35 w 202"/>
              <a:gd name="T13" fmla="*/ 429 h 640"/>
              <a:gd name="T14" fmla="*/ 16 w 202"/>
              <a:gd name="T15" fmla="*/ 640 h 640"/>
              <a:gd name="T16" fmla="*/ 0 60000 65536"/>
              <a:gd name="T17" fmla="*/ 0 60000 65536"/>
              <a:gd name="T18" fmla="*/ 0 60000 65536"/>
              <a:gd name="T19" fmla="*/ 0 60000 65536"/>
              <a:gd name="T20" fmla="*/ 0 60000 65536"/>
              <a:gd name="T21" fmla="*/ 0 60000 65536"/>
              <a:gd name="T22" fmla="*/ 0 60000 65536"/>
              <a:gd name="T23" fmla="*/ 0 60000 65536"/>
              <a:gd name="T24" fmla="*/ 0 w 202"/>
              <a:gd name="T25" fmla="*/ 0 h 640"/>
              <a:gd name="T26" fmla="*/ 202 w 202"/>
              <a:gd name="T27" fmla="*/ 640 h 6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 h="640">
                <a:moveTo>
                  <a:pt x="144" y="0"/>
                </a:moveTo>
                <a:cubicBezTo>
                  <a:pt x="150" y="19"/>
                  <a:pt x="154" y="39"/>
                  <a:pt x="163" y="57"/>
                </a:cubicBezTo>
                <a:cubicBezTo>
                  <a:pt x="173" y="76"/>
                  <a:pt x="202" y="109"/>
                  <a:pt x="202" y="109"/>
                </a:cubicBezTo>
                <a:cubicBezTo>
                  <a:pt x="99" y="113"/>
                  <a:pt x="39" y="94"/>
                  <a:pt x="3" y="192"/>
                </a:cubicBezTo>
                <a:cubicBezTo>
                  <a:pt x="7" y="230"/>
                  <a:pt x="0" y="272"/>
                  <a:pt x="16" y="307"/>
                </a:cubicBezTo>
                <a:cubicBezTo>
                  <a:pt x="22" y="321"/>
                  <a:pt x="55" y="305"/>
                  <a:pt x="61" y="320"/>
                </a:cubicBezTo>
                <a:cubicBezTo>
                  <a:pt x="82" y="374"/>
                  <a:pt x="59" y="396"/>
                  <a:pt x="35" y="429"/>
                </a:cubicBezTo>
                <a:cubicBezTo>
                  <a:pt x="19" y="500"/>
                  <a:pt x="16" y="567"/>
                  <a:pt x="16" y="640"/>
                </a:cubicBezTo>
              </a:path>
            </a:pathLst>
          </a:custGeom>
          <a:noFill/>
          <a:ln w="28575" cmpd="sng">
            <a:solidFill>
              <a:schemeClr val="tx1"/>
            </a:solidFill>
            <a:round/>
            <a:headEnd/>
            <a:tailEnd/>
          </a:ln>
        </p:spPr>
        <p:txBody>
          <a:bodyPr/>
          <a:lstStyle/>
          <a:p>
            <a:endParaRPr lang="en-US"/>
          </a:p>
        </p:txBody>
      </p:sp>
      <p:sp>
        <p:nvSpPr>
          <p:cNvPr id="14427" name="Freeform 91"/>
          <p:cNvSpPr>
            <a:spLocks/>
          </p:cNvSpPr>
          <p:nvPr/>
        </p:nvSpPr>
        <p:spPr bwMode="auto">
          <a:xfrm>
            <a:off x="6469063" y="4429125"/>
            <a:ext cx="371475" cy="841375"/>
          </a:xfrm>
          <a:custGeom>
            <a:avLst/>
            <a:gdLst>
              <a:gd name="T0" fmla="*/ 5 w 234"/>
              <a:gd name="T1" fmla="*/ 0 h 530"/>
              <a:gd name="T2" fmla="*/ 63 w 234"/>
              <a:gd name="T3" fmla="*/ 135 h 530"/>
              <a:gd name="T4" fmla="*/ 172 w 234"/>
              <a:gd name="T5" fmla="*/ 141 h 530"/>
              <a:gd name="T6" fmla="*/ 127 w 234"/>
              <a:gd name="T7" fmla="*/ 480 h 530"/>
              <a:gd name="T8" fmla="*/ 146 w 234"/>
              <a:gd name="T9" fmla="*/ 519 h 530"/>
              <a:gd name="T10" fmla="*/ 191 w 234"/>
              <a:gd name="T11" fmla="*/ 519 h 530"/>
              <a:gd name="T12" fmla="*/ 0 60000 65536"/>
              <a:gd name="T13" fmla="*/ 0 60000 65536"/>
              <a:gd name="T14" fmla="*/ 0 60000 65536"/>
              <a:gd name="T15" fmla="*/ 0 60000 65536"/>
              <a:gd name="T16" fmla="*/ 0 60000 65536"/>
              <a:gd name="T17" fmla="*/ 0 60000 65536"/>
              <a:gd name="T18" fmla="*/ 0 w 234"/>
              <a:gd name="T19" fmla="*/ 0 h 530"/>
              <a:gd name="T20" fmla="*/ 234 w 234"/>
              <a:gd name="T21" fmla="*/ 530 h 530"/>
            </a:gdLst>
            <a:ahLst/>
            <a:cxnLst>
              <a:cxn ang="T12">
                <a:pos x="T0" y="T1"/>
              </a:cxn>
              <a:cxn ang="T13">
                <a:pos x="T2" y="T3"/>
              </a:cxn>
              <a:cxn ang="T14">
                <a:pos x="T4" y="T5"/>
              </a:cxn>
              <a:cxn ang="T15">
                <a:pos x="T6" y="T7"/>
              </a:cxn>
              <a:cxn ang="T16">
                <a:pos x="T8" y="T9"/>
              </a:cxn>
              <a:cxn ang="T17">
                <a:pos x="T10" y="T11"/>
              </a:cxn>
            </a:cxnLst>
            <a:rect l="T18" t="T19" r="T20" b="T21"/>
            <a:pathLst>
              <a:path w="234" h="530">
                <a:moveTo>
                  <a:pt x="5" y="0"/>
                </a:moveTo>
                <a:cubicBezTo>
                  <a:pt x="9" y="41"/>
                  <a:pt x="0" y="126"/>
                  <a:pt x="63" y="135"/>
                </a:cubicBezTo>
                <a:cubicBezTo>
                  <a:pt x="99" y="140"/>
                  <a:pt x="136" y="139"/>
                  <a:pt x="172" y="141"/>
                </a:cubicBezTo>
                <a:cubicBezTo>
                  <a:pt x="234" y="237"/>
                  <a:pt x="188" y="390"/>
                  <a:pt x="127" y="480"/>
                </a:cubicBezTo>
                <a:cubicBezTo>
                  <a:pt x="133" y="493"/>
                  <a:pt x="136" y="509"/>
                  <a:pt x="146" y="519"/>
                </a:cubicBezTo>
                <a:cubicBezTo>
                  <a:pt x="157" y="530"/>
                  <a:pt x="191" y="519"/>
                  <a:pt x="191" y="519"/>
                </a:cubicBezTo>
              </a:path>
            </a:pathLst>
          </a:custGeom>
          <a:noFill/>
          <a:ln w="28575" cmpd="sng">
            <a:solidFill>
              <a:schemeClr val="tx1"/>
            </a:solidFill>
            <a:round/>
            <a:headEnd/>
            <a:tailEnd/>
          </a:ln>
        </p:spPr>
        <p:txBody>
          <a:bodyPr/>
          <a:lstStyle/>
          <a:p>
            <a:endParaRPr lang="en-US"/>
          </a:p>
        </p:txBody>
      </p:sp>
      <p:sp>
        <p:nvSpPr>
          <p:cNvPr id="14428" name="Freeform 92"/>
          <p:cNvSpPr>
            <a:spLocks/>
          </p:cNvSpPr>
          <p:nvPr/>
        </p:nvSpPr>
        <p:spPr bwMode="auto">
          <a:xfrm>
            <a:off x="6661150" y="4159250"/>
            <a:ext cx="628650" cy="606425"/>
          </a:xfrm>
          <a:custGeom>
            <a:avLst/>
            <a:gdLst>
              <a:gd name="T0" fmla="*/ 0 w 396"/>
              <a:gd name="T1" fmla="*/ 42 h 382"/>
              <a:gd name="T2" fmla="*/ 57 w 396"/>
              <a:gd name="T3" fmla="*/ 279 h 382"/>
              <a:gd name="T4" fmla="*/ 179 w 396"/>
              <a:gd name="T5" fmla="*/ 151 h 382"/>
              <a:gd name="T6" fmla="*/ 230 w 396"/>
              <a:gd name="T7" fmla="*/ 49 h 382"/>
              <a:gd name="T8" fmla="*/ 288 w 396"/>
              <a:gd name="T9" fmla="*/ 183 h 382"/>
              <a:gd name="T10" fmla="*/ 345 w 396"/>
              <a:gd name="T11" fmla="*/ 241 h 382"/>
              <a:gd name="T12" fmla="*/ 371 w 396"/>
              <a:gd name="T13" fmla="*/ 266 h 382"/>
              <a:gd name="T14" fmla="*/ 384 w 396"/>
              <a:gd name="T15" fmla="*/ 330 h 382"/>
              <a:gd name="T16" fmla="*/ 390 w 396"/>
              <a:gd name="T17" fmla="*/ 362 h 382"/>
              <a:gd name="T18" fmla="*/ 396 w 396"/>
              <a:gd name="T19" fmla="*/ 382 h 3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6"/>
              <a:gd name="T31" fmla="*/ 0 h 382"/>
              <a:gd name="T32" fmla="*/ 396 w 396"/>
              <a:gd name="T33" fmla="*/ 382 h 3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6" h="382">
                <a:moveTo>
                  <a:pt x="0" y="42"/>
                </a:moveTo>
                <a:cubicBezTo>
                  <a:pt x="58" y="113"/>
                  <a:pt x="52" y="190"/>
                  <a:pt x="57" y="279"/>
                </a:cubicBezTo>
                <a:cubicBezTo>
                  <a:pt x="127" y="251"/>
                  <a:pt x="112" y="263"/>
                  <a:pt x="179" y="151"/>
                </a:cubicBezTo>
                <a:cubicBezTo>
                  <a:pt x="252" y="28"/>
                  <a:pt x="176" y="86"/>
                  <a:pt x="230" y="49"/>
                </a:cubicBezTo>
                <a:cubicBezTo>
                  <a:pt x="291" y="110"/>
                  <a:pt x="186" y="0"/>
                  <a:pt x="288" y="183"/>
                </a:cubicBezTo>
                <a:cubicBezTo>
                  <a:pt x="301" y="207"/>
                  <a:pt x="326" y="222"/>
                  <a:pt x="345" y="241"/>
                </a:cubicBezTo>
                <a:cubicBezTo>
                  <a:pt x="354" y="250"/>
                  <a:pt x="371" y="266"/>
                  <a:pt x="371" y="266"/>
                </a:cubicBezTo>
                <a:cubicBezTo>
                  <a:pt x="387" y="351"/>
                  <a:pt x="367" y="245"/>
                  <a:pt x="384" y="330"/>
                </a:cubicBezTo>
                <a:cubicBezTo>
                  <a:pt x="386" y="341"/>
                  <a:pt x="388" y="351"/>
                  <a:pt x="390" y="362"/>
                </a:cubicBezTo>
                <a:cubicBezTo>
                  <a:pt x="392" y="369"/>
                  <a:pt x="396" y="382"/>
                  <a:pt x="396" y="382"/>
                </a:cubicBezTo>
              </a:path>
            </a:pathLst>
          </a:custGeom>
          <a:noFill/>
          <a:ln w="28575" cmpd="sng">
            <a:solidFill>
              <a:schemeClr val="tx1"/>
            </a:solidFill>
            <a:round/>
            <a:headEnd/>
            <a:tailEnd/>
          </a:ln>
        </p:spPr>
        <p:txBody>
          <a:bodyPr/>
          <a:lstStyle/>
          <a:p>
            <a:endParaRPr lang="en-US"/>
          </a:p>
        </p:txBody>
      </p:sp>
      <p:sp>
        <p:nvSpPr>
          <p:cNvPr id="14429" name="Freeform 93"/>
          <p:cNvSpPr>
            <a:spLocks/>
          </p:cNvSpPr>
          <p:nvPr/>
        </p:nvSpPr>
        <p:spPr bwMode="auto">
          <a:xfrm>
            <a:off x="6691313" y="3879850"/>
            <a:ext cx="639762" cy="225425"/>
          </a:xfrm>
          <a:custGeom>
            <a:avLst/>
            <a:gdLst>
              <a:gd name="T0" fmla="*/ 0 w 403"/>
              <a:gd name="T1" fmla="*/ 14 h 142"/>
              <a:gd name="T2" fmla="*/ 64 w 403"/>
              <a:gd name="T3" fmla="*/ 1 h 142"/>
              <a:gd name="T4" fmla="*/ 134 w 403"/>
              <a:gd name="T5" fmla="*/ 142 h 142"/>
              <a:gd name="T6" fmla="*/ 237 w 403"/>
              <a:gd name="T7" fmla="*/ 58 h 142"/>
              <a:gd name="T8" fmla="*/ 262 w 403"/>
              <a:gd name="T9" fmla="*/ 26 h 142"/>
              <a:gd name="T10" fmla="*/ 307 w 403"/>
              <a:gd name="T11" fmla="*/ 14 h 142"/>
              <a:gd name="T12" fmla="*/ 365 w 403"/>
              <a:gd name="T13" fmla="*/ 58 h 142"/>
              <a:gd name="T14" fmla="*/ 390 w 403"/>
              <a:gd name="T15" fmla="*/ 52 h 142"/>
              <a:gd name="T16" fmla="*/ 403 w 403"/>
              <a:gd name="T17" fmla="*/ 33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
              <a:gd name="T28" fmla="*/ 0 h 142"/>
              <a:gd name="T29" fmla="*/ 403 w 403"/>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 h="142">
                <a:moveTo>
                  <a:pt x="0" y="14"/>
                </a:moveTo>
                <a:cubicBezTo>
                  <a:pt x="0" y="14"/>
                  <a:pt x="63" y="0"/>
                  <a:pt x="64" y="1"/>
                </a:cubicBezTo>
                <a:cubicBezTo>
                  <a:pt x="103" y="51"/>
                  <a:pt x="88" y="94"/>
                  <a:pt x="134" y="142"/>
                </a:cubicBezTo>
                <a:cubicBezTo>
                  <a:pt x="182" y="126"/>
                  <a:pt x="204" y="95"/>
                  <a:pt x="237" y="58"/>
                </a:cubicBezTo>
                <a:cubicBezTo>
                  <a:pt x="246" y="48"/>
                  <a:pt x="251" y="34"/>
                  <a:pt x="262" y="26"/>
                </a:cubicBezTo>
                <a:cubicBezTo>
                  <a:pt x="274" y="17"/>
                  <a:pt x="292" y="19"/>
                  <a:pt x="307" y="14"/>
                </a:cubicBezTo>
                <a:cubicBezTo>
                  <a:pt x="350" y="57"/>
                  <a:pt x="328" y="47"/>
                  <a:pt x="365" y="58"/>
                </a:cubicBezTo>
                <a:cubicBezTo>
                  <a:pt x="373" y="56"/>
                  <a:pt x="383" y="57"/>
                  <a:pt x="390" y="52"/>
                </a:cubicBezTo>
                <a:cubicBezTo>
                  <a:pt x="396" y="48"/>
                  <a:pt x="403" y="33"/>
                  <a:pt x="403" y="33"/>
                </a:cubicBezTo>
              </a:path>
            </a:pathLst>
          </a:custGeom>
          <a:noFill/>
          <a:ln w="28575" cmpd="sng">
            <a:solidFill>
              <a:schemeClr val="tx1"/>
            </a:solidFill>
            <a:round/>
            <a:headEnd/>
            <a:tailEnd/>
          </a:ln>
        </p:spPr>
        <p:txBody>
          <a:bodyPr/>
          <a:lstStyle/>
          <a:p>
            <a:endParaRPr lang="en-US"/>
          </a:p>
        </p:txBody>
      </p:sp>
      <p:sp>
        <p:nvSpPr>
          <p:cNvPr id="14430" name="Freeform 94"/>
          <p:cNvSpPr>
            <a:spLocks/>
          </p:cNvSpPr>
          <p:nvPr/>
        </p:nvSpPr>
        <p:spPr bwMode="auto">
          <a:xfrm>
            <a:off x="6589713" y="3017838"/>
            <a:ext cx="395287" cy="630237"/>
          </a:xfrm>
          <a:custGeom>
            <a:avLst/>
            <a:gdLst>
              <a:gd name="T0" fmla="*/ 0 w 249"/>
              <a:gd name="T1" fmla="*/ 397 h 397"/>
              <a:gd name="T2" fmla="*/ 173 w 249"/>
              <a:gd name="T3" fmla="*/ 320 h 397"/>
              <a:gd name="T4" fmla="*/ 249 w 249"/>
              <a:gd name="T5" fmla="*/ 275 h 397"/>
              <a:gd name="T6" fmla="*/ 192 w 249"/>
              <a:gd name="T7" fmla="*/ 51 h 397"/>
              <a:gd name="T8" fmla="*/ 211 w 249"/>
              <a:gd name="T9" fmla="*/ 0 h 397"/>
              <a:gd name="T10" fmla="*/ 0 60000 65536"/>
              <a:gd name="T11" fmla="*/ 0 60000 65536"/>
              <a:gd name="T12" fmla="*/ 0 60000 65536"/>
              <a:gd name="T13" fmla="*/ 0 60000 65536"/>
              <a:gd name="T14" fmla="*/ 0 60000 65536"/>
              <a:gd name="T15" fmla="*/ 0 w 249"/>
              <a:gd name="T16" fmla="*/ 0 h 397"/>
              <a:gd name="T17" fmla="*/ 249 w 249"/>
              <a:gd name="T18" fmla="*/ 397 h 397"/>
            </a:gdLst>
            <a:ahLst/>
            <a:cxnLst>
              <a:cxn ang="T10">
                <a:pos x="T0" y="T1"/>
              </a:cxn>
              <a:cxn ang="T11">
                <a:pos x="T2" y="T3"/>
              </a:cxn>
              <a:cxn ang="T12">
                <a:pos x="T4" y="T5"/>
              </a:cxn>
              <a:cxn ang="T13">
                <a:pos x="T6" y="T7"/>
              </a:cxn>
              <a:cxn ang="T14">
                <a:pos x="T8" y="T9"/>
              </a:cxn>
            </a:cxnLst>
            <a:rect l="T15" t="T16" r="T17" b="T18"/>
            <a:pathLst>
              <a:path w="249" h="397">
                <a:moveTo>
                  <a:pt x="0" y="397"/>
                </a:moveTo>
                <a:cubicBezTo>
                  <a:pt x="56" y="339"/>
                  <a:pt x="89" y="332"/>
                  <a:pt x="173" y="320"/>
                </a:cubicBezTo>
                <a:cubicBezTo>
                  <a:pt x="210" y="305"/>
                  <a:pt x="225" y="308"/>
                  <a:pt x="249" y="275"/>
                </a:cubicBezTo>
                <a:cubicBezTo>
                  <a:pt x="231" y="199"/>
                  <a:pt x="204" y="128"/>
                  <a:pt x="192" y="51"/>
                </a:cubicBezTo>
                <a:cubicBezTo>
                  <a:pt x="199" y="7"/>
                  <a:pt x="189" y="22"/>
                  <a:pt x="211" y="0"/>
                </a:cubicBezTo>
              </a:path>
            </a:pathLst>
          </a:custGeom>
          <a:noFill/>
          <a:ln w="28575" cmpd="sng">
            <a:solidFill>
              <a:schemeClr val="tx1"/>
            </a:solidFill>
            <a:round/>
            <a:headEnd/>
            <a:tailEnd/>
          </a:ln>
        </p:spPr>
        <p:txBody>
          <a:bodyPr/>
          <a:lstStyle/>
          <a:p>
            <a:endParaRPr lang="en-US"/>
          </a:p>
        </p:txBody>
      </p:sp>
      <p:sp>
        <p:nvSpPr>
          <p:cNvPr id="14431" name="Freeform 95"/>
          <p:cNvSpPr>
            <a:spLocks/>
          </p:cNvSpPr>
          <p:nvPr/>
        </p:nvSpPr>
        <p:spPr bwMode="auto">
          <a:xfrm>
            <a:off x="6375400" y="3006725"/>
            <a:ext cx="203200" cy="752475"/>
          </a:xfrm>
          <a:custGeom>
            <a:avLst/>
            <a:gdLst>
              <a:gd name="T0" fmla="*/ 0 w 128"/>
              <a:gd name="T1" fmla="*/ 474 h 474"/>
              <a:gd name="T2" fmla="*/ 128 w 128"/>
              <a:gd name="T3" fmla="*/ 282 h 474"/>
              <a:gd name="T4" fmla="*/ 116 w 128"/>
              <a:gd name="T5" fmla="*/ 212 h 474"/>
              <a:gd name="T6" fmla="*/ 103 w 128"/>
              <a:gd name="T7" fmla="*/ 180 h 474"/>
              <a:gd name="T8" fmla="*/ 90 w 128"/>
              <a:gd name="T9" fmla="*/ 96 h 474"/>
              <a:gd name="T10" fmla="*/ 96 w 128"/>
              <a:gd name="T11" fmla="*/ 0 h 474"/>
              <a:gd name="T12" fmla="*/ 0 60000 65536"/>
              <a:gd name="T13" fmla="*/ 0 60000 65536"/>
              <a:gd name="T14" fmla="*/ 0 60000 65536"/>
              <a:gd name="T15" fmla="*/ 0 60000 65536"/>
              <a:gd name="T16" fmla="*/ 0 60000 65536"/>
              <a:gd name="T17" fmla="*/ 0 60000 65536"/>
              <a:gd name="T18" fmla="*/ 0 w 128"/>
              <a:gd name="T19" fmla="*/ 0 h 474"/>
              <a:gd name="T20" fmla="*/ 128 w 128"/>
              <a:gd name="T21" fmla="*/ 474 h 474"/>
            </a:gdLst>
            <a:ahLst/>
            <a:cxnLst>
              <a:cxn ang="T12">
                <a:pos x="T0" y="T1"/>
              </a:cxn>
              <a:cxn ang="T13">
                <a:pos x="T2" y="T3"/>
              </a:cxn>
              <a:cxn ang="T14">
                <a:pos x="T4" y="T5"/>
              </a:cxn>
              <a:cxn ang="T15">
                <a:pos x="T6" y="T7"/>
              </a:cxn>
              <a:cxn ang="T16">
                <a:pos x="T8" y="T9"/>
              </a:cxn>
              <a:cxn ang="T17">
                <a:pos x="T10" y="T11"/>
              </a:cxn>
            </a:cxnLst>
            <a:rect l="T18" t="T19" r="T20" b="T21"/>
            <a:pathLst>
              <a:path w="128" h="474">
                <a:moveTo>
                  <a:pt x="0" y="474"/>
                </a:moveTo>
                <a:cubicBezTo>
                  <a:pt x="51" y="412"/>
                  <a:pt x="109" y="363"/>
                  <a:pt x="128" y="282"/>
                </a:cubicBezTo>
                <a:cubicBezTo>
                  <a:pt x="124" y="259"/>
                  <a:pt x="122" y="235"/>
                  <a:pt x="116" y="212"/>
                </a:cubicBezTo>
                <a:cubicBezTo>
                  <a:pt x="113" y="201"/>
                  <a:pt x="106" y="191"/>
                  <a:pt x="103" y="180"/>
                </a:cubicBezTo>
                <a:cubicBezTo>
                  <a:pt x="97" y="152"/>
                  <a:pt x="90" y="96"/>
                  <a:pt x="90" y="96"/>
                </a:cubicBezTo>
                <a:cubicBezTo>
                  <a:pt x="92" y="64"/>
                  <a:pt x="96" y="0"/>
                  <a:pt x="96" y="0"/>
                </a:cubicBezTo>
              </a:path>
            </a:pathLst>
          </a:custGeom>
          <a:noFill/>
          <a:ln w="28575" cmpd="sng">
            <a:solidFill>
              <a:schemeClr val="tx1"/>
            </a:solidFill>
            <a:round/>
            <a:headEnd/>
            <a:tailEnd/>
          </a:ln>
        </p:spPr>
        <p:txBody>
          <a:bodyPr/>
          <a:lstStyle/>
          <a:p>
            <a:endParaRPr lang="en-US"/>
          </a:p>
        </p:txBody>
      </p:sp>
      <p:sp>
        <p:nvSpPr>
          <p:cNvPr id="14432" name="Freeform 96"/>
          <p:cNvSpPr>
            <a:spLocks/>
          </p:cNvSpPr>
          <p:nvPr/>
        </p:nvSpPr>
        <p:spPr bwMode="auto">
          <a:xfrm>
            <a:off x="5899150" y="2895600"/>
            <a:ext cx="304800" cy="965200"/>
          </a:xfrm>
          <a:custGeom>
            <a:avLst/>
            <a:gdLst>
              <a:gd name="T0" fmla="*/ 192 w 192"/>
              <a:gd name="T1" fmla="*/ 608 h 608"/>
              <a:gd name="T2" fmla="*/ 121 w 192"/>
              <a:gd name="T3" fmla="*/ 320 h 608"/>
              <a:gd name="T4" fmla="*/ 76 w 192"/>
              <a:gd name="T5" fmla="*/ 64 h 608"/>
              <a:gd name="T6" fmla="*/ 19 w 192"/>
              <a:gd name="T7" fmla="*/ 13 h 608"/>
              <a:gd name="T8" fmla="*/ 0 w 192"/>
              <a:gd name="T9" fmla="*/ 0 h 608"/>
              <a:gd name="T10" fmla="*/ 0 60000 65536"/>
              <a:gd name="T11" fmla="*/ 0 60000 65536"/>
              <a:gd name="T12" fmla="*/ 0 60000 65536"/>
              <a:gd name="T13" fmla="*/ 0 60000 65536"/>
              <a:gd name="T14" fmla="*/ 0 60000 65536"/>
              <a:gd name="T15" fmla="*/ 0 w 192"/>
              <a:gd name="T16" fmla="*/ 0 h 608"/>
              <a:gd name="T17" fmla="*/ 192 w 192"/>
              <a:gd name="T18" fmla="*/ 608 h 608"/>
            </a:gdLst>
            <a:ahLst/>
            <a:cxnLst>
              <a:cxn ang="T10">
                <a:pos x="T0" y="T1"/>
              </a:cxn>
              <a:cxn ang="T11">
                <a:pos x="T2" y="T3"/>
              </a:cxn>
              <a:cxn ang="T12">
                <a:pos x="T4" y="T5"/>
              </a:cxn>
              <a:cxn ang="T13">
                <a:pos x="T6" y="T7"/>
              </a:cxn>
              <a:cxn ang="T14">
                <a:pos x="T8" y="T9"/>
              </a:cxn>
            </a:cxnLst>
            <a:rect l="T15" t="T16" r="T17" b="T18"/>
            <a:pathLst>
              <a:path w="192" h="608">
                <a:moveTo>
                  <a:pt x="192" y="608"/>
                </a:moveTo>
                <a:cubicBezTo>
                  <a:pt x="183" y="506"/>
                  <a:pt x="180" y="406"/>
                  <a:pt x="121" y="320"/>
                </a:cubicBezTo>
                <a:cubicBezTo>
                  <a:pt x="104" y="187"/>
                  <a:pt x="104" y="162"/>
                  <a:pt x="76" y="64"/>
                </a:cubicBezTo>
                <a:cubicBezTo>
                  <a:pt x="67" y="34"/>
                  <a:pt x="45" y="29"/>
                  <a:pt x="19" y="13"/>
                </a:cubicBezTo>
                <a:cubicBezTo>
                  <a:pt x="12" y="9"/>
                  <a:pt x="0" y="0"/>
                  <a:pt x="0" y="0"/>
                </a:cubicBezTo>
              </a:path>
            </a:pathLst>
          </a:custGeom>
          <a:noFill/>
          <a:ln w="28575" cmpd="sng">
            <a:solidFill>
              <a:schemeClr val="tx1"/>
            </a:solidFill>
            <a:round/>
            <a:headEnd/>
            <a:tailEnd/>
          </a:ln>
        </p:spPr>
        <p:txBody>
          <a:bodyPr/>
          <a:lstStyle/>
          <a:p>
            <a:endParaRPr lang="en-US"/>
          </a:p>
        </p:txBody>
      </p:sp>
      <p:sp>
        <p:nvSpPr>
          <p:cNvPr id="14433" name="Freeform 97"/>
          <p:cNvSpPr>
            <a:spLocks/>
          </p:cNvSpPr>
          <p:nvPr/>
        </p:nvSpPr>
        <p:spPr bwMode="auto">
          <a:xfrm>
            <a:off x="6345238" y="4165600"/>
            <a:ext cx="92075" cy="995363"/>
          </a:xfrm>
          <a:custGeom>
            <a:avLst/>
            <a:gdLst>
              <a:gd name="T0" fmla="*/ 0 w 58"/>
              <a:gd name="T1" fmla="*/ 0 h 627"/>
              <a:gd name="T2" fmla="*/ 19 w 58"/>
              <a:gd name="T3" fmla="*/ 96 h 627"/>
              <a:gd name="T4" fmla="*/ 58 w 58"/>
              <a:gd name="T5" fmla="*/ 198 h 627"/>
              <a:gd name="T6" fmla="*/ 19 w 58"/>
              <a:gd name="T7" fmla="*/ 442 h 627"/>
              <a:gd name="T8" fmla="*/ 13 w 58"/>
              <a:gd name="T9" fmla="*/ 627 h 627"/>
              <a:gd name="T10" fmla="*/ 0 60000 65536"/>
              <a:gd name="T11" fmla="*/ 0 60000 65536"/>
              <a:gd name="T12" fmla="*/ 0 60000 65536"/>
              <a:gd name="T13" fmla="*/ 0 60000 65536"/>
              <a:gd name="T14" fmla="*/ 0 60000 65536"/>
              <a:gd name="T15" fmla="*/ 0 w 58"/>
              <a:gd name="T16" fmla="*/ 0 h 627"/>
              <a:gd name="T17" fmla="*/ 58 w 58"/>
              <a:gd name="T18" fmla="*/ 627 h 627"/>
            </a:gdLst>
            <a:ahLst/>
            <a:cxnLst>
              <a:cxn ang="T10">
                <a:pos x="T0" y="T1"/>
              </a:cxn>
              <a:cxn ang="T11">
                <a:pos x="T2" y="T3"/>
              </a:cxn>
              <a:cxn ang="T12">
                <a:pos x="T4" y="T5"/>
              </a:cxn>
              <a:cxn ang="T13">
                <a:pos x="T6" y="T7"/>
              </a:cxn>
              <a:cxn ang="T14">
                <a:pos x="T8" y="T9"/>
              </a:cxn>
            </a:cxnLst>
            <a:rect l="T15" t="T16" r="T17" b="T18"/>
            <a:pathLst>
              <a:path w="58" h="627">
                <a:moveTo>
                  <a:pt x="0" y="0"/>
                </a:moveTo>
                <a:cubicBezTo>
                  <a:pt x="6" y="32"/>
                  <a:pt x="11" y="64"/>
                  <a:pt x="19" y="96"/>
                </a:cubicBezTo>
                <a:cubicBezTo>
                  <a:pt x="28" y="131"/>
                  <a:pt x="48" y="163"/>
                  <a:pt x="58" y="198"/>
                </a:cubicBezTo>
                <a:cubicBezTo>
                  <a:pt x="53" y="297"/>
                  <a:pt x="50" y="354"/>
                  <a:pt x="19" y="442"/>
                </a:cubicBezTo>
                <a:cubicBezTo>
                  <a:pt x="10" y="506"/>
                  <a:pt x="13" y="564"/>
                  <a:pt x="13" y="627"/>
                </a:cubicBezTo>
              </a:path>
            </a:pathLst>
          </a:custGeom>
          <a:noFill/>
          <a:ln w="28575" cmpd="sng">
            <a:solidFill>
              <a:schemeClr val="tx1"/>
            </a:solidFill>
            <a:round/>
            <a:headEnd/>
            <a:tailEnd/>
          </a:ln>
        </p:spPr>
        <p:txBody>
          <a:bodyPr/>
          <a:lstStyle/>
          <a:p>
            <a:endParaRPr lang="en-US"/>
          </a:p>
        </p:txBody>
      </p:sp>
      <p:sp>
        <p:nvSpPr>
          <p:cNvPr id="14434" name="Freeform 98"/>
          <p:cNvSpPr>
            <a:spLocks/>
          </p:cNvSpPr>
          <p:nvPr/>
        </p:nvSpPr>
        <p:spPr bwMode="auto">
          <a:xfrm>
            <a:off x="5116513" y="4022725"/>
            <a:ext cx="893762" cy="193675"/>
          </a:xfrm>
          <a:custGeom>
            <a:avLst/>
            <a:gdLst>
              <a:gd name="T0" fmla="*/ 563 w 563"/>
              <a:gd name="T1" fmla="*/ 13 h 122"/>
              <a:gd name="T2" fmla="*/ 435 w 563"/>
              <a:gd name="T3" fmla="*/ 20 h 122"/>
              <a:gd name="T4" fmla="*/ 377 w 563"/>
              <a:gd name="T5" fmla="*/ 77 h 122"/>
              <a:gd name="T6" fmla="*/ 358 w 563"/>
              <a:gd name="T7" fmla="*/ 96 h 122"/>
              <a:gd name="T8" fmla="*/ 134 w 563"/>
              <a:gd name="T9" fmla="*/ 45 h 122"/>
              <a:gd name="T10" fmla="*/ 51 w 563"/>
              <a:gd name="T11" fmla="*/ 90 h 122"/>
              <a:gd name="T12" fmla="*/ 0 w 563"/>
              <a:gd name="T13" fmla="*/ 122 h 122"/>
              <a:gd name="T14" fmla="*/ 0 60000 65536"/>
              <a:gd name="T15" fmla="*/ 0 60000 65536"/>
              <a:gd name="T16" fmla="*/ 0 60000 65536"/>
              <a:gd name="T17" fmla="*/ 0 60000 65536"/>
              <a:gd name="T18" fmla="*/ 0 60000 65536"/>
              <a:gd name="T19" fmla="*/ 0 60000 65536"/>
              <a:gd name="T20" fmla="*/ 0 60000 65536"/>
              <a:gd name="T21" fmla="*/ 0 w 563"/>
              <a:gd name="T22" fmla="*/ 0 h 122"/>
              <a:gd name="T23" fmla="*/ 563 w 563"/>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122">
                <a:moveTo>
                  <a:pt x="563" y="13"/>
                </a:moveTo>
                <a:cubicBezTo>
                  <a:pt x="508" y="0"/>
                  <a:pt x="491" y="1"/>
                  <a:pt x="435" y="20"/>
                </a:cubicBezTo>
                <a:cubicBezTo>
                  <a:pt x="416" y="39"/>
                  <a:pt x="396" y="58"/>
                  <a:pt x="377" y="77"/>
                </a:cubicBezTo>
                <a:cubicBezTo>
                  <a:pt x="371" y="83"/>
                  <a:pt x="358" y="96"/>
                  <a:pt x="358" y="96"/>
                </a:cubicBezTo>
                <a:cubicBezTo>
                  <a:pt x="271" y="90"/>
                  <a:pt x="212" y="74"/>
                  <a:pt x="134" y="45"/>
                </a:cubicBezTo>
                <a:cubicBezTo>
                  <a:pt x="57" y="67"/>
                  <a:pt x="118" y="43"/>
                  <a:pt x="51" y="90"/>
                </a:cubicBezTo>
                <a:cubicBezTo>
                  <a:pt x="34" y="102"/>
                  <a:pt x="15" y="107"/>
                  <a:pt x="0" y="122"/>
                </a:cubicBezTo>
              </a:path>
            </a:pathLst>
          </a:custGeom>
          <a:noFill/>
          <a:ln w="28575" cmpd="sng">
            <a:solidFill>
              <a:schemeClr val="tx1"/>
            </a:solidFill>
            <a:round/>
            <a:headEnd/>
            <a:tailEnd/>
          </a:ln>
        </p:spPr>
        <p:txBody>
          <a:bodyPr/>
          <a:lstStyle/>
          <a:p>
            <a:endParaRPr lang="en-US"/>
          </a:p>
        </p:txBody>
      </p:sp>
      <p:sp>
        <p:nvSpPr>
          <p:cNvPr id="14435" name="Freeform 99"/>
          <p:cNvSpPr>
            <a:spLocks/>
          </p:cNvSpPr>
          <p:nvPr/>
        </p:nvSpPr>
        <p:spPr bwMode="auto">
          <a:xfrm>
            <a:off x="6088063" y="4419600"/>
            <a:ext cx="203200" cy="914400"/>
          </a:xfrm>
          <a:custGeom>
            <a:avLst/>
            <a:gdLst>
              <a:gd name="T0" fmla="*/ 98 w 128"/>
              <a:gd name="T1" fmla="*/ 0 h 576"/>
              <a:gd name="T2" fmla="*/ 98 w 128"/>
              <a:gd name="T3" fmla="*/ 160 h 576"/>
              <a:gd name="T4" fmla="*/ 21 w 128"/>
              <a:gd name="T5" fmla="*/ 179 h 576"/>
              <a:gd name="T6" fmla="*/ 2 w 128"/>
              <a:gd name="T7" fmla="*/ 262 h 576"/>
              <a:gd name="T8" fmla="*/ 15 w 128"/>
              <a:gd name="T9" fmla="*/ 480 h 576"/>
              <a:gd name="T10" fmla="*/ 53 w 128"/>
              <a:gd name="T11" fmla="*/ 576 h 576"/>
              <a:gd name="T12" fmla="*/ 0 60000 65536"/>
              <a:gd name="T13" fmla="*/ 0 60000 65536"/>
              <a:gd name="T14" fmla="*/ 0 60000 65536"/>
              <a:gd name="T15" fmla="*/ 0 60000 65536"/>
              <a:gd name="T16" fmla="*/ 0 60000 65536"/>
              <a:gd name="T17" fmla="*/ 0 60000 65536"/>
              <a:gd name="T18" fmla="*/ 0 w 128"/>
              <a:gd name="T19" fmla="*/ 0 h 576"/>
              <a:gd name="T20" fmla="*/ 128 w 128"/>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28" h="576">
                <a:moveTo>
                  <a:pt x="98" y="0"/>
                </a:moveTo>
                <a:cubicBezTo>
                  <a:pt x="101" y="53"/>
                  <a:pt x="128" y="116"/>
                  <a:pt x="98" y="160"/>
                </a:cubicBezTo>
                <a:cubicBezTo>
                  <a:pt x="83" y="182"/>
                  <a:pt x="21" y="179"/>
                  <a:pt x="21" y="179"/>
                </a:cubicBezTo>
                <a:cubicBezTo>
                  <a:pt x="12" y="206"/>
                  <a:pt x="7" y="234"/>
                  <a:pt x="2" y="262"/>
                </a:cubicBezTo>
                <a:cubicBezTo>
                  <a:pt x="6" y="364"/>
                  <a:pt x="0" y="402"/>
                  <a:pt x="15" y="480"/>
                </a:cubicBezTo>
                <a:cubicBezTo>
                  <a:pt x="20" y="509"/>
                  <a:pt x="14" y="576"/>
                  <a:pt x="53" y="576"/>
                </a:cubicBezTo>
              </a:path>
            </a:pathLst>
          </a:custGeom>
          <a:noFill/>
          <a:ln w="28575" cmpd="sng">
            <a:solidFill>
              <a:schemeClr val="tx1"/>
            </a:solidFill>
            <a:round/>
            <a:headEnd/>
            <a:tailEnd/>
          </a:ln>
        </p:spPr>
        <p:txBody>
          <a:bodyPr/>
          <a:lstStyle/>
          <a:p>
            <a:endParaRPr lang="en-US"/>
          </a:p>
        </p:txBody>
      </p:sp>
      <p:sp>
        <p:nvSpPr>
          <p:cNvPr id="14436" name="Freeform 100"/>
          <p:cNvSpPr>
            <a:spLocks/>
          </p:cNvSpPr>
          <p:nvPr/>
        </p:nvSpPr>
        <p:spPr bwMode="auto">
          <a:xfrm>
            <a:off x="5624513" y="4297363"/>
            <a:ext cx="314325" cy="914400"/>
          </a:xfrm>
          <a:custGeom>
            <a:avLst/>
            <a:gdLst>
              <a:gd name="T0" fmla="*/ 198 w 198"/>
              <a:gd name="T1" fmla="*/ 0 h 576"/>
              <a:gd name="T2" fmla="*/ 147 w 198"/>
              <a:gd name="T3" fmla="*/ 141 h 576"/>
              <a:gd name="T4" fmla="*/ 64 w 198"/>
              <a:gd name="T5" fmla="*/ 237 h 576"/>
              <a:gd name="T6" fmla="*/ 57 w 198"/>
              <a:gd name="T7" fmla="*/ 339 h 576"/>
              <a:gd name="T8" fmla="*/ 19 w 198"/>
              <a:gd name="T9" fmla="*/ 538 h 576"/>
              <a:gd name="T10" fmla="*/ 6 w 198"/>
              <a:gd name="T11" fmla="*/ 557 h 576"/>
              <a:gd name="T12" fmla="*/ 0 w 198"/>
              <a:gd name="T13" fmla="*/ 576 h 576"/>
              <a:gd name="T14" fmla="*/ 0 60000 65536"/>
              <a:gd name="T15" fmla="*/ 0 60000 65536"/>
              <a:gd name="T16" fmla="*/ 0 60000 65536"/>
              <a:gd name="T17" fmla="*/ 0 60000 65536"/>
              <a:gd name="T18" fmla="*/ 0 60000 65536"/>
              <a:gd name="T19" fmla="*/ 0 60000 65536"/>
              <a:gd name="T20" fmla="*/ 0 60000 65536"/>
              <a:gd name="T21" fmla="*/ 0 w 198"/>
              <a:gd name="T22" fmla="*/ 0 h 576"/>
              <a:gd name="T23" fmla="*/ 198 w 198"/>
              <a:gd name="T24" fmla="*/ 576 h 5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576">
                <a:moveTo>
                  <a:pt x="198" y="0"/>
                </a:moveTo>
                <a:cubicBezTo>
                  <a:pt x="190" y="40"/>
                  <a:pt x="182" y="110"/>
                  <a:pt x="147" y="141"/>
                </a:cubicBezTo>
                <a:cubicBezTo>
                  <a:pt x="105" y="178"/>
                  <a:pt x="86" y="182"/>
                  <a:pt x="64" y="237"/>
                </a:cubicBezTo>
                <a:cubicBezTo>
                  <a:pt x="62" y="271"/>
                  <a:pt x="57" y="305"/>
                  <a:pt x="57" y="339"/>
                </a:cubicBezTo>
                <a:cubicBezTo>
                  <a:pt x="57" y="476"/>
                  <a:pt x="101" y="482"/>
                  <a:pt x="19" y="538"/>
                </a:cubicBezTo>
                <a:cubicBezTo>
                  <a:pt x="15" y="544"/>
                  <a:pt x="9" y="550"/>
                  <a:pt x="6" y="557"/>
                </a:cubicBezTo>
                <a:cubicBezTo>
                  <a:pt x="3" y="563"/>
                  <a:pt x="0" y="576"/>
                  <a:pt x="0" y="576"/>
                </a:cubicBezTo>
              </a:path>
            </a:pathLst>
          </a:custGeom>
          <a:noFill/>
          <a:ln w="28575" cmpd="sng">
            <a:solidFill>
              <a:schemeClr val="tx1"/>
            </a:solidFill>
            <a:round/>
            <a:headEnd/>
            <a:tailEnd/>
          </a:ln>
        </p:spPr>
        <p:txBody>
          <a:bodyPr/>
          <a:lstStyle/>
          <a:p>
            <a:endParaRPr lang="en-US"/>
          </a:p>
        </p:txBody>
      </p:sp>
      <p:sp>
        <p:nvSpPr>
          <p:cNvPr id="14437" name="Freeform 101"/>
          <p:cNvSpPr>
            <a:spLocks/>
          </p:cNvSpPr>
          <p:nvPr/>
        </p:nvSpPr>
        <p:spPr bwMode="auto">
          <a:xfrm>
            <a:off x="5137150" y="3352800"/>
            <a:ext cx="639763" cy="549275"/>
          </a:xfrm>
          <a:custGeom>
            <a:avLst/>
            <a:gdLst>
              <a:gd name="T0" fmla="*/ 403 w 403"/>
              <a:gd name="T1" fmla="*/ 346 h 346"/>
              <a:gd name="T2" fmla="*/ 339 w 403"/>
              <a:gd name="T3" fmla="*/ 198 h 346"/>
              <a:gd name="T4" fmla="*/ 211 w 403"/>
              <a:gd name="T5" fmla="*/ 186 h 346"/>
              <a:gd name="T6" fmla="*/ 160 w 403"/>
              <a:gd name="T7" fmla="*/ 147 h 346"/>
              <a:gd name="T8" fmla="*/ 44 w 403"/>
              <a:gd name="T9" fmla="*/ 0 h 346"/>
              <a:gd name="T10" fmla="*/ 0 w 403"/>
              <a:gd name="T11" fmla="*/ 6 h 346"/>
              <a:gd name="T12" fmla="*/ 0 60000 65536"/>
              <a:gd name="T13" fmla="*/ 0 60000 65536"/>
              <a:gd name="T14" fmla="*/ 0 60000 65536"/>
              <a:gd name="T15" fmla="*/ 0 60000 65536"/>
              <a:gd name="T16" fmla="*/ 0 60000 65536"/>
              <a:gd name="T17" fmla="*/ 0 60000 65536"/>
              <a:gd name="T18" fmla="*/ 0 w 403"/>
              <a:gd name="T19" fmla="*/ 0 h 346"/>
              <a:gd name="T20" fmla="*/ 403 w 403"/>
              <a:gd name="T21" fmla="*/ 346 h 346"/>
            </a:gdLst>
            <a:ahLst/>
            <a:cxnLst>
              <a:cxn ang="T12">
                <a:pos x="T0" y="T1"/>
              </a:cxn>
              <a:cxn ang="T13">
                <a:pos x="T2" y="T3"/>
              </a:cxn>
              <a:cxn ang="T14">
                <a:pos x="T4" y="T5"/>
              </a:cxn>
              <a:cxn ang="T15">
                <a:pos x="T6" y="T7"/>
              </a:cxn>
              <a:cxn ang="T16">
                <a:pos x="T8" y="T9"/>
              </a:cxn>
              <a:cxn ang="T17">
                <a:pos x="T10" y="T11"/>
              </a:cxn>
            </a:cxnLst>
            <a:rect l="T18" t="T19" r="T20" b="T21"/>
            <a:pathLst>
              <a:path w="403" h="346">
                <a:moveTo>
                  <a:pt x="403" y="346"/>
                </a:moveTo>
                <a:cubicBezTo>
                  <a:pt x="394" y="316"/>
                  <a:pt x="380" y="205"/>
                  <a:pt x="339" y="198"/>
                </a:cubicBezTo>
                <a:cubicBezTo>
                  <a:pt x="297" y="191"/>
                  <a:pt x="254" y="190"/>
                  <a:pt x="211" y="186"/>
                </a:cubicBezTo>
                <a:cubicBezTo>
                  <a:pt x="194" y="173"/>
                  <a:pt x="169" y="167"/>
                  <a:pt x="160" y="147"/>
                </a:cubicBezTo>
                <a:cubicBezTo>
                  <a:pt x="135" y="91"/>
                  <a:pt x="109" y="20"/>
                  <a:pt x="44" y="0"/>
                </a:cubicBezTo>
                <a:cubicBezTo>
                  <a:pt x="4" y="6"/>
                  <a:pt x="19" y="6"/>
                  <a:pt x="0" y="6"/>
                </a:cubicBezTo>
              </a:path>
            </a:pathLst>
          </a:custGeom>
          <a:noFill/>
          <a:ln w="28575" cmpd="sng">
            <a:solidFill>
              <a:schemeClr val="tx1"/>
            </a:solidFill>
            <a:round/>
            <a:headEnd/>
            <a:tailEnd/>
          </a:ln>
        </p:spPr>
        <p:txBody>
          <a:bodyPr/>
          <a:lstStyle/>
          <a:p>
            <a:endParaRPr lang="en-US"/>
          </a:p>
        </p:txBody>
      </p:sp>
      <p:sp>
        <p:nvSpPr>
          <p:cNvPr id="14438" name="Freeform 102"/>
          <p:cNvSpPr>
            <a:spLocks/>
          </p:cNvSpPr>
          <p:nvPr/>
        </p:nvSpPr>
        <p:spPr bwMode="auto">
          <a:xfrm>
            <a:off x="4984750" y="4013200"/>
            <a:ext cx="1025525" cy="477838"/>
          </a:xfrm>
          <a:custGeom>
            <a:avLst/>
            <a:gdLst>
              <a:gd name="T0" fmla="*/ 646 w 646"/>
              <a:gd name="T1" fmla="*/ 6 h 301"/>
              <a:gd name="T2" fmla="*/ 531 w 646"/>
              <a:gd name="T3" fmla="*/ 13 h 301"/>
              <a:gd name="T4" fmla="*/ 499 w 646"/>
              <a:gd name="T5" fmla="*/ 58 h 301"/>
              <a:gd name="T6" fmla="*/ 480 w 646"/>
              <a:gd name="T7" fmla="*/ 83 h 301"/>
              <a:gd name="T8" fmla="*/ 460 w 646"/>
              <a:gd name="T9" fmla="*/ 301 h 301"/>
              <a:gd name="T10" fmla="*/ 358 w 646"/>
              <a:gd name="T11" fmla="*/ 275 h 301"/>
              <a:gd name="T12" fmla="*/ 262 w 646"/>
              <a:gd name="T13" fmla="*/ 230 h 301"/>
              <a:gd name="T14" fmla="*/ 160 w 646"/>
              <a:gd name="T15" fmla="*/ 211 h 301"/>
              <a:gd name="T16" fmla="*/ 0 w 646"/>
              <a:gd name="T17" fmla="*/ 224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6"/>
              <a:gd name="T28" fmla="*/ 0 h 301"/>
              <a:gd name="T29" fmla="*/ 646 w 646"/>
              <a:gd name="T30" fmla="*/ 301 h 3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6" h="301">
                <a:moveTo>
                  <a:pt x="646" y="6"/>
                </a:moveTo>
                <a:cubicBezTo>
                  <a:pt x="608" y="8"/>
                  <a:pt x="567" y="0"/>
                  <a:pt x="531" y="13"/>
                </a:cubicBezTo>
                <a:cubicBezTo>
                  <a:pt x="514" y="19"/>
                  <a:pt x="510" y="43"/>
                  <a:pt x="499" y="58"/>
                </a:cubicBezTo>
                <a:cubicBezTo>
                  <a:pt x="493" y="66"/>
                  <a:pt x="480" y="83"/>
                  <a:pt x="480" y="83"/>
                </a:cubicBezTo>
                <a:cubicBezTo>
                  <a:pt x="474" y="156"/>
                  <a:pt x="466" y="228"/>
                  <a:pt x="460" y="301"/>
                </a:cubicBezTo>
                <a:cubicBezTo>
                  <a:pt x="426" y="292"/>
                  <a:pt x="391" y="286"/>
                  <a:pt x="358" y="275"/>
                </a:cubicBezTo>
                <a:cubicBezTo>
                  <a:pt x="324" y="263"/>
                  <a:pt x="296" y="242"/>
                  <a:pt x="262" y="230"/>
                </a:cubicBezTo>
                <a:cubicBezTo>
                  <a:pt x="230" y="218"/>
                  <a:pt x="193" y="217"/>
                  <a:pt x="160" y="211"/>
                </a:cubicBezTo>
                <a:cubicBezTo>
                  <a:pt x="3" y="218"/>
                  <a:pt x="42" y="182"/>
                  <a:pt x="0" y="224"/>
                </a:cubicBezTo>
              </a:path>
            </a:pathLst>
          </a:custGeom>
          <a:noFill/>
          <a:ln w="28575" cmpd="sng">
            <a:solidFill>
              <a:schemeClr val="tx1"/>
            </a:solidFill>
            <a:round/>
            <a:headEnd/>
            <a:tailEnd/>
          </a:ln>
        </p:spPr>
        <p:txBody>
          <a:bodyPr/>
          <a:lstStyle/>
          <a:p>
            <a:endParaRPr lang="en-US"/>
          </a:p>
        </p:txBody>
      </p:sp>
      <p:sp>
        <p:nvSpPr>
          <p:cNvPr id="14439" name="Freeform 103"/>
          <p:cNvSpPr>
            <a:spLocks/>
          </p:cNvSpPr>
          <p:nvPr/>
        </p:nvSpPr>
        <p:spPr bwMode="auto">
          <a:xfrm>
            <a:off x="5573713" y="2895600"/>
            <a:ext cx="457200" cy="782638"/>
          </a:xfrm>
          <a:custGeom>
            <a:avLst/>
            <a:gdLst>
              <a:gd name="T0" fmla="*/ 288 w 288"/>
              <a:gd name="T1" fmla="*/ 493 h 493"/>
              <a:gd name="T2" fmla="*/ 128 w 288"/>
              <a:gd name="T3" fmla="*/ 320 h 493"/>
              <a:gd name="T4" fmla="*/ 77 w 288"/>
              <a:gd name="T5" fmla="*/ 26 h 493"/>
              <a:gd name="T6" fmla="*/ 0 w 288"/>
              <a:gd name="T7" fmla="*/ 0 h 493"/>
              <a:gd name="T8" fmla="*/ 0 60000 65536"/>
              <a:gd name="T9" fmla="*/ 0 60000 65536"/>
              <a:gd name="T10" fmla="*/ 0 60000 65536"/>
              <a:gd name="T11" fmla="*/ 0 60000 65536"/>
              <a:gd name="T12" fmla="*/ 0 w 288"/>
              <a:gd name="T13" fmla="*/ 0 h 493"/>
              <a:gd name="T14" fmla="*/ 288 w 288"/>
              <a:gd name="T15" fmla="*/ 493 h 493"/>
            </a:gdLst>
            <a:ahLst/>
            <a:cxnLst>
              <a:cxn ang="T8">
                <a:pos x="T0" y="T1"/>
              </a:cxn>
              <a:cxn ang="T9">
                <a:pos x="T2" y="T3"/>
              </a:cxn>
              <a:cxn ang="T10">
                <a:pos x="T4" y="T5"/>
              </a:cxn>
              <a:cxn ang="T11">
                <a:pos x="T6" y="T7"/>
              </a:cxn>
            </a:cxnLst>
            <a:rect l="T12" t="T13" r="T14" b="T15"/>
            <a:pathLst>
              <a:path w="288" h="493">
                <a:moveTo>
                  <a:pt x="288" y="493"/>
                </a:moveTo>
                <a:cubicBezTo>
                  <a:pt x="247" y="425"/>
                  <a:pt x="191" y="368"/>
                  <a:pt x="128" y="320"/>
                </a:cubicBezTo>
                <a:cubicBezTo>
                  <a:pt x="94" y="227"/>
                  <a:pt x="100" y="123"/>
                  <a:pt x="77" y="26"/>
                </a:cubicBezTo>
                <a:cubicBezTo>
                  <a:pt x="73" y="9"/>
                  <a:pt x="10" y="10"/>
                  <a:pt x="0" y="0"/>
                </a:cubicBezTo>
              </a:path>
            </a:pathLst>
          </a:custGeom>
          <a:noFill/>
          <a:ln w="28575" cmpd="sng">
            <a:solidFill>
              <a:schemeClr val="tx1"/>
            </a:solidFill>
            <a:round/>
            <a:headEnd/>
            <a:tailEnd/>
          </a:ln>
        </p:spPr>
        <p:txBody>
          <a:bodyPr/>
          <a:lstStyle/>
          <a:p>
            <a:endParaRPr lang="en-US"/>
          </a:p>
        </p:txBody>
      </p:sp>
      <p:sp>
        <p:nvSpPr>
          <p:cNvPr id="14440" name="Freeform 104"/>
          <p:cNvSpPr>
            <a:spLocks/>
          </p:cNvSpPr>
          <p:nvPr/>
        </p:nvSpPr>
        <p:spPr bwMode="auto">
          <a:xfrm>
            <a:off x="5783263" y="2671763"/>
            <a:ext cx="450850" cy="842962"/>
          </a:xfrm>
          <a:custGeom>
            <a:avLst/>
            <a:gdLst>
              <a:gd name="T0" fmla="*/ 284 w 284"/>
              <a:gd name="T1" fmla="*/ 531 h 531"/>
              <a:gd name="T2" fmla="*/ 277 w 284"/>
              <a:gd name="T3" fmla="*/ 499 h 531"/>
              <a:gd name="T4" fmla="*/ 245 w 284"/>
              <a:gd name="T5" fmla="*/ 448 h 531"/>
              <a:gd name="T6" fmla="*/ 207 w 284"/>
              <a:gd name="T7" fmla="*/ 314 h 531"/>
              <a:gd name="T8" fmla="*/ 149 w 284"/>
              <a:gd name="T9" fmla="*/ 83 h 531"/>
              <a:gd name="T10" fmla="*/ 28 w 284"/>
              <a:gd name="T11" fmla="*/ 19 h 531"/>
              <a:gd name="T12" fmla="*/ 2 w 284"/>
              <a:gd name="T13" fmla="*/ 0 h 531"/>
              <a:gd name="T14" fmla="*/ 0 60000 65536"/>
              <a:gd name="T15" fmla="*/ 0 60000 65536"/>
              <a:gd name="T16" fmla="*/ 0 60000 65536"/>
              <a:gd name="T17" fmla="*/ 0 60000 65536"/>
              <a:gd name="T18" fmla="*/ 0 60000 65536"/>
              <a:gd name="T19" fmla="*/ 0 60000 65536"/>
              <a:gd name="T20" fmla="*/ 0 60000 65536"/>
              <a:gd name="T21" fmla="*/ 0 w 284"/>
              <a:gd name="T22" fmla="*/ 0 h 531"/>
              <a:gd name="T23" fmla="*/ 284 w 28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4" h="531">
                <a:moveTo>
                  <a:pt x="284" y="531"/>
                </a:moveTo>
                <a:cubicBezTo>
                  <a:pt x="282" y="520"/>
                  <a:pt x="282" y="509"/>
                  <a:pt x="277" y="499"/>
                </a:cubicBezTo>
                <a:cubicBezTo>
                  <a:pt x="268" y="481"/>
                  <a:pt x="245" y="448"/>
                  <a:pt x="245" y="448"/>
                </a:cubicBezTo>
                <a:cubicBezTo>
                  <a:pt x="234" y="404"/>
                  <a:pt x="224" y="356"/>
                  <a:pt x="207" y="314"/>
                </a:cubicBezTo>
                <a:cubicBezTo>
                  <a:pt x="200" y="263"/>
                  <a:pt x="189" y="119"/>
                  <a:pt x="149" y="83"/>
                </a:cubicBezTo>
                <a:cubicBezTo>
                  <a:pt x="115" y="53"/>
                  <a:pt x="68" y="38"/>
                  <a:pt x="28" y="19"/>
                </a:cubicBezTo>
                <a:cubicBezTo>
                  <a:pt x="0" y="5"/>
                  <a:pt x="2" y="17"/>
                  <a:pt x="2" y="0"/>
                </a:cubicBezTo>
              </a:path>
            </a:pathLst>
          </a:custGeom>
          <a:noFill/>
          <a:ln w="28575" cmpd="sng">
            <a:solidFill>
              <a:schemeClr val="tx1"/>
            </a:solidFill>
            <a:round/>
            <a:headEnd/>
            <a:tailEnd/>
          </a:ln>
        </p:spPr>
        <p:txBody>
          <a:bodyPr/>
          <a:lstStyle/>
          <a:p>
            <a:endParaRPr lang="en-US"/>
          </a:p>
        </p:txBody>
      </p:sp>
      <p:sp>
        <p:nvSpPr>
          <p:cNvPr id="14441" name="Freeform 105"/>
          <p:cNvSpPr>
            <a:spLocks/>
          </p:cNvSpPr>
          <p:nvPr/>
        </p:nvSpPr>
        <p:spPr bwMode="auto">
          <a:xfrm>
            <a:off x="6345238" y="2946400"/>
            <a:ext cx="214312" cy="782638"/>
          </a:xfrm>
          <a:custGeom>
            <a:avLst/>
            <a:gdLst>
              <a:gd name="T0" fmla="*/ 0 w 135"/>
              <a:gd name="T1" fmla="*/ 493 h 493"/>
              <a:gd name="T2" fmla="*/ 135 w 135"/>
              <a:gd name="T3" fmla="*/ 307 h 493"/>
              <a:gd name="T4" fmla="*/ 39 w 135"/>
              <a:gd name="T5" fmla="*/ 134 h 493"/>
              <a:gd name="T6" fmla="*/ 7 w 135"/>
              <a:gd name="T7" fmla="*/ 0 h 493"/>
              <a:gd name="T8" fmla="*/ 0 60000 65536"/>
              <a:gd name="T9" fmla="*/ 0 60000 65536"/>
              <a:gd name="T10" fmla="*/ 0 60000 65536"/>
              <a:gd name="T11" fmla="*/ 0 60000 65536"/>
              <a:gd name="T12" fmla="*/ 0 w 135"/>
              <a:gd name="T13" fmla="*/ 0 h 493"/>
              <a:gd name="T14" fmla="*/ 135 w 135"/>
              <a:gd name="T15" fmla="*/ 493 h 493"/>
            </a:gdLst>
            <a:ahLst/>
            <a:cxnLst>
              <a:cxn ang="T8">
                <a:pos x="T0" y="T1"/>
              </a:cxn>
              <a:cxn ang="T9">
                <a:pos x="T2" y="T3"/>
              </a:cxn>
              <a:cxn ang="T10">
                <a:pos x="T4" y="T5"/>
              </a:cxn>
              <a:cxn ang="T11">
                <a:pos x="T6" y="T7"/>
              </a:cxn>
            </a:cxnLst>
            <a:rect l="T12" t="T13" r="T14" b="T15"/>
            <a:pathLst>
              <a:path w="135" h="493">
                <a:moveTo>
                  <a:pt x="0" y="493"/>
                </a:moveTo>
                <a:cubicBezTo>
                  <a:pt x="60" y="433"/>
                  <a:pt x="117" y="391"/>
                  <a:pt x="135" y="307"/>
                </a:cubicBezTo>
                <a:cubicBezTo>
                  <a:pt x="120" y="241"/>
                  <a:pt x="74" y="192"/>
                  <a:pt x="39" y="134"/>
                </a:cubicBezTo>
                <a:cubicBezTo>
                  <a:pt x="26" y="88"/>
                  <a:pt x="7" y="49"/>
                  <a:pt x="7" y="0"/>
                </a:cubicBezTo>
              </a:path>
            </a:pathLst>
          </a:custGeom>
          <a:noFill/>
          <a:ln w="28575" cmpd="sng">
            <a:solidFill>
              <a:schemeClr val="tx1"/>
            </a:solidFill>
            <a:round/>
            <a:headEnd/>
            <a:tailEnd/>
          </a:ln>
        </p:spPr>
        <p:txBody>
          <a:bodyPr/>
          <a:lstStyle/>
          <a:p>
            <a:endParaRPr lang="en-US"/>
          </a:p>
        </p:txBody>
      </p:sp>
      <p:sp>
        <p:nvSpPr>
          <p:cNvPr id="14442" name="Freeform 106"/>
          <p:cNvSpPr>
            <a:spLocks/>
          </p:cNvSpPr>
          <p:nvPr/>
        </p:nvSpPr>
        <p:spPr bwMode="auto">
          <a:xfrm>
            <a:off x="6629400" y="3265488"/>
            <a:ext cx="620713" cy="452437"/>
          </a:xfrm>
          <a:custGeom>
            <a:avLst/>
            <a:gdLst>
              <a:gd name="T0" fmla="*/ 0 w 391"/>
              <a:gd name="T1" fmla="*/ 260 h 285"/>
              <a:gd name="T2" fmla="*/ 192 w 391"/>
              <a:gd name="T3" fmla="*/ 253 h 285"/>
              <a:gd name="T4" fmla="*/ 256 w 391"/>
              <a:gd name="T5" fmla="*/ 285 h 285"/>
              <a:gd name="T6" fmla="*/ 276 w 391"/>
              <a:gd name="T7" fmla="*/ 87 h 285"/>
              <a:gd name="T8" fmla="*/ 391 w 391"/>
              <a:gd name="T9" fmla="*/ 49 h 285"/>
              <a:gd name="T10" fmla="*/ 0 60000 65536"/>
              <a:gd name="T11" fmla="*/ 0 60000 65536"/>
              <a:gd name="T12" fmla="*/ 0 60000 65536"/>
              <a:gd name="T13" fmla="*/ 0 60000 65536"/>
              <a:gd name="T14" fmla="*/ 0 60000 65536"/>
              <a:gd name="T15" fmla="*/ 0 w 391"/>
              <a:gd name="T16" fmla="*/ 0 h 285"/>
              <a:gd name="T17" fmla="*/ 391 w 391"/>
              <a:gd name="T18" fmla="*/ 285 h 285"/>
            </a:gdLst>
            <a:ahLst/>
            <a:cxnLst>
              <a:cxn ang="T10">
                <a:pos x="T0" y="T1"/>
              </a:cxn>
              <a:cxn ang="T11">
                <a:pos x="T2" y="T3"/>
              </a:cxn>
              <a:cxn ang="T12">
                <a:pos x="T4" y="T5"/>
              </a:cxn>
              <a:cxn ang="T13">
                <a:pos x="T6" y="T7"/>
              </a:cxn>
              <a:cxn ang="T14">
                <a:pos x="T8" y="T9"/>
              </a:cxn>
            </a:cxnLst>
            <a:rect l="T15" t="T16" r="T17" b="T18"/>
            <a:pathLst>
              <a:path w="391" h="285">
                <a:moveTo>
                  <a:pt x="0" y="260"/>
                </a:moveTo>
                <a:cubicBezTo>
                  <a:pt x="69" y="253"/>
                  <a:pt x="125" y="239"/>
                  <a:pt x="192" y="253"/>
                </a:cubicBezTo>
                <a:cubicBezTo>
                  <a:pt x="215" y="258"/>
                  <a:pt x="233" y="278"/>
                  <a:pt x="256" y="285"/>
                </a:cubicBezTo>
                <a:cubicBezTo>
                  <a:pt x="310" y="253"/>
                  <a:pt x="277" y="120"/>
                  <a:pt x="276" y="87"/>
                </a:cubicBezTo>
                <a:cubicBezTo>
                  <a:pt x="299" y="0"/>
                  <a:pt x="288" y="49"/>
                  <a:pt x="391" y="49"/>
                </a:cubicBezTo>
              </a:path>
            </a:pathLst>
          </a:custGeom>
          <a:noFill/>
          <a:ln w="28575" cmpd="sng">
            <a:solidFill>
              <a:schemeClr val="tx1"/>
            </a:solidFill>
            <a:round/>
            <a:headEnd/>
            <a:tailEnd/>
          </a:ln>
        </p:spPr>
        <p:txBody>
          <a:bodyPr/>
          <a:lstStyle/>
          <a:p>
            <a:endParaRPr lang="en-US"/>
          </a:p>
        </p:txBody>
      </p:sp>
      <p:sp>
        <p:nvSpPr>
          <p:cNvPr id="14443" name="Freeform 107"/>
          <p:cNvSpPr>
            <a:spLocks/>
          </p:cNvSpPr>
          <p:nvPr/>
        </p:nvSpPr>
        <p:spPr bwMode="auto">
          <a:xfrm>
            <a:off x="6680200" y="3971925"/>
            <a:ext cx="1057275" cy="214313"/>
          </a:xfrm>
          <a:custGeom>
            <a:avLst/>
            <a:gdLst>
              <a:gd name="T0" fmla="*/ 0 w 666"/>
              <a:gd name="T1" fmla="*/ 0 h 135"/>
              <a:gd name="T2" fmla="*/ 231 w 666"/>
              <a:gd name="T3" fmla="*/ 64 h 135"/>
              <a:gd name="T4" fmla="*/ 288 w 666"/>
              <a:gd name="T5" fmla="*/ 122 h 135"/>
              <a:gd name="T6" fmla="*/ 320 w 666"/>
              <a:gd name="T7" fmla="*/ 135 h 135"/>
              <a:gd name="T8" fmla="*/ 423 w 666"/>
              <a:gd name="T9" fmla="*/ 109 h 135"/>
              <a:gd name="T10" fmla="*/ 538 w 666"/>
              <a:gd name="T11" fmla="*/ 90 h 135"/>
              <a:gd name="T12" fmla="*/ 666 w 666"/>
              <a:gd name="T13" fmla="*/ 52 h 135"/>
              <a:gd name="T14" fmla="*/ 0 60000 65536"/>
              <a:gd name="T15" fmla="*/ 0 60000 65536"/>
              <a:gd name="T16" fmla="*/ 0 60000 65536"/>
              <a:gd name="T17" fmla="*/ 0 60000 65536"/>
              <a:gd name="T18" fmla="*/ 0 60000 65536"/>
              <a:gd name="T19" fmla="*/ 0 60000 65536"/>
              <a:gd name="T20" fmla="*/ 0 60000 65536"/>
              <a:gd name="T21" fmla="*/ 0 w 666"/>
              <a:gd name="T22" fmla="*/ 0 h 135"/>
              <a:gd name="T23" fmla="*/ 666 w 66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6" h="135">
                <a:moveTo>
                  <a:pt x="0" y="0"/>
                </a:moveTo>
                <a:cubicBezTo>
                  <a:pt x="77" y="21"/>
                  <a:pt x="154" y="43"/>
                  <a:pt x="231" y="64"/>
                </a:cubicBezTo>
                <a:cubicBezTo>
                  <a:pt x="257" y="71"/>
                  <a:pt x="269" y="103"/>
                  <a:pt x="288" y="122"/>
                </a:cubicBezTo>
                <a:cubicBezTo>
                  <a:pt x="296" y="130"/>
                  <a:pt x="309" y="131"/>
                  <a:pt x="320" y="135"/>
                </a:cubicBezTo>
                <a:cubicBezTo>
                  <a:pt x="354" y="126"/>
                  <a:pt x="388" y="116"/>
                  <a:pt x="423" y="109"/>
                </a:cubicBezTo>
                <a:cubicBezTo>
                  <a:pt x="461" y="101"/>
                  <a:pt x="500" y="98"/>
                  <a:pt x="538" y="90"/>
                </a:cubicBezTo>
                <a:cubicBezTo>
                  <a:pt x="556" y="86"/>
                  <a:pt x="633" y="52"/>
                  <a:pt x="666" y="52"/>
                </a:cubicBezTo>
              </a:path>
            </a:pathLst>
          </a:custGeom>
          <a:noFill/>
          <a:ln w="28575" cmpd="sng">
            <a:solidFill>
              <a:schemeClr val="tx1"/>
            </a:solidFill>
            <a:round/>
            <a:headEnd/>
            <a:tailEnd/>
          </a:ln>
        </p:spPr>
        <p:txBody>
          <a:bodyPr/>
          <a:lstStyle/>
          <a:p>
            <a:endParaRPr lang="en-US"/>
          </a:p>
        </p:txBody>
      </p:sp>
      <p:sp>
        <p:nvSpPr>
          <p:cNvPr id="14444" name="Freeform 108"/>
          <p:cNvSpPr>
            <a:spLocks/>
          </p:cNvSpPr>
          <p:nvPr/>
        </p:nvSpPr>
        <p:spPr bwMode="auto">
          <a:xfrm>
            <a:off x="6610350" y="4246563"/>
            <a:ext cx="835025" cy="276225"/>
          </a:xfrm>
          <a:custGeom>
            <a:avLst/>
            <a:gdLst>
              <a:gd name="T0" fmla="*/ 0 w 526"/>
              <a:gd name="T1" fmla="*/ 0 h 174"/>
              <a:gd name="T2" fmla="*/ 76 w 526"/>
              <a:gd name="T3" fmla="*/ 90 h 174"/>
              <a:gd name="T4" fmla="*/ 262 w 526"/>
              <a:gd name="T5" fmla="*/ 64 h 174"/>
              <a:gd name="T6" fmla="*/ 313 w 526"/>
              <a:gd name="T7" fmla="*/ 39 h 174"/>
              <a:gd name="T8" fmla="*/ 384 w 526"/>
              <a:gd name="T9" fmla="*/ 128 h 174"/>
              <a:gd name="T10" fmla="*/ 473 w 526"/>
              <a:gd name="T11" fmla="*/ 160 h 174"/>
              <a:gd name="T12" fmla="*/ 524 w 526"/>
              <a:gd name="T13" fmla="*/ 173 h 174"/>
              <a:gd name="T14" fmla="*/ 0 60000 65536"/>
              <a:gd name="T15" fmla="*/ 0 60000 65536"/>
              <a:gd name="T16" fmla="*/ 0 60000 65536"/>
              <a:gd name="T17" fmla="*/ 0 60000 65536"/>
              <a:gd name="T18" fmla="*/ 0 60000 65536"/>
              <a:gd name="T19" fmla="*/ 0 60000 65536"/>
              <a:gd name="T20" fmla="*/ 0 60000 65536"/>
              <a:gd name="T21" fmla="*/ 0 w 526"/>
              <a:gd name="T22" fmla="*/ 0 h 174"/>
              <a:gd name="T23" fmla="*/ 526 w 526"/>
              <a:gd name="T24" fmla="*/ 174 h 1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6" h="174">
                <a:moveTo>
                  <a:pt x="0" y="0"/>
                </a:moveTo>
                <a:cubicBezTo>
                  <a:pt x="18" y="58"/>
                  <a:pt x="26" y="56"/>
                  <a:pt x="76" y="90"/>
                </a:cubicBezTo>
                <a:cubicBezTo>
                  <a:pt x="138" y="81"/>
                  <a:pt x="201" y="77"/>
                  <a:pt x="262" y="64"/>
                </a:cubicBezTo>
                <a:cubicBezTo>
                  <a:pt x="281" y="60"/>
                  <a:pt x="295" y="43"/>
                  <a:pt x="313" y="39"/>
                </a:cubicBezTo>
                <a:cubicBezTo>
                  <a:pt x="328" y="58"/>
                  <a:pt x="362" y="110"/>
                  <a:pt x="384" y="128"/>
                </a:cubicBezTo>
                <a:cubicBezTo>
                  <a:pt x="407" y="147"/>
                  <a:pt x="445" y="152"/>
                  <a:pt x="473" y="160"/>
                </a:cubicBezTo>
                <a:cubicBezTo>
                  <a:pt x="526" y="174"/>
                  <a:pt x="495" y="173"/>
                  <a:pt x="524" y="173"/>
                </a:cubicBezTo>
              </a:path>
            </a:pathLst>
          </a:custGeom>
          <a:noFill/>
          <a:ln w="28575" cmpd="sng">
            <a:solidFill>
              <a:schemeClr val="tx1"/>
            </a:solidFill>
            <a:round/>
            <a:headEnd/>
            <a:tailEnd/>
          </a:ln>
        </p:spPr>
        <p:txBody>
          <a:bodyPr/>
          <a:lstStyle/>
          <a:p>
            <a:endParaRPr lang="en-US"/>
          </a:p>
        </p:txBody>
      </p:sp>
      <p:sp>
        <p:nvSpPr>
          <p:cNvPr id="14445" name="Freeform 109"/>
          <p:cNvSpPr>
            <a:spLocks/>
          </p:cNvSpPr>
          <p:nvPr/>
        </p:nvSpPr>
        <p:spPr bwMode="auto">
          <a:xfrm>
            <a:off x="6237288" y="4195763"/>
            <a:ext cx="327025" cy="925512"/>
          </a:xfrm>
          <a:custGeom>
            <a:avLst/>
            <a:gdLst>
              <a:gd name="T0" fmla="*/ 62 w 206"/>
              <a:gd name="T1" fmla="*/ 0 h 583"/>
              <a:gd name="T2" fmla="*/ 23 w 206"/>
              <a:gd name="T3" fmla="*/ 103 h 583"/>
              <a:gd name="T4" fmla="*/ 4 w 206"/>
              <a:gd name="T5" fmla="*/ 160 h 583"/>
              <a:gd name="T6" fmla="*/ 68 w 206"/>
              <a:gd name="T7" fmla="*/ 301 h 583"/>
              <a:gd name="T8" fmla="*/ 100 w 206"/>
              <a:gd name="T9" fmla="*/ 371 h 583"/>
              <a:gd name="T10" fmla="*/ 203 w 206"/>
              <a:gd name="T11" fmla="*/ 531 h 583"/>
              <a:gd name="T12" fmla="*/ 190 w 206"/>
              <a:gd name="T13" fmla="*/ 583 h 583"/>
              <a:gd name="T14" fmla="*/ 0 60000 65536"/>
              <a:gd name="T15" fmla="*/ 0 60000 65536"/>
              <a:gd name="T16" fmla="*/ 0 60000 65536"/>
              <a:gd name="T17" fmla="*/ 0 60000 65536"/>
              <a:gd name="T18" fmla="*/ 0 60000 65536"/>
              <a:gd name="T19" fmla="*/ 0 60000 65536"/>
              <a:gd name="T20" fmla="*/ 0 60000 65536"/>
              <a:gd name="T21" fmla="*/ 0 w 206"/>
              <a:gd name="T22" fmla="*/ 0 h 583"/>
              <a:gd name="T23" fmla="*/ 206 w 206"/>
              <a:gd name="T24" fmla="*/ 583 h 5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 h="583">
                <a:moveTo>
                  <a:pt x="62" y="0"/>
                </a:moveTo>
                <a:cubicBezTo>
                  <a:pt x="51" y="37"/>
                  <a:pt x="40" y="69"/>
                  <a:pt x="23" y="103"/>
                </a:cubicBezTo>
                <a:cubicBezTo>
                  <a:pt x="18" y="122"/>
                  <a:pt x="5" y="140"/>
                  <a:pt x="4" y="160"/>
                </a:cubicBezTo>
                <a:cubicBezTo>
                  <a:pt x="0" y="222"/>
                  <a:pt x="41" y="252"/>
                  <a:pt x="68" y="301"/>
                </a:cubicBezTo>
                <a:cubicBezTo>
                  <a:pt x="80" y="324"/>
                  <a:pt x="88" y="349"/>
                  <a:pt x="100" y="371"/>
                </a:cubicBezTo>
                <a:cubicBezTo>
                  <a:pt x="131" y="427"/>
                  <a:pt x="174" y="475"/>
                  <a:pt x="203" y="531"/>
                </a:cubicBezTo>
                <a:cubicBezTo>
                  <a:pt x="196" y="579"/>
                  <a:pt x="206" y="564"/>
                  <a:pt x="190" y="583"/>
                </a:cubicBezTo>
              </a:path>
            </a:pathLst>
          </a:custGeom>
          <a:noFill/>
          <a:ln w="28575" cmpd="sng">
            <a:solidFill>
              <a:schemeClr val="tx1"/>
            </a:solidFill>
            <a:round/>
            <a:headEnd/>
            <a:tailEnd/>
          </a:ln>
        </p:spPr>
        <p:txBody>
          <a:bodyPr/>
          <a:lstStyle/>
          <a:p>
            <a:endParaRPr lang="en-US"/>
          </a:p>
        </p:txBody>
      </p:sp>
      <p:sp>
        <p:nvSpPr>
          <p:cNvPr id="14446" name="Text Box 110"/>
          <p:cNvSpPr txBox="1">
            <a:spLocks noChangeArrowheads="1"/>
          </p:cNvSpPr>
          <p:nvPr/>
        </p:nvSpPr>
        <p:spPr bwMode="auto">
          <a:xfrm>
            <a:off x="228600" y="6248400"/>
            <a:ext cx="2649538" cy="457200"/>
          </a:xfrm>
          <a:prstGeom prst="rect">
            <a:avLst/>
          </a:prstGeom>
          <a:noFill/>
          <a:ln w="9525">
            <a:noFill/>
            <a:miter lim="800000"/>
            <a:headEnd/>
            <a:tailEnd/>
          </a:ln>
        </p:spPr>
        <p:txBody>
          <a:bodyPr wrap="none">
            <a:spAutoFit/>
          </a:bodyPr>
          <a:lstStyle/>
          <a:p>
            <a:pPr algn="ctr"/>
            <a:r>
              <a:rPr lang="en-US" sz="2400"/>
              <a:t>Hydrophobic effect</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59395"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59396"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59397"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59398"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59399" name="Text Box 7"/>
          <p:cNvSpPr txBox="1">
            <a:spLocks noChangeArrowheads="1"/>
          </p:cNvSpPr>
          <p:nvPr/>
        </p:nvSpPr>
        <p:spPr bwMode="auto">
          <a:xfrm>
            <a:off x="6553200" y="762000"/>
            <a:ext cx="2590800" cy="1006475"/>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p:txBody>
      </p:sp>
      <p:grpSp>
        <p:nvGrpSpPr>
          <p:cNvPr id="59400" name="Group 9"/>
          <p:cNvGrpSpPr>
            <a:grpSpLocks/>
          </p:cNvGrpSpPr>
          <p:nvPr/>
        </p:nvGrpSpPr>
        <p:grpSpPr bwMode="auto">
          <a:xfrm>
            <a:off x="7391400" y="228600"/>
            <a:ext cx="685800" cy="457200"/>
            <a:chOff x="4800" y="1200"/>
            <a:chExt cx="432" cy="288"/>
          </a:xfrm>
        </p:grpSpPr>
        <p:sp>
          <p:nvSpPr>
            <p:cNvPr id="59401" name="Oval 1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9402" name="Text Box 1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60419"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60420"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60421"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60422"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60423" name="Text Box 7"/>
          <p:cNvSpPr txBox="1">
            <a:spLocks noChangeArrowheads="1"/>
          </p:cNvSpPr>
          <p:nvPr/>
        </p:nvSpPr>
        <p:spPr bwMode="auto">
          <a:xfrm>
            <a:off x="6400800" y="1143000"/>
            <a:ext cx="2743200" cy="2514600"/>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a:p>
            <a:pPr algn="ctr"/>
            <a:endParaRPr lang="en-US" sz="900" b="0"/>
          </a:p>
          <a:p>
            <a:pPr algn="ctr"/>
            <a:r>
              <a:rPr lang="en-US" b="0"/>
              <a:t>Better h-bonding of solvent, </a:t>
            </a:r>
            <a:r>
              <a:rPr lang="en-US" sz="1600">
                <a:sym typeface="Symbol" pitchFamily="18" charset="2"/>
              </a:rPr>
              <a:t></a:t>
            </a:r>
            <a:r>
              <a:rPr lang="en-US" b="0">
                <a:sym typeface="Symbol" pitchFamily="18" charset="2"/>
              </a:rPr>
              <a:t> H</a:t>
            </a:r>
          </a:p>
          <a:p>
            <a:pPr algn="ctr"/>
            <a:endParaRPr lang="en-US" sz="1000" b="0">
              <a:sym typeface="Symbol" pitchFamily="18" charset="2"/>
            </a:endParaRPr>
          </a:p>
          <a:p>
            <a:pPr algn="ctr"/>
            <a:r>
              <a:rPr lang="en-US" b="0">
                <a:sym typeface="Symbol" pitchFamily="18" charset="2"/>
              </a:rPr>
              <a:t> But, significant entropy loss of waters!</a:t>
            </a:r>
            <a:endParaRPr lang="en-US" b="0"/>
          </a:p>
        </p:txBody>
      </p:sp>
      <p:sp>
        <p:nvSpPr>
          <p:cNvPr id="60424" name="Oval 8"/>
          <p:cNvSpPr>
            <a:spLocks noChangeArrowheads="1"/>
          </p:cNvSpPr>
          <p:nvPr/>
        </p:nvSpPr>
        <p:spPr bwMode="auto">
          <a:xfrm>
            <a:off x="4013200" y="4622800"/>
            <a:ext cx="1066800" cy="304800"/>
          </a:xfrm>
          <a:prstGeom prst="ellipse">
            <a:avLst/>
          </a:prstGeom>
          <a:noFill/>
          <a:ln w="28575">
            <a:solidFill>
              <a:srgbClr val="0000FF"/>
            </a:solidFill>
            <a:round/>
            <a:headEnd/>
            <a:tailEnd/>
          </a:ln>
        </p:spPr>
        <p:txBody>
          <a:bodyPr wrap="none" anchor="ctr"/>
          <a:lstStyle/>
          <a:p>
            <a:endParaRPr lang="en-US"/>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3"/>
          <p:cNvSpPr txBox="1">
            <a:spLocks noChangeArrowheads="1"/>
          </p:cNvSpPr>
          <p:nvPr/>
        </p:nvSpPr>
        <p:spPr bwMode="auto">
          <a:xfrm>
            <a:off x="1219200" y="685800"/>
            <a:ext cx="6556375" cy="396875"/>
          </a:xfrm>
          <a:prstGeom prst="rect">
            <a:avLst/>
          </a:prstGeom>
          <a:noFill/>
          <a:ln w="9525">
            <a:noFill/>
            <a:miter lim="800000"/>
            <a:headEnd/>
            <a:tailEnd/>
          </a:ln>
        </p:spPr>
        <p:txBody>
          <a:bodyPr wrap="none">
            <a:spAutoFit/>
          </a:bodyPr>
          <a:lstStyle/>
          <a:p>
            <a:pPr algn="ctr"/>
            <a:r>
              <a:rPr lang="en-US">
                <a:solidFill>
                  <a:schemeClr val="hlink"/>
                </a:solidFill>
              </a:rPr>
              <a:t>Hydrophobic effect: non-polar molecules want to associate</a:t>
            </a:r>
            <a:endParaRPr lang="en-US" sz="1400" b="0"/>
          </a:p>
        </p:txBody>
      </p:sp>
      <p:sp>
        <p:nvSpPr>
          <p:cNvPr id="61443" name="Text Box 4"/>
          <p:cNvSpPr txBox="1">
            <a:spLocks noChangeArrowheads="1"/>
          </p:cNvSpPr>
          <p:nvPr/>
        </p:nvSpPr>
        <p:spPr bwMode="auto">
          <a:xfrm>
            <a:off x="1295400" y="3505200"/>
            <a:ext cx="6781800" cy="457200"/>
          </a:xfrm>
          <a:prstGeom prst="rect">
            <a:avLst/>
          </a:prstGeom>
          <a:noFill/>
          <a:ln w="9525">
            <a:noFill/>
            <a:miter lim="800000"/>
            <a:headEnd/>
            <a:tailEnd/>
          </a:ln>
        </p:spPr>
        <p:txBody>
          <a:bodyPr>
            <a:spAutoFit/>
          </a:bodyPr>
          <a:lstStyle/>
          <a:p>
            <a:pPr algn="ctr"/>
            <a:r>
              <a:rPr lang="en-US" sz="2400" b="0">
                <a:latin typeface="Symbol" pitchFamily="18" charset="2"/>
              </a:rPr>
              <a:t>D</a:t>
            </a:r>
            <a:r>
              <a:rPr lang="en-US" sz="2400" b="0"/>
              <a:t>G favors association due to “freeing” of water</a:t>
            </a:r>
          </a:p>
        </p:txBody>
      </p:sp>
      <p:grpSp>
        <p:nvGrpSpPr>
          <p:cNvPr id="61444" name="Group 8"/>
          <p:cNvGrpSpPr>
            <a:grpSpLocks/>
          </p:cNvGrpSpPr>
          <p:nvPr/>
        </p:nvGrpSpPr>
        <p:grpSpPr bwMode="auto">
          <a:xfrm>
            <a:off x="4343400" y="1600200"/>
            <a:ext cx="2438400" cy="1524000"/>
            <a:chOff x="1248" y="1296"/>
            <a:chExt cx="1536" cy="960"/>
          </a:xfrm>
        </p:grpSpPr>
        <p:pic>
          <p:nvPicPr>
            <p:cNvPr id="61453" name="Picture 2"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a:ln w="9525">
              <a:noFill/>
              <a:miter lim="800000"/>
              <a:headEnd/>
              <a:tailEnd/>
            </a:ln>
          </p:spPr>
        </p:pic>
        <p:pic>
          <p:nvPicPr>
            <p:cNvPr id="61454" name="Picture 5"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a:ln w="9525">
              <a:noFill/>
              <a:miter lim="800000"/>
              <a:headEnd/>
              <a:tailEnd/>
            </a:ln>
          </p:spPr>
        </p:pic>
      </p:grpSp>
      <p:sp>
        <p:nvSpPr>
          <p:cNvPr id="61445" name="Text Box 6"/>
          <p:cNvSpPr txBox="1">
            <a:spLocks noChangeArrowheads="1"/>
          </p:cNvSpPr>
          <p:nvPr/>
        </p:nvSpPr>
        <p:spPr bwMode="auto">
          <a:xfrm>
            <a:off x="533400" y="4343400"/>
            <a:ext cx="8196263" cy="1920875"/>
          </a:xfrm>
          <a:prstGeom prst="rect">
            <a:avLst/>
          </a:prstGeom>
          <a:noFill/>
          <a:ln w="9525">
            <a:noFill/>
            <a:miter lim="800000"/>
            <a:headEnd/>
            <a:tailEnd/>
          </a:ln>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61446" name="Picture 7"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a:ln w="9525">
            <a:noFill/>
            <a:miter lim="800000"/>
            <a:headEnd/>
            <a:tailEnd/>
          </a:ln>
        </p:spPr>
      </p:pic>
      <p:sp>
        <p:nvSpPr>
          <p:cNvPr id="61447" name="Text Box 9"/>
          <p:cNvSpPr txBox="1">
            <a:spLocks noChangeArrowheads="1"/>
          </p:cNvSpPr>
          <p:nvPr/>
        </p:nvSpPr>
        <p:spPr bwMode="auto">
          <a:xfrm>
            <a:off x="1219200" y="2133600"/>
            <a:ext cx="381000" cy="519113"/>
          </a:xfrm>
          <a:prstGeom prst="rect">
            <a:avLst/>
          </a:prstGeom>
          <a:noFill/>
          <a:ln w="9525">
            <a:noFill/>
            <a:miter lim="800000"/>
            <a:headEnd/>
            <a:tailEnd/>
          </a:ln>
        </p:spPr>
        <p:txBody>
          <a:bodyPr>
            <a:spAutoFit/>
          </a:bodyPr>
          <a:lstStyle/>
          <a:p>
            <a:pPr>
              <a:spcBef>
                <a:spcPct val="50000"/>
              </a:spcBef>
            </a:pPr>
            <a:r>
              <a:rPr lang="en-US" sz="2800"/>
              <a:t>2</a:t>
            </a:r>
          </a:p>
        </p:txBody>
      </p:sp>
      <p:sp>
        <p:nvSpPr>
          <p:cNvPr id="61448" name="Line 11"/>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p:spPr>
        <p:txBody>
          <a:bodyPr/>
          <a:lstStyle/>
          <a:p>
            <a:endParaRPr lang="en-US"/>
          </a:p>
        </p:txBody>
      </p:sp>
      <p:sp>
        <p:nvSpPr>
          <p:cNvPr id="61449" name="Text Box 12"/>
          <p:cNvSpPr txBox="1">
            <a:spLocks noChangeArrowheads="1"/>
          </p:cNvSpPr>
          <p:nvPr/>
        </p:nvSpPr>
        <p:spPr bwMode="auto">
          <a:xfrm>
            <a:off x="6553200" y="2057400"/>
            <a:ext cx="990600" cy="519113"/>
          </a:xfrm>
          <a:prstGeom prst="rect">
            <a:avLst/>
          </a:prstGeom>
          <a:noFill/>
          <a:ln w="9525">
            <a:noFill/>
            <a:miter lim="800000"/>
            <a:headEnd/>
            <a:tailEnd/>
          </a:ln>
        </p:spPr>
        <p:txBody>
          <a:bodyPr>
            <a:spAutoFit/>
          </a:bodyPr>
          <a:lstStyle/>
          <a:p>
            <a:pPr>
              <a:spcBef>
                <a:spcPct val="50000"/>
              </a:spcBef>
            </a:pPr>
            <a:r>
              <a:rPr lang="en-US" sz="2800"/>
              <a:t>+   4</a:t>
            </a:r>
          </a:p>
        </p:txBody>
      </p:sp>
      <p:grpSp>
        <p:nvGrpSpPr>
          <p:cNvPr id="61450" name="Group 15"/>
          <p:cNvGrpSpPr>
            <a:grpSpLocks/>
          </p:cNvGrpSpPr>
          <p:nvPr/>
        </p:nvGrpSpPr>
        <p:grpSpPr bwMode="auto">
          <a:xfrm>
            <a:off x="7467600" y="2133600"/>
            <a:ext cx="381000" cy="381000"/>
            <a:chOff x="4656" y="1440"/>
            <a:chExt cx="240" cy="240"/>
          </a:xfrm>
        </p:grpSpPr>
        <p:sp>
          <p:nvSpPr>
            <p:cNvPr id="61451" name="Line 13"/>
            <p:cNvSpPr>
              <a:spLocks noChangeShapeType="1"/>
            </p:cNvSpPr>
            <p:nvPr/>
          </p:nvSpPr>
          <p:spPr bwMode="auto">
            <a:xfrm flipH="1">
              <a:off x="4656" y="1440"/>
              <a:ext cx="240" cy="0"/>
            </a:xfrm>
            <a:prstGeom prst="line">
              <a:avLst/>
            </a:prstGeom>
            <a:noFill/>
            <a:ln w="28575">
              <a:solidFill>
                <a:srgbClr val="0000FF"/>
              </a:solidFill>
              <a:round/>
              <a:headEnd/>
              <a:tailEnd/>
            </a:ln>
          </p:spPr>
          <p:txBody>
            <a:bodyPr/>
            <a:lstStyle/>
            <a:p>
              <a:endParaRPr lang="en-US"/>
            </a:p>
          </p:txBody>
        </p:sp>
        <p:sp>
          <p:nvSpPr>
            <p:cNvPr id="61452" name="Line 14"/>
            <p:cNvSpPr>
              <a:spLocks noChangeShapeType="1"/>
            </p:cNvSpPr>
            <p:nvPr/>
          </p:nvSpPr>
          <p:spPr bwMode="auto">
            <a:xfrm>
              <a:off x="4656" y="1440"/>
              <a:ext cx="0" cy="240"/>
            </a:xfrm>
            <a:prstGeom prst="line">
              <a:avLst/>
            </a:prstGeom>
            <a:noFill/>
            <a:ln w="28575">
              <a:solidFill>
                <a:srgbClr val="0000FF"/>
              </a:solidFill>
              <a:round/>
              <a:headEnd/>
              <a:tailEnd/>
            </a:ln>
          </p:spPr>
          <p:txBody>
            <a:bodyPr/>
            <a:lstStyle/>
            <a:p>
              <a:endParaRPr lang="en-US"/>
            </a:p>
          </p:txBody>
        </p:sp>
      </p:gr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a:ln w="9525">
            <a:noFill/>
            <a:miter lim="800000"/>
            <a:headEnd/>
            <a:tailEnd/>
          </a:ln>
        </p:spPr>
      </p:pic>
      <p:sp>
        <p:nvSpPr>
          <p:cNvPr id="62467" name="Text Box 3"/>
          <p:cNvSpPr txBox="1">
            <a:spLocks noChangeArrowheads="1"/>
          </p:cNvSpPr>
          <p:nvPr/>
        </p:nvSpPr>
        <p:spPr bwMode="auto">
          <a:xfrm>
            <a:off x="1600200" y="304800"/>
            <a:ext cx="5029200" cy="701675"/>
          </a:xfrm>
          <a:prstGeom prst="rect">
            <a:avLst/>
          </a:prstGeom>
          <a:noFill/>
          <a:ln w="9525">
            <a:noFill/>
            <a:miter lim="800000"/>
            <a:headEnd/>
            <a:tailEnd/>
          </a:ln>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grpSp>
        <p:nvGrpSpPr>
          <p:cNvPr id="62468" name="Group 4"/>
          <p:cNvGrpSpPr>
            <a:grpSpLocks/>
          </p:cNvGrpSpPr>
          <p:nvPr/>
        </p:nvGrpSpPr>
        <p:grpSpPr bwMode="auto">
          <a:xfrm>
            <a:off x="7772400" y="1295400"/>
            <a:ext cx="685800" cy="457200"/>
            <a:chOff x="4800" y="1200"/>
            <a:chExt cx="432" cy="288"/>
          </a:xfrm>
        </p:grpSpPr>
        <p:sp>
          <p:nvSpPr>
            <p:cNvPr id="624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24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a:xfrm>
            <a:off x="685800" y="304800"/>
            <a:ext cx="7772400" cy="1143000"/>
          </a:xfrm>
        </p:spPr>
        <p:txBody>
          <a:bodyPr/>
          <a:lstStyle/>
          <a:p>
            <a:pPr eaLnBrk="1" hangingPunct="1"/>
            <a:r>
              <a:rPr lang="en-US" sz="3600">
                <a:solidFill>
                  <a:srgbClr val="0000FF"/>
                </a:solidFill>
              </a:rPr>
              <a:t>Hydrophobic</a:t>
            </a:r>
            <a:r>
              <a:rPr lang="en-US" sz="3600"/>
              <a:t> and </a:t>
            </a:r>
            <a:r>
              <a:rPr lang="en-US" sz="3600">
                <a:solidFill>
                  <a:schemeClr val="hlink"/>
                </a:solidFill>
              </a:rPr>
              <a:t>Hydrophilic</a:t>
            </a:r>
            <a:r>
              <a:rPr lang="en-US" sz="3600"/>
              <a:t> Solutes</a:t>
            </a:r>
          </a:p>
        </p:txBody>
      </p:sp>
      <p:pic>
        <p:nvPicPr>
          <p:cNvPr id="63491" name="Picture 5"/>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p:spPr>
      </p:pic>
      <p:sp>
        <p:nvSpPr>
          <p:cNvPr id="63492" name="Rectangle 6"/>
          <p:cNvSpPr>
            <a:spLocks noChangeArrowheads="1"/>
          </p:cNvSpPr>
          <p:nvPr/>
        </p:nvSpPr>
        <p:spPr bwMode="auto">
          <a:xfrm>
            <a:off x="228600" y="3886200"/>
            <a:ext cx="8686800" cy="2289175"/>
          </a:xfrm>
          <a:prstGeom prst="rect">
            <a:avLst/>
          </a:prstGeom>
          <a:noFill/>
          <a:ln w="9525">
            <a:noFill/>
            <a:miter lim="800000"/>
            <a:headEnd/>
            <a:tailEnd/>
          </a:ln>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0" y="1371600"/>
            <a:ext cx="8763000" cy="2497138"/>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64515" name="Text Box 48"/>
          <p:cNvSpPr txBox="1">
            <a:spLocks noChangeArrowheads="1"/>
          </p:cNvSpPr>
          <p:nvPr/>
        </p:nvSpPr>
        <p:spPr bwMode="auto">
          <a:xfrm>
            <a:off x="1295400" y="304800"/>
            <a:ext cx="5548313" cy="457200"/>
          </a:xfrm>
          <a:prstGeom prst="rect">
            <a:avLst/>
          </a:prstGeom>
          <a:noFill/>
          <a:ln w="9525">
            <a:noFill/>
            <a:miter lim="800000"/>
            <a:headEnd/>
            <a:tailEnd/>
          </a:ln>
        </p:spPr>
        <p:txBody>
          <a:bodyPr wrap="none">
            <a:spAutoFit/>
          </a:bodyPr>
          <a:lstStyle/>
          <a:p>
            <a:r>
              <a:rPr lang="en-US" sz="2400">
                <a:solidFill>
                  <a:srgbClr val="FF261B"/>
                </a:solidFill>
              </a:rPr>
              <a:t>Summary of Protein Folding  Interactions</a:t>
            </a:r>
          </a:p>
        </p:txBody>
      </p:sp>
      <p:sp>
        <p:nvSpPr>
          <p:cNvPr id="64516" name="Text Box 49"/>
          <p:cNvSpPr txBox="1">
            <a:spLocks noChangeArrowheads="1"/>
          </p:cNvSpPr>
          <p:nvPr/>
        </p:nvSpPr>
        <p:spPr bwMode="auto">
          <a:xfrm>
            <a:off x="2819400" y="9144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Electrostatic Interactions</a:t>
            </a:r>
          </a:p>
        </p:txBody>
      </p:sp>
      <p:sp>
        <p:nvSpPr>
          <p:cNvPr id="64517" name="Text Box 50"/>
          <p:cNvSpPr txBox="1">
            <a:spLocks noChangeArrowheads="1"/>
          </p:cNvSpPr>
          <p:nvPr/>
        </p:nvSpPr>
        <p:spPr bwMode="auto">
          <a:xfrm>
            <a:off x="2819400" y="40386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Hydrophobic Interactions</a:t>
            </a:r>
          </a:p>
        </p:txBody>
      </p:sp>
      <p:sp>
        <p:nvSpPr>
          <p:cNvPr id="64518" name="Text Box 51"/>
          <p:cNvSpPr txBox="1">
            <a:spLocks noChangeArrowheads="1"/>
          </p:cNvSpPr>
          <p:nvPr/>
        </p:nvSpPr>
        <p:spPr bwMode="auto">
          <a:xfrm>
            <a:off x="0" y="4648200"/>
            <a:ext cx="8651875" cy="1673225"/>
          </a:xfrm>
          <a:prstGeom prst="rect">
            <a:avLst/>
          </a:prstGeom>
          <a:noFill/>
          <a:ln w="9525">
            <a:noFill/>
            <a:miter lim="800000"/>
            <a:headEnd/>
            <a:tailEnd/>
          </a:ln>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64519" name="Group 52"/>
          <p:cNvGrpSpPr>
            <a:grpSpLocks/>
          </p:cNvGrpSpPr>
          <p:nvPr/>
        </p:nvGrpSpPr>
        <p:grpSpPr bwMode="auto">
          <a:xfrm>
            <a:off x="7772400" y="1295400"/>
            <a:ext cx="685800" cy="457200"/>
            <a:chOff x="4800" y="1200"/>
            <a:chExt cx="432" cy="288"/>
          </a:xfrm>
        </p:grpSpPr>
        <p:sp>
          <p:nvSpPr>
            <p:cNvPr id="64520" name="Oval 53"/>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4521" name="Text Box 54"/>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09600" y="381000"/>
            <a:ext cx="7772400" cy="990600"/>
          </a:xfrm>
        </p:spPr>
        <p:txBody>
          <a:bodyPr/>
          <a:lstStyle/>
          <a:p>
            <a:pPr eaLnBrk="1" hangingPunct="1"/>
            <a:r>
              <a:rPr lang="en-US" b="1">
                <a:solidFill>
                  <a:schemeClr val="hlink"/>
                </a:solidFill>
                <a:latin typeface="Franklin Gothic Medium" pitchFamily="34" charset="0"/>
              </a:rPr>
              <a:t>What we hope to learn</a:t>
            </a:r>
          </a:p>
        </p:txBody>
      </p:sp>
      <p:sp>
        <p:nvSpPr>
          <p:cNvPr id="66563" name="Rectangle 3"/>
          <p:cNvSpPr>
            <a:spLocks noGrp="1" noChangeArrowheads="1"/>
          </p:cNvSpPr>
          <p:nvPr>
            <p:ph type="body" idx="1"/>
          </p:nvPr>
        </p:nvSpPr>
        <p:spPr>
          <a:xfrm>
            <a:off x="609600" y="1447800"/>
            <a:ext cx="8077200" cy="4800600"/>
          </a:xfrm>
        </p:spPr>
        <p:txBody>
          <a:bodyPr/>
          <a:lstStyle/>
          <a:p>
            <a:pPr eaLnBrk="1" hangingPunct="1">
              <a:lnSpc>
                <a:spcPct val="90000"/>
              </a:lnSpc>
              <a:buClr>
                <a:schemeClr val="tx1"/>
              </a:buClr>
            </a:pPr>
            <a:r>
              <a:rPr lang="en-US">
                <a:solidFill>
                  <a:srgbClr val="0000FF"/>
                </a:solidFill>
                <a:latin typeface="Franklin Gothic Medium" pitchFamily="34" charset="0"/>
              </a:rPr>
              <a:t> Review of Forces that drive folding</a:t>
            </a:r>
          </a:p>
          <a:p>
            <a:pPr eaLnBrk="1" hangingPunct="1">
              <a:lnSpc>
                <a:spcPct val="90000"/>
              </a:lnSpc>
              <a:buClr>
                <a:schemeClr val="tx1"/>
              </a:buClr>
            </a:pPr>
            <a:r>
              <a:rPr lang="en-US">
                <a:solidFill>
                  <a:srgbClr val="0000FF"/>
                </a:solidFill>
                <a:latin typeface="Franklin Gothic Medium" pitchFamily="34" charset="0"/>
              </a:rPr>
              <a:t> Motifs or supersecondary structure</a:t>
            </a:r>
          </a:p>
          <a:p>
            <a:pPr eaLnBrk="1" hangingPunct="1">
              <a:lnSpc>
                <a:spcPct val="90000"/>
              </a:lnSpc>
              <a:buClr>
                <a:schemeClr val="tx1"/>
              </a:buClr>
            </a:pPr>
            <a:r>
              <a:rPr lang="en-US">
                <a:solidFill>
                  <a:srgbClr val="0000FF"/>
                </a:solidFill>
                <a:latin typeface="Franklin Gothic Medium" pitchFamily="34" charset="0"/>
              </a:rPr>
              <a:t> Structural Domains</a:t>
            </a:r>
          </a:p>
          <a:p>
            <a:pPr eaLnBrk="1" hangingPunct="1">
              <a:lnSpc>
                <a:spcPct val="90000"/>
              </a:lnSpc>
              <a:buClr>
                <a:schemeClr val="tx1"/>
              </a:buClr>
            </a:pPr>
            <a:r>
              <a:rPr lang="en-US">
                <a:solidFill>
                  <a:srgbClr val="0000FF"/>
                </a:solidFill>
                <a:latin typeface="Franklin Gothic Medium" pitchFamily="34" charset="0"/>
              </a:rPr>
              <a:t> Finding out more about structures</a:t>
            </a:r>
          </a:p>
          <a:p>
            <a:pPr eaLnBrk="1" hangingPunct="1">
              <a:lnSpc>
                <a:spcPct val="90000"/>
              </a:lnSpc>
              <a:buClr>
                <a:schemeClr val="tx1"/>
              </a:buClr>
            </a:pPr>
            <a:r>
              <a:rPr lang="en-US">
                <a:solidFill>
                  <a:srgbClr val="0000FF"/>
                </a:solidFill>
                <a:latin typeface="Franklin Gothic Medium" pitchFamily="34" charset="0"/>
              </a:rPr>
              <a:t> UniProt Classification Databases</a:t>
            </a:r>
          </a:p>
          <a:p>
            <a:pPr eaLnBrk="1" hangingPunct="1">
              <a:lnSpc>
                <a:spcPct val="90000"/>
              </a:lnSpc>
              <a:buClr>
                <a:schemeClr val="tx1"/>
              </a:buClr>
            </a:pPr>
            <a:r>
              <a:rPr lang="en-US">
                <a:solidFill>
                  <a:srgbClr val="0000FF"/>
                </a:solidFill>
                <a:latin typeface="Franklin Gothic Medium" pitchFamily="34" charset="0"/>
              </a:rPr>
              <a:t> Discussion of Chapter 1 (C&amp;H)</a:t>
            </a:r>
          </a:p>
          <a:p>
            <a:pPr eaLnBrk="1" hangingPunct="1">
              <a:lnSpc>
                <a:spcPct val="90000"/>
              </a:lnSpc>
              <a:buClr>
                <a:schemeClr val="tx1"/>
              </a:buClr>
            </a:pPr>
            <a:r>
              <a:rPr lang="en-US">
                <a:solidFill>
                  <a:srgbClr val="0000FF"/>
                </a:solidFill>
                <a:latin typeface="Franklin Gothic Medium" pitchFamily="34" charset="0"/>
              </a:rPr>
              <a:t> Assignments: </a:t>
            </a:r>
            <a:br>
              <a:rPr lang="en-US">
                <a:solidFill>
                  <a:srgbClr val="0000FF"/>
                </a:solidFill>
                <a:latin typeface="Franklin Gothic Medium" pitchFamily="34" charset="0"/>
              </a:rPr>
            </a:br>
            <a:r>
              <a:rPr lang="en-US">
                <a:solidFill>
                  <a:srgbClr val="0000FF"/>
                </a:solidFill>
                <a:latin typeface="Franklin Gothic Medium" pitchFamily="34" charset="0"/>
              </a:rPr>
              <a:t>      Finish VMD Laboratory</a:t>
            </a:r>
            <a:br>
              <a:rPr lang="en-US">
                <a:solidFill>
                  <a:srgbClr val="0000FF"/>
                </a:solidFill>
                <a:latin typeface="Franklin Gothic Medium" pitchFamily="34" charset="0"/>
              </a:rPr>
            </a:br>
            <a:r>
              <a:rPr lang="en-US">
                <a:solidFill>
                  <a:srgbClr val="0000FF"/>
                </a:solidFill>
                <a:latin typeface="Franklin Gothic Medium" pitchFamily="34" charset="0"/>
              </a:rPr>
              <a:t>      Start constructing your Web Page</a:t>
            </a: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675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675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67589"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67590"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861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861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861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861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861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8616"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8617" name="Text Box 10"/>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1046"/>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p:spPr>
        <p:txBody>
          <a:bodyPr/>
          <a:lstStyle/>
          <a:p>
            <a:endParaRPr lang="en-US"/>
          </a:p>
        </p:txBody>
      </p:sp>
      <p:sp>
        <p:nvSpPr>
          <p:cNvPr id="69635" name="Line 104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p:spPr>
        <p:txBody>
          <a:bodyPr/>
          <a:lstStyle/>
          <a:p>
            <a:endParaRPr lang="en-US"/>
          </a:p>
        </p:txBody>
      </p:sp>
      <p:sp>
        <p:nvSpPr>
          <p:cNvPr id="69636" name="Line 1042"/>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p:spPr>
        <p:txBody>
          <a:bodyPr/>
          <a:lstStyle/>
          <a:p>
            <a:endParaRPr lang="en-US"/>
          </a:p>
        </p:txBody>
      </p:sp>
      <p:sp>
        <p:nvSpPr>
          <p:cNvPr id="69637" name="Line 1039"/>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p:spPr>
        <p:txBody>
          <a:bodyPr/>
          <a:lstStyle/>
          <a:p>
            <a:endParaRPr lang="en-US"/>
          </a:p>
        </p:txBody>
      </p:sp>
      <p:sp>
        <p:nvSpPr>
          <p:cNvPr id="69638" name="Line 1040"/>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p:spPr>
        <p:txBody>
          <a:bodyPr/>
          <a:lstStyle/>
          <a:p>
            <a:endParaRPr lang="en-US"/>
          </a:p>
        </p:txBody>
      </p:sp>
      <p:sp>
        <p:nvSpPr>
          <p:cNvPr id="69639" name="Line 1038"/>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p:spPr>
        <p:txBody>
          <a:bodyPr/>
          <a:lstStyle/>
          <a:p>
            <a:endParaRPr lang="en-US"/>
          </a:p>
        </p:txBody>
      </p:sp>
      <p:pic>
        <p:nvPicPr>
          <p:cNvPr id="69640"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9641"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9642"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9643"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9644"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9645"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9646"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9647"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69648"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69649" name="Text Box 1036"/>
          <p:cNvSpPr txBox="1">
            <a:spLocks noChangeArrowheads="1"/>
          </p:cNvSpPr>
          <p:nvPr/>
        </p:nvSpPr>
        <p:spPr bwMode="auto">
          <a:xfrm>
            <a:off x="609600" y="4648200"/>
            <a:ext cx="725488" cy="396875"/>
          </a:xfrm>
          <a:prstGeom prst="rect">
            <a:avLst/>
          </a:prstGeom>
          <a:noFill/>
          <a:ln w="9525">
            <a:noFill/>
            <a:miter lim="800000"/>
            <a:headEnd/>
            <a:tailEnd/>
          </a:ln>
        </p:spPr>
        <p:txBody>
          <a:bodyPr wrap="none">
            <a:spAutoFit/>
          </a:bodyPr>
          <a:lstStyle/>
          <a:p>
            <a:r>
              <a:rPr lang="en-US">
                <a:solidFill>
                  <a:srgbClr val="0000FF"/>
                </a:solidFill>
              </a:rPr>
              <a:t>NH +</a:t>
            </a:r>
          </a:p>
        </p:txBody>
      </p:sp>
      <p:sp>
        <p:nvSpPr>
          <p:cNvPr id="69650" name="Line 1037"/>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p:spPr>
        <p:txBody>
          <a:bodyPr/>
          <a:lstStyle/>
          <a:p>
            <a:endParaRPr lang="en-US"/>
          </a:p>
        </p:txBody>
      </p:sp>
      <p:sp>
        <p:nvSpPr>
          <p:cNvPr id="69651" name="Line 1041"/>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p:spPr>
        <p:txBody>
          <a:bodyPr/>
          <a:lstStyle/>
          <a:p>
            <a:endParaRPr lang="en-US"/>
          </a:p>
        </p:txBody>
      </p:sp>
      <p:sp>
        <p:nvSpPr>
          <p:cNvPr id="69652" name="Line 1044"/>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p:spPr>
        <p:txBody>
          <a:bodyPr/>
          <a:lstStyle/>
          <a:p>
            <a:endParaRPr lang="en-US"/>
          </a:p>
        </p:txBody>
      </p:sp>
      <p:sp>
        <p:nvSpPr>
          <p:cNvPr id="69653" name="Line 1045"/>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p:spPr>
        <p:txBody>
          <a:bodyPr/>
          <a:lstStyle/>
          <a:p>
            <a:endParaRPr lang="en-US"/>
          </a:p>
        </p:txBody>
      </p:sp>
      <p:sp>
        <p:nvSpPr>
          <p:cNvPr id="69654" name="Text Box 1047"/>
          <p:cNvSpPr txBox="1">
            <a:spLocks noChangeArrowheads="1"/>
          </p:cNvSpPr>
          <p:nvPr/>
        </p:nvSpPr>
        <p:spPr bwMode="auto">
          <a:xfrm>
            <a:off x="533400" y="990600"/>
            <a:ext cx="831850" cy="396875"/>
          </a:xfrm>
          <a:prstGeom prst="rect">
            <a:avLst/>
          </a:prstGeom>
          <a:noFill/>
          <a:ln w="9525">
            <a:noFill/>
            <a:miter lim="800000"/>
            <a:headEnd/>
            <a:tailEnd/>
          </a:ln>
        </p:spPr>
        <p:txBody>
          <a:bodyPr wrap="none">
            <a:spAutoFit/>
          </a:bodyPr>
          <a:lstStyle/>
          <a:p>
            <a:r>
              <a:rPr lang="en-US">
                <a:solidFill>
                  <a:srgbClr val="0000FF"/>
                </a:solidFill>
              </a:rPr>
              <a:t>C=O --</a:t>
            </a: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0659"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0660"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0661"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0662"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0663"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0664"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0665"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0666"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0667" name="Text Box 1035"/>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0668" name="Text Box 1036"/>
          <p:cNvSpPr txBox="1">
            <a:spLocks noChangeArrowheads="1"/>
          </p:cNvSpPr>
          <p:nvPr/>
        </p:nvSpPr>
        <p:spPr bwMode="auto">
          <a:xfrm>
            <a:off x="4419600" y="5638800"/>
            <a:ext cx="3770313" cy="701675"/>
          </a:xfrm>
          <a:prstGeom prst="rect">
            <a:avLst/>
          </a:prstGeom>
          <a:noFill/>
          <a:ln w="9525">
            <a:noFill/>
            <a:miter lim="800000"/>
            <a:headEnd/>
            <a:tailEnd/>
          </a:ln>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1683"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1684"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1685"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1686"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1687"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1688"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1689"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1690"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1691"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1692"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1693"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1694"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270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270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270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271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271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2712"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2713"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2714"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2715"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2716"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2717"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2718"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2719" name="Text Box 15"/>
          <p:cNvSpPr txBox="1">
            <a:spLocks noChangeArrowheads="1"/>
          </p:cNvSpPr>
          <p:nvPr/>
        </p:nvSpPr>
        <p:spPr bwMode="auto">
          <a:xfrm>
            <a:off x="3657600" y="76200"/>
            <a:ext cx="3841750" cy="1431925"/>
          </a:xfrm>
          <a:prstGeom prst="rect">
            <a:avLst/>
          </a:prstGeom>
          <a:noFill/>
          <a:ln w="9525">
            <a:noFill/>
            <a:miter lim="800000"/>
            <a:headEnd/>
            <a:tailEnd/>
          </a:ln>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503238" y="228600"/>
            <a:ext cx="7650162" cy="3051175"/>
          </a:xfrm>
          <a:prstGeom prst="rect">
            <a:avLst/>
          </a:prstGeom>
          <a:noFill/>
          <a:ln w="9525">
            <a:noFill/>
            <a:miter lim="800000"/>
            <a:headEnd/>
            <a:tailEnd/>
          </a:ln>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p:spPr>
      </p:pic>
      <p:sp>
        <p:nvSpPr>
          <p:cNvPr id="74755" name="Text Box 5"/>
          <p:cNvSpPr txBox="1">
            <a:spLocks noChangeArrowheads="1"/>
          </p:cNvSpPr>
          <p:nvPr/>
        </p:nvSpPr>
        <p:spPr bwMode="auto">
          <a:xfrm>
            <a:off x="3049588" y="0"/>
            <a:ext cx="2284412" cy="396875"/>
          </a:xfrm>
          <a:prstGeom prst="rect">
            <a:avLst/>
          </a:prstGeom>
          <a:solidFill>
            <a:srgbClr val="FFFF00"/>
          </a:solidFill>
          <a:ln w="9525">
            <a:noFill/>
            <a:miter lim="800000"/>
            <a:headEnd/>
            <a:tailEnd/>
          </a:ln>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3049588" y="0"/>
            <a:ext cx="1865312" cy="396875"/>
          </a:xfrm>
          <a:prstGeom prst="rect">
            <a:avLst/>
          </a:prstGeom>
          <a:solidFill>
            <a:srgbClr val="FFFF00"/>
          </a:solidFill>
          <a:ln w="9525">
            <a:noFill/>
            <a:miter lim="800000"/>
            <a:headEnd/>
            <a:tailEnd/>
          </a:ln>
        </p:spPr>
        <p:txBody>
          <a:bodyPr wrap="none">
            <a:spAutoFit/>
          </a:bodyPr>
          <a:lstStyle/>
          <a:p>
            <a:r>
              <a:rPr lang="en-US" b="0"/>
              <a:t>parallel </a:t>
            </a:r>
            <a:r>
              <a:rPr lang="en-US" b="0">
                <a:latin typeface="Symbol" pitchFamily="18" charset="2"/>
              </a:rPr>
              <a:t>b</a:t>
            </a:r>
            <a:r>
              <a:rPr lang="en-US" b="0"/>
              <a:t>-sheet</a:t>
            </a:r>
          </a:p>
        </p:txBody>
      </p:sp>
      <p:pic>
        <p:nvPicPr>
          <p:cNvPr id="75779" name="Picture 4"/>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p:spPr>
      </p:pic>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p:spPr>
      </p:pic>
      <p:pic>
        <p:nvPicPr>
          <p:cNvPr id="76803" name="Picture 4"/>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p:spPr>
      </p:pic>
      <p:sp>
        <p:nvSpPr>
          <p:cNvPr id="76804" name="Text Box 2"/>
          <p:cNvSpPr txBox="1">
            <a:spLocks noChangeArrowheads="1"/>
          </p:cNvSpPr>
          <p:nvPr/>
        </p:nvSpPr>
        <p:spPr bwMode="auto">
          <a:xfrm>
            <a:off x="2362200" y="152400"/>
            <a:ext cx="4672013" cy="396875"/>
          </a:xfrm>
          <a:prstGeom prst="rect">
            <a:avLst/>
          </a:prstGeom>
          <a:solidFill>
            <a:srgbClr val="FFFF00"/>
          </a:solidFill>
          <a:ln w="9525">
            <a:noFill/>
            <a:miter lim="800000"/>
            <a:headEnd/>
            <a:tailEnd/>
          </a:ln>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82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p:spPr>
      </p:pic>
      <p:pic>
        <p:nvPicPr>
          <p:cNvPr id="7782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1"/>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p:spPr>
      </p:pic>
      <p:sp>
        <p:nvSpPr>
          <p:cNvPr id="78851" name="Text Box 10"/>
          <p:cNvSpPr txBox="1">
            <a:spLocks noChangeArrowheads="1"/>
          </p:cNvSpPr>
          <p:nvPr/>
        </p:nvSpPr>
        <p:spPr bwMode="auto">
          <a:xfrm>
            <a:off x="228600" y="304800"/>
            <a:ext cx="1295400" cy="1373188"/>
          </a:xfrm>
          <a:prstGeom prst="rect">
            <a:avLst/>
          </a:prstGeom>
          <a:noFill/>
          <a:ln w="9525">
            <a:noFill/>
            <a:miter lim="800000"/>
            <a:headEnd/>
            <a:tailEnd/>
          </a:ln>
        </p:spPr>
        <p:txBody>
          <a:bodyPr>
            <a:spAutoFit/>
          </a:bodyPr>
          <a:lstStyle/>
          <a:p>
            <a:pPr algn="ctr"/>
            <a:r>
              <a:rPr lang="en-US" sz="2800">
                <a:solidFill>
                  <a:schemeClr val="hlink"/>
                </a:solidFill>
              </a:rPr>
              <a:t>loops and turns:</a:t>
            </a:r>
          </a:p>
        </p:txBody>
      </p:sp>
      <p:sp>
        <p:nvSpPr>
          <p:cNvPr id="78852" name="Text Box 12"/>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026"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a:ln w="9525">
            <a:noFill/>
            <a:miter lim="800000"/>
            <a:headEnd/>
            <a:tailEnd/>
          </a:ln>
        </p:spPr>
      </p:pic>
      <p:sp>
        <p:nvSpPr>
          <p:cNvPr id="79875" name="Text Box 1027"/>
          <p:cNvSpPr txBox="1">
            <a:spLocks noChangeArrowheads="1"/>
          </p:cNvSpPr>
          <p:nvPr/>
        </p:nvSpPr>
        <p:spPr bwMode="auto">
          <a:xfrm>
            <a:off x="365125" y="165100"/>
            <a:ext cx="1992313" cy="396875"/>
          </a:xfrm>
          <a:prstGeom prst="rect">
            <a:avLst/>
          </a:prstGeom>
          <a:noFill/>
          <a:ln w="9525">
            <a:noFill/>
            <a:miter lim="800000"/>
            <a:headEnd/>
            <a:tailEnd/>
          </a:ln>
        </p:spPr>
        <p:txBody>
          <a:bodyPr wrap="none">
            <a:spAutoFit/>
          </a:bodyPr>
          <a:lstStyle/>
          <a:p>
            <a:r>
              <a:rPr lang="en-US"/>
              <a:t>Loops and turns:</a:t>
            </a:r>
          </a:p>
        </p:txBody>
      </p:sp>
      <p:sp>
        <p:nvSpPr>
          <p:cNvPr id="79876" name="Text Box 1029"/>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8"/>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pic>
        <p:nvPicPr>
          <p:cNvPr id="80899" name="Picture 1029"/>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0900" name="Text Box 1030"/>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0901" name="Text Box 1031"/>
          <p:cNvSpPr txBox="1">
            <a:spLocks noChangeArrowheads="1"/>
          </p:cNvSpPr>
          <p:nvPr/>
        </p:nvSpPr>
        <p:spPr bwMode="auto">
          <a:xfrm>
            <a:off x="1347788" y="28956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0902" name="Text Box 1032"/>
          <p:cNvSpPr txBox="1">
            <a:spLocks noChangeArrowheads="1"/>
          </p:cNvSpPr>
          <p:nvPr/>
        </p:nvSpPr>
        <p:spPr bwMode="auto">
          <a:xfrm>
            <a:off x="4243388" y="28956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0903" name="Text Box 1033"/>
          <p:cNvSpPr txBox="1">
            <a:spLocks noChangeArrowheads="1"/>
          </p:cNvSpPr>
          <p:nvPr/>
        </p:nvSpPr>
        <p:spPr bwMode="auto">
          <a:xfrm>
            <a:off x="7467600" y="28956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0904" name="Oval 1034"/>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0905" name="Text Box 1035"/>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0906" name="Text Box 1036"/>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1923" name="Rectangle 14"/>
          <p:cNvSpPr>
            <a:spLocks noChangeArrowheads="1"/>
          </p:cNvSpPr>
          <p:nvPr/>
        </p:nvSpPr>
        <p:spPr bwMode="auto">
          <a:xfrm>
            <a:off x="914400" y="3200400"/>
            <a:ext cx="6705600" cy="35052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81924" name="Text Box 2"/>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sp>
        <p:nvSpPr>
          <p:cNvPr id="81925" name="Text Box 4"/>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1926" name="Text Box 5"/>
          <p:cNvSpPr txBox="1">
            <a:spLocks noChangeArrowheads="1"/>
          </p:cNvSpPr>
          <p:nvPr/>
        </p:nvSpPr>
        <p:spPr bwMode="auto">
          <a:xfrm>
            <a:off x="1347788" y="27432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1927" name="Text Box 6"/>
          <p:cNvSpPr txBox="1">
            <a:spLocks noChangeArrowheads="1"/>
          </p:cNvSpPr>
          <p:nvPr/>
        </p:nvSpPr>
        <p:spPr bwMode="auto">
          <a:xfrm>
            <a:off x="4243388" y="27432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1928" name="Text Box 7"/>
          <p:cNvSpPr txBox="1">
            <a:spLocks noChangeArrowheads="1"/>
          </p:cNvSpPr>
          <p:nvPr/>
        </p:nvSpPr>
        <p:spPr bwMode="auto">
          <a:xfrm>
            <a:off x="7467600" y="27432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1929" name="Oval 8"/>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1930" name="Text Box 9"/>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1931" name="Text Box 10"/>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
        <p:nvSpPr>
          <p:cNvPr id="81932" name="Text Box 12"/>
          <p:cNvSpPr txBox="1">
            <a:spLocks noChangeArrowheads="1"/>
          </p:cNvSpPr>
          <p:nvPr/>
        </p:nvSpPr>
        <p:spPr bwMode="auto">
          <a:xfrm>
            <a:off x="1465263" y="3581400"/>
            <a:ext cx="6078537" cy="3140075"/>
          </a:xfrm>
          <a:prstGeom prst="rect">
            <a:avLst/>
          </a:prstGeom>
          <a:noFill/>
          <a:ln w="9525">
            <a:noFill/>
            <a:miter lim="800000"/>
            <a:headEnd/>
            <a:tailEnd/>
          </a:ln>
        </p:spPr>
        <p:txBody>
          <a:bodyPr wrap="none">
            <a:spAutoFit/>
          </a:bodyPr>
          <a:lstStyle/>
          <a:p>
            <a:r>
              <a:rPr lang="en-US"/>
              <a:t>I	-60	  -30	-90	   0</a:t>
            </a:r>
          </a:p>
          <a:p>
            <a:r>
              <a:rPr lang="en-US"/>
              <a:t>I’	 60	   30	 90	   0</a:t>
            </a:r>
          </a:p>
          <a:p>
            <a:r>
              <a:rPr lang="en-US"/>
              <a:t>II	-60	 120	 80	   0</a:t>
            </a:r>
          </a:p>
          <a:p>
            <a:r>
              <a:rPr lang="en-US"/>
              <a:t>II’	 60	-120	-80	   0</a:t>
            </a:r>
          </a:p>
          <a:p>
            <a:r>
              <a:rPr lang="en-US"/>
              <a:t>III	-60	  -30	-60	-30</a:t>
            </a:r>
          </a:p>
          <a:p>
            <a:r>
              <a:rPr lang="en-US"/>
              <a:t>III’	 60	   30	 60	 30</a:t>
            </a:r>
          </a:p>
          <a:p>
            <a:r>
              <a:rPr lang="en-US"/>
              <a:t>IV	</a:t>
            </a:r>
            <a:r>
              <a:rPr lang="en-US" sz="1600"/>
              <a:t>(bend with 2 or more angles differing by 40° from above)</a:t>
            </a:r>
            <a:endParaRPr lang="en-US"/>
          </a:p>
          <a:p>
            <a:r>
              <a:rPr lang="en-US"/>
              <a:t>V	-80	  80	 80	-80</a:t>
            </a:r>
          </a:p>
          <a:p>
            <a:r>
              <a:rPr lang="en-US"/>
              <a:t>V’	 80	 -80	-80	 80</a:t>
            </a:r>
          </a:p>
          <a:p>
            <a:r>
              <a:rPr lang="en-US"/>
              <a:t>VI	</a:t>
            </a:r>
            <a:r>
              <a:rPr lang="en-US" i="1"/>
              <a:t>cis</a:t>
            </a:r>
            <a:r>
              <a:rPr lang="en-US"/>
              <a:t> PRO at position 3</a:t>
            </a:r>
            <a:endParaRPr lang="en-US" sz="1600"/>
          </a:p>
        </p:txBody>
      </p:sp>
      <p:sp>
        <p:nvSpPr>
          <p:cNvPr id="81933" name="Text Box 13"/>
          <p:cNvSpPr txBox="1">
            <a:spLocks noChangeArrowheads="1"/>
          </p:cNvSpPr>
          <p:nvPr/>
        </p:nvSpPr>
        <p:spPr bwMode="auto">
          <a:xfrm>
            <a:off x="973138" y="3184525"/>
            <a:ext cx="4741862" cy="396875"/>
          </a:xfrm>
          <a:prstGeom prst="rect">
            <a:avLst/>
          </a:prstGeom>
          <a:noFill/>
          <a:ln w="9525">
            <a:noFill/>
            <a:miter lim="800000"/>
            <a:headEnd/>
            <a:tailEnd/>
          </a:ln>
        </p:spPr>
        <p:txBody>
          <a:bodyPr>
            <a:spAutoFit/>
          </a:bodyPr>
          <a:lstStyle/>
          <a:p>
            <a:r>
              <a:rPr lang="en-US">
                <a:solidFill>
                  <a:srgbClr val="0000FF"/>
                </a:solidFill>
              </a:rPr>
              <a:t>Bend type       </a:t>
            </a:r>
            <a:r>
              <a:rPr lang="en-US">
                <a:solidFill>
                  <a:srgbClr val="0000FF"/>
                </a:solidFill>
                <a:latin typeface="Symbol" pitchFamily="18" charset="2"/>
              </a:rPr>
              <a:t>f</a:t>
            </a:r>
            <a:r>
              <a:rPr lang="en-US" baseline="-25000">
                <a:solidFill>
                  <a:srgbClr val="0000FF"/>
                </a:solidFill>
              </a:rPr>
              <a:t>2</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2</a:t>
            </a:r>
            <a:r>
              <a:rPr lang="en-US">
                <a:solidFill>
                  <a:srgbClr val="0000FF"/>
                </a:solidFill>
              </a:rPr>
              <a:t>         </a:t>
            </a:r>
            <a:r>
              <a:rPr lang="en-US">
                <a:solidFill>
                  <a:srgbClr val="0000FF"/>
                </a:solidFill>
                <a:latin typeface="Symbol" pitchFamily="18" charset="2"/>
              </a:rPr>
              <a:t>f</a:t>
            </a:r>
            <a:r>
              <a:rPr lang="en-US" baseline="-25000">
                <a:solidFill>
                  <a:srgbClr val="0000FF"/>
                </a:solidFill>
              </a:rPr>
              <a:t>3</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3</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p:spPr>
      </p:pic>
      <p:sp>
        <p:nvSpPr>
          <p:cNvPr id="82947"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2948"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2949" name="Text Box 4"/>
          <p:cNvSpPr txBox="1">
            <a:spLocks noChangeArrowheads="1"/>
          </p:cNvSpPr>
          <p:nvPr/>
        </p:nvSpPr>
        <p:spPr bwMode="auto">
          <a:xfrm>
            <a:off x="1203325" y="2222500"/>
            <a:ext cx="4633913" cy="1250950"/>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2950"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2.12 Brandon &amp; Tooze</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p:spPr>
      </p:pic>
      <p:sp>
        <p:nvSpPr>
          <p:cNvPr id="83971"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3972"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3973" name="Text Box 4"/>
          <p:cNvSpPr txBox="1">
            <a:spLocks noChangeArrowheads="1"/>
          </p:cNvSpPr>
          <p:nvPr/>
        </p:nvSpPr>
        <p:spPr bwMode="auto">
          <a:xfrm>
            <a:off x="1203325" y="2222500"/>
            <a:ext cx="4633913" cy="1677988"/>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83974"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2.14 Brandon &amp; Tooze</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6"/>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p:spPr>
      </p:pic>
      <p:sp>
        <p:nvSpPr>
          <p:cNvPr id="84995"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4996"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4997"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84998" name="Text Box 5"/>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2.15 Brandon &amp; Tooze</a:t>
            </a: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6"/>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p:spPr>
      </p:pic>
      <p:sp>
        <p:nvSpPr>
          <p:cNvPr id="86019"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6020"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6021"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86022" name="Text Box 5"/>
          <p:cNvSpPr txBox="1">
            <a:spLocks noChangeArrowheads="1"/>
          </p:cNvSpPr>
          <p:nvPr/>
        </p:nvSpPr>
        <p:spPr bwMode="auto">
          <a:xfrm>
            <a:off x="3810000" y="3810000"/>
            <a:ext cx="4164013" cy="701675"/>
          </a:xfrm>
          <a:prstGeom prst="rect">
            <a:avLst/>
          </a:prstGeom>
          <a:noFill/>
          <a:ln w="9525">
            <a:noFill/>
            <a:miter lim="800000"/>
            <a:headEnd/>
            <a:tailEnd/>
          </a:ln>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86023" name="Text Box 7"/>
          <p:cNvSpPr txBox="1">
            <a:spLocks noChangeArrowheads="1"/>
          </p:cNvSpPr>
          <p:nvPr/>
        </p:nvSpPr>
        <p:spPr bwMode="auto">
          <a:xfrm>
            <a:off x="7162800" y="4648200"/>
            <a:ext cx="1828800" cy="1803400"/>
          </a:xfrm>
          <a:prstGeom prst="rect">
            <a:avLst/>
          </a:prstGeom>
          <a:noFill/>
          <a:ln w="9525">
            <a:noFill/>
            <a:miter lim="800000"/>
            <a:headEnd/>
            <a:tailEnd/>
          </a:ln>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86024" name="Text Box 8"/>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2.18 Brandon &amp; Tooze</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1029"/>
          <p:cNvSpPr txBox="1">
            <a:spLocks noChangeArrowheads="1"/>
          </p:cNvSpPr>
          <p:nvPr/>
        </p:nvSpPr>
        <p:spPr bwMode="auto">
          <a:xfrm>
            <a:off x="2057400" y="304800"/>
            <a:ext cx="5440363" cy="2282825"/>
          </a:xfrm>
          <a:prstGeom prst="rect">
            <a:avLst/>
          </a:prstGeom>
          <a:noFill/>
          <a:ln w="9525">
            <a:noFill/>
            <a:miter lim="800000"/>
            <a:headEnd/>
            <a:tailEnd/>
          </a:ln>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sp>
        <p:nvSpPr>
          <p:cNvPr id="87043" name="Rectangle 1033"/>
          <p:cNvSpPr>
            <a:spLocks noChangeArrowheads="1"/>
          </p:cNvSpPr>
          <p:nvPr/>
        </p:nvSpPr>
        <p:spPr bwMode="auto">
          <a:xfrm>
            <a:off x="914400" y="2667000"/>
            <a:ext cx="7162800" cy="4019550"/>
          </a:xfrm>
          <a:prstGeom prst="rect">
            <a:avLst/>
          </a:prstGeom>
          <a:noFill/>
          <a:ln w="9525">
            <a:noFill/>
            <a:miter lim="800000"/>
            <a:headEnd/>
            <a:tailEnd/>
          </a:ln>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609600" y="228600"/>
            <a:ext cx="7772400" cy="838200"/>
          </a:xfrm>
        </p:spPr>
        <p:txBody>
          <a:bodyPr/>
          <a:lstStyle/>
          <a:p>
            <a:pPr eaLnBrk="1" hangingPunct="1"/>
            <a:r>
              <a:rPr lang="en-US" sz="4000" b="1">
                <a:solidFill>
                  <a:srgbClr val="0000FF"/>
                </a:solidFill>
              </a:rPr>
              <a:t>S</a:t>
            </a:r>
            <a:r>
              <a:rPr lang="en-US" sz="4000">
                <a:solidFill>
                  <a:srgbClr val="0000FF"/>
                </a:solidFill>
              </a:rPr>
              <a:t>tructural </a:t>
            </a:r>
            <a:r>
              <a:rPr lang="en-US" sz="4000" b="1">
                <a:solidFill>
                  <a:srgbClr val="0000FF"/>
                </a:solidFill>
              </a:rPr>
              <a:t>C</a:t>
            </a:r>
            <a:r>
              <a:rPr lang="en-US" sz="4000">
                <a:solidFill>
                  <a:srgbClr val="0000FF"/>
                </a:solidFill>
              </a:rPr>
              <a:t>lassification </a:t>
            </a:r>
            <a:r>
              <a:rPr lang="en-US" sz="4000" b="1">
                <a:solidFill>
                  <a:srgbClr val="0000FF"/>
                </a:solidFill>
              </a:rPr>
              <a:t>O</a:t>
            </a:r>
            <a:r>
              <a:rPr lang="en-US" sz="4000">
                <a:solidFill>
                  <a:srgbClr val="0000FF"/>
                </a:solidFill>
              </a:rPr>
              <a:t>f </a:t>
            </a:r>
            <a:r>
              <a:rPr lang="en-US" sz="4000" b="1">
                <a:solidFill>
                  <a:srgbClr val="0000FF"/>
                </a:solidFill>
              </a:rPr>
              <a:t>P</a:t>
            </a:r>
            <a:r>
              <a:rPr lang="en-US" sz="4000">
                <a:solidFill>
                  <a:srgbClr val="0000FF"/>
                </a:solidFill>
              </a:rPr>
              <a:t>roteins</a:t>
            </a:r>
            <a:br>
              <a:rPr lang="en-US" sz="4000">
                <a:solidFill>
                  <a:srgbClr val="0000FF"/>
                </a:solidFill>
              </a:rPr>
            </a:br>
            <a:r>
              <a:rPr lang="en-US" sz="3200">
                <a:hlinkClick r:id="rId3"/>
              </a:rPr>
              <a:t>http://scop.mrc-lmb.cam.ac.uk/scop/</a:t>
            </a:r>
            <a:r>
              <a:rPr lang="en-US" sz="3200"/>
              <a:t> </a:t>
            </a:r>
          </a:p>
        </p:txBody>
      </p:sp>
      <p:pic>
        <p:nvPicPr>
          <p:cNvPr id="88067" name="Picture 6"/>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a:ln w="9525">
            <a:noFill/>
            <a:miter lim="800000"/>
            <a:headEnd/>
            <a:tailEnd/>
          </a:ln>
        </p:spPr>
      </p:pic>
      <p:sp>
        <p:nvSpPr>
          <p:cNvPr id="88068" name="Text Box 7"/>
          <p:cNvSpPr txBox="1">
            <a:spLocks noChangeArrowheads="1"/>
          </p:cNvSpPr>
          <p:nvPr/>
        </p:nvSpPr>
        <p:spPr bwMode="auto">
          <a:xfrm>
            <a:off x="5410200" y="1905000"/>
            <a:ext cx="3733800" cy="4054475"/>
          </a:xfrm>
          <a:prstGeom prst="rect">
            <a:avLst/>
          </a:prstGeom>
          <a:noFill/>
          <a:ln w="9525">
            <a:noFill/>
            <a:miter lim="800000"/>
            <a:headEnd/>
            <a:tailEnd/>
          </a:ln>
        </p:spPr>
        <p:txBody>
          <a:bodyPr>
            <a:spAutoFit/>
          </a:bodyPr>
          <a:lstStyle/>
          <a:p>
            <a:pPr>
              <a:spcBef>
                <a:spcPct val="50000"/>
              </a:spcBef>
            </a:pPr>
            <a:r>
              <a:rPr lang="en-US"/>
              <a:t>Hand-curated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88069" name="Rectangle 8"/>
          <p:cNvSpPr>
            <a:spLocks noChangeArrowheads="1"/>
          </p:cNvSpPr>
          <p:nvPr/>
        </p:nvSpPr>
        <p:spPr bwMode="auto">
          <a:xfrm>
            <a:off x="5562600" y="6172200"/>
            <a:ext cx="3281363" cy="396875"/>
          </a:xfrm>
          <a:prstGeom prst="rect">
            <a:avLst/>
          </a:prstGeom>
          <a:noFill/>
          <a:ln w="9525">
            <a:noFill/>
            <a:miter lim="800000"/>
            <a:headEnd/>
            <a:tailEnd/>
          </a:ln>
        </p:spPr>
        <p:txBody>
          <a:bodyPr wrap="none">
            <a:spAutoFit/>
          </a:bodyPr>
          <a:lstStyle/>
          <a:p>
            <a:r>
              <a:rPr lang="en-US" b="0"/>
              <a:t>Chothia, Murzin (Cambridge)</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a:xfrm>
            <a:off x="685800" y="304800"/>
            <a:ext cx="7772400" cy="1143000"/>
          </a:xfrm>
        </p:spPr>
        <p:txBody>
          <a:bodyPr/>
          <a:lstStyle/>
          <a:p>
            <a:pPr eaLnBrk="1" hangingPunct="1"/>
            <a:r>
              <a:rPr lang="en-US" sz="4000">
                <a:solidFill>
                  <a:srgbClr val="0000FF"/>
                </a:solidFill>
              </a:rPr>
              <a:t>CATH Protein Structural Data Base</a:t>
            </a:r>
            <a:br>
              <a:rPr lang="en-US" sz="4000">
                <a:solidFill>
                  <a:srgbClr val="0000FF"/>
                </a:solidFill>
              </a:rPr>
            </a:br>
            <a:r>
              <a:rPr lang="en-US" sz="2400">
                <a:solidFill>
                  <a:srgbClr val="0000FF"/>
                </a:solidFill>
              </a:rPr>
              <a:t>http://www.biochem.ucl.ac.uk/bsm/cath/cath.html</a:t>
            </a:r>
          </a:p>
        </p:txBody>
      </p:sp>
      <p:pic>
        <p:nvPicPr>
          <p:cNvPr id="89091" name="Picture 5"/>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a:ln w="9525">
            <a:noFill/>
            <a:miter lim="800000"/>
            <a:headEnd/>
            <a:tailEnd/>
          </a:ln>
        </p:spPr>
      </p:pic>
      <p:sp>
        <p:nvSpPr>
          <p:cNvPr id="89092" name="Text Box 6"/>
          <p:cNvSpPr txBox="1">
            <a:spLocks noChangeArrowheads="1"/>
          </p:cNvSpPr>
          <p:nvPr/>
        </p:nvSpPr>
        <p:spPr bwMode="auto">
          <a:xfrm>
            <a:off x="7010400" y="1828800"/>
            <a:ext cx="1981200" cy="5121275"/>
          </a:xfrm>
          <a:prstGeom prst="rect">
            <a:avLst/>
          </a:prstGeom>
          <a:noFill/>
          <a:ln w="9525">
            <a:noFill/>
            <a:miter lim="800000"/>
            <a:headEnd/>
            <a:tailEnd/>
          </a:ln>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Grp="1" noChangeArrowheads="1"/>
          </p:cNvSpPr>
          <p:nvPr>
            <p:ph type="title"/>
          </p:nvPr>
        </p:nvSpPr>
        <p:spPr>
          <a:xfrm>
            <a:off x="685800" y="228600"/>
            <a:ext cx="7772400" cy="1066800"/>
          </a:xfrm>
        </p:spPr>
        <p:txBody>
          <a:bodyPr/>
          <a:lstStyle/>
          <a:p>
            <a:pPr eaLnBrk="1" hangingPunct="1"/>
            <a:r>
              <a:rPr lang="en-US" sz="4000" b="1">
                <a:solidFill>
                  <a:srgbClr val="0000FF"/>
                </a:solidFill>
              </a:rPr>
              <a:t>UniProt</a:t>
            </a:r>
            <a:br>
              <a:rPr lang="en-US" sz="4000"/>
            </a:br>
            <a:r>
              <a:rPr lang="en-US" sz="4000">
                <a:hlinkClick r:id="rId3"/>
              </a:rPr>
              <a:t>http://www.uniprot.org/</a:t>
            </a:r>
            <a:r>
              <a:rPr lang="en-US" sz="4000"/>
              <a:t> </a:t>
            </a:r>
          </a:p>
        </p:txBody>
      </p:sp>
      <p:pic>
        <p:nvPicPr>
          <p:cNvPr id="90115" name="Picture 5"/>
          <p:cNvPicPr>
            <a:picLocks noChangeAspect="1" noChangeArrowheads="1"/>
          </p:cNvPicPr>
          <p:nvPr/>
        </p:nvPicPr>
        <p:blipFill>
          <a:blip r:embed="rId4" cstate="print"/>
          <a:srcRect/>
          <a:stretch>
            <a:fillRect/>
          </a:stretch>
        </p:blipFill>
        <p:spPr bwMode="auto">
          <a:xfrm>
            <a:off x="914400" y="1828800"/>
            <a:ext cx="7269163" cy="3162300"/>
          </a:xfrm>
          <a:prstGeom prst="rect">
            <a:avLst/>
          </a:prstGeom>
          <a:noFill/>
          <a:ln w="9525">
            <a:noFill/>
            <a:miter lim="800000"/>
            <a:headEnd/>
            <a:tailEnd/>
          </a:ln>
        </p:spPr>
      </p:pic>
      <p:pic>
        <p:nvPicPr>
          <p:cNvPr id="90116" name="Picture 7"/>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a:ln w="9525">
            <a:noFill/>
            <a:miter lim="800000"/>
            <a:headEnd/>
            <a:tailEnd/>
          </a:ln>
        </p:spPr>
      </p:pic>
    </p:spTree>
  </p:cSld>
  <p:clrMapOvr>
    <a:masterClrMapping/>
  </p:clrMapOvr>
  <p:transition spd="slow"/>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10160</TotalTime>
  <Words>4564</Words>
  <Application>Microsoft Macintosh PowerPoint</Application>
  <PresentationFormat>On-screen Show (4:3)</PresentationFormat>
  <Paragraphs>881</Paragraphs>
  <Slides>80</Slides>
  <Notes>80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4</vt:i4>
      </vt:variant>
      <vt:variant>
        <vt:lpstr>Slide Titles</vt:lpstr>
      </vt:variant>
      <vt:variant>
        <vt:i4>80</vt:i4>
      </vt:variant>
    </vt:vector>
  </HeadingPairs>
  <TitlesOfParts>
    <vt:vector size="96" baseType="lpstr">
      <vt:lpstr>Arial</vt:lpstr>
      <vt:lpstr>Arial Black</vt:lpstr>
      <vt:lpstr>Arial Narrow</vt:lpstr>
      <vt:lpstr>Comic Sans MS</vt:lpstr>
      <vt:lpstr>Courier New</vt:lpstr>
      <vt:lpstr>Franklin Gothic Demi Cond</vt:lpstr>
      <vt:lpstr>Franklin Gothic Medium</vt:lpstr>
      <vt:lpstr>Franklin Gothic Medium Cond</vt:lpstr>
      <vt:lpstr>Symbol</vt:lpstr>
      <vt:lpstr>Times New Roman</vt:lpstr>
      <vt:lpstr>Wingdings</vt:lpstr>
      <vt:lpstr>Default Design</vt:lpstr>
      <vt:lpstr>ACD ChemSketch 2.0</vt:lpstr>
      <vt:lpstr>CS ChemDraw Drawing</vt:lpstr>
      <vt:lpstr>ChemSketch</vt:lpstr>
      <vt:lpstr>Photo Editor Photo</vt:lpstr>
      <vt:lpstr>Proteins and their  Structures  </vt:lpstr>
      <vt:lpstr>PowerPoint Presentation</vt:lpstr>
      <vt:lpstr>PowerPoint Presentation</vt:lpstr>
      <vt:lpstr>PowerPoint Presentation</vt:lpstr>
      <vt:lpstr>The Genetic Code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Parametric Sequence Analysis  http://www.expasy.org/tools/ </vt:lpstr>
      <vt:lpstr>Protscale Parameters http://www.expasy.ch/tools/protscale.html </vt:lpstr>
      <vt:lpstr>Kyte-Doolittle of Leptin Receptor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Hydrophobic and Hydrophilic Solutes</vt:lpstr>
      <vt:lpstr>PowerPoint Presentation</vt:lpstr>
      <vt:lpstr>What we hope to 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Classification Of Proteins http://scop.mrc-lmb.cam.ac.uk/scop/ </vt:lpstr>
      <vt:lpstr>CATH Protein Structural Data Base http://www.biochem.ucl.ac.uk/bsm/cath/cath.html</vt:lpstr>
      <vt:lpstr>UniProt http://www.uniprot.org/ </vt:lpstr>
    </vt:vector>
  </TitlesOfParts>
  <Company>department of medicinal chemistry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Microsoft Office User</cp:lastModifiedBy>
  <cp:revision>116</cp:revision>
  <dcterms:created xsi:type="dcterms:W3CDTF">2000-03-08T22:42:54Z</dcterms:created>
  <dcterms:modified xsi:type="dcterms:W3CDTF">2024-03-18T12:56:15Z</dcterms:modified>
</cp:coreProperties>
</file>