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481" r:id="rId2"/>
    <p:sldId id="482" r:id="rId3"/>
    <p:sldId id="483" r:id="rId4"/>
    <p:sldId id="477" r:id="rId5"/>
    <p:sldId id="478" r:id="rId6"/>
    <p:sldId id="479" r:id="rId7"/>
    <p:sldId id="480" r:id="rId8"/>
    <p:sldId id="334" r:id="rId9"/>
    <p:sldId id="335" r:id="rId10"/>
    <p:sldId id="452" r:id="rId11"/>
    <p:sldId id="471" r:id="rId12"/>
    <p:sldId id="336" r:id="rId13"/>
    <p:sldId id="470" r:id="rId14"/>
    <p:sldId id="356" r:id="rId15"/>
    <p:sldId id="464" r:id="rId16"/>
    <p:sldId id="417" r:id="rId17"/>
    <p:sldId id="416" r:id="rId18"/>
    <p:sldId id="473" r:id="rId19"/>
    <p:sldId id="363" r:id="rId20"/>
    <p:sldId id="418" r:id="rId21"/>
    <p:sldId id="457" r:id="rId22"/>
    <p:sldId id="423" r:id="rId23"/>
    <p:sldId id="475" r:id="rId24"/>
    <p:sldId id="458" r:id="rId25"/>
    <p:sldId id="413" r:id="rId26"/>
    <p:sldId id="474" r:id="rId27"/>
    <p:sldId id="437" r:id="rId28"/>
    <p:sldId id="443" r:id="rId29"/>
    <p:sldId id="476" r:id="rId30"/>
    <p:sldId id="444" r:id="rId31"/>
    <p:sldId id="419" r:id="rId32"/>
    <p:sldId id="420" r:id="rId33"/>
    <p:sldId id="422" r:id="rId34"/>
    <p:sldId id="421" r:id="rId35"/>
    <p:sldId id="441" r:id="rId36"/>
    <p:sldId id="442" r:id="rId37"/>
    <p:sldId id="425" r:id="rId38"/>
    <p:sldId id="426" r:id="rId39"/>
    <p:sldId id="428" r:id="rId40"/>
    <p:sldId id="427" r:id="rId41"/>
    <p:sldId id="424" r:id="rId42"/>
    <p:sldId id="436" r:id="rId43"/>
    <p:sldId id="435" r:id="rId44"/>
    <p:sldId id="446" r:id="rId45"/>
    <p:sldId id="472" r:id="rId46"/>
    <p:sldId id="445" r:id="rId47"/>
    <p:sldId id="440" r:id="rId48"/>
    <p:sldId id="439" r:id="rId49"/>
    <p:sldId id="429" r:id="rId50"/>
    <p:sldId id="430" r:id="rId51"/>
    <p:sldId id="431" r:id="rId52"/>
    <p:sldId id="434" r:id="rId53"/>
    <p:sldId id="448" r:id="rId54"/>
    <p:sldId id="449" r:id="rId55"/>
    <p:sldId id="454" r:id="rId56"/>
    <p:sldId id="432" r:id="rId57"/>
    <p:sldId id="455" r:id="rId58"/>
    <p:sldId id="453" r:id="rId59"/>
    <p:sldId id="411" r:id="rId60"/>
    <p:sldId id="433" r:id="rId61"/>
    <p:sldId id="456" r:id="rId62"/>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46" autoAdjust="0"/>
    <p:restoredTop sz="95340" autoAdjust="0"/>
  </p:normalViewPr>
  <p:slideViewPr>
    <p:cSldViewPr>
      <p:cViewPr varScale="1">
        <p:scale>
          <a:sx n="125" d="100"/>
          <a:sy n="125" d="100"/>
        </p:scale>
        <p:origin x="2088"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3" Type="http://schemas.openxmlformats.org/officeDocument/2006/relationships/slide" Target="slides/slide33.xml"/><Relationship Id="rId18" Type="http://schemas.openxmlformats.org/officeDocument/2006/relationships/slide" Target="slides/slide38.xml"/><Relationship Id="rId26" Type="http://schemas.openxmlformats.org/officeDocument/2006/relationships/slide" Target="slides/slide47.xml"/><Relationship Id="rId3" Type="http://schemas.openxmlformats.org/officeDocument/2006/relationships/slide" Target="slides/slide16.xml"/><Relationship Id="rId21" Type="http://schemas.openxmlformats.org/officeDocument/2006/relationships/slide" Target="slides/slide41.xml"/><Relationship Id="rId34" Type="http://schemas.openxmlformats.org/officeDocument/2006/relationships/slide" Target="slides/slide57.xml"/><Relationship Id="rId7" Type="http://schemas.openxmlformats.org/officeDocument/2006/relationships/slide" Target="slides/slide22.xml"/><Relationship Id="rId12" Type="http://schemas.openxmlformats.org/officeDocument/2006/relationships/slide" Target="slides/slide32.xml"/><Relationship Id="rId17" Type="http://schemas.openxmlformats.org/officeDocument/2006/relationships/slide" Target="slides/slide37.xml"/><Relationship Id="rId25" Type="http://schemas.openxmlformats.org/officeDocument/2006/relationships/slide" Target="slides/slide46.xml"/><Relationship Id="rId33" Type="http://schemas.openxmlformats.org/officeDocument/2006/relationships/slide" Target="slides/slide54.xml"/><Relationship Id="rId2" Type="http://schemas.openxmlformats.org/officeDocument/2006/relationships/slide" Target="slides/slide15.xml"/><Relationship Id="rId16" Type="http://schemas.openxmlformats.org/officeDocument/2006/relationships/slide" Target="slides/slide36.xml"/><Relationship Id="rId20" Type="http://schemas.openxmlformats.org/officeDocument/2006/relationships/slide" Target="slides/slide40.xml"/><Relationship Id="rId29" Type="http://schemas.openxmlformats.org/officeDocument/2006/relationships/slide" Target="slides/slide50.xml"/><Relationship Id="rId1" Type="http://schemas.openxmlformats.org/officeDocument/2006/relationships/slide" Target="slides/slide13.xml"/><Relationship Id="rId6" Type="http://schemas.openxmlformats.org/officeDocument/2006/relationships/slide" Target="slides/slide21.xml"/><Relationship Id="rId11" Type="http://schemas.openxmlformats.org/officeDocument/2006/relationships/slide" Target="slides/slide31.xml"/><Relationship Id="rId24" Type="http://schemas.openxmlformats.org/officeDocument/2006/relationships/slide" Target="slides/slide44.xml"/><Relationship Id="rId32" Type="http://schemas.openxmlformats.org/officeDocument/2006/relationships/slide" Target="slides/slide53.xml"/><Relationship Id="rId5" Type="http://schemas.openxmlformats.org/officeDocument/2006/relationships/slide" Target="slides/slide20.xml"/><Relationship Id="rId15" Type="http://schemas.openxmlformats.org/officeDocument/2006/relationships/slide" Target="slides/slide35.xml"/><Relationship Id="rId23" Type="http://schemas.openxmlformats.org/officeDocument/2006/relationships/slide" Target="slides/slide43.xml"/><Relationship Id="rId28" Type="http://schemas.openxmlformats.org/officeDocument/2006/relationships/slide" Target="slides/slide49.xml"/><Relationship Id="rId36" Type="http://schemas.openxmlformats.org/officeDocument/2006/relationships/slide" Target="slides/slide60.xml"/><Relationship Id="rId10" Type="http://schemas.openxmlformats.org/officeDocument/2006/relationships/slide" Target="slides/slide28.xml"/><Relationship Id="rId19" Type="http://schemas.openxmlformats.org/officeDocument/2006/relationships/slide" Target="slides/slide39.xml"/><Relationship Id="rId31" Type="http://schemas.openxmlformats.org/officeDocument/2006/relationships/slide" Target="slides/slide52.xml"/><Relationship Id="rId4" Type="http://schemas.openxmlformats.org/officeDocument/2006/relationships/slide" Target="slides/slide17.xml"/><Relationship Id="rId9" Type="http://schemas.openxmlformats.org/officeDocument/2006/relationships/slide" Target="slides/slide27.xml"/><Relationship Id="rId14" Type="http://schemas.openxmlformats.org/officeDocument/2006/relationships/slide" Target="slides/slide34.xml"/><Relationship Id="rId22" Type="http://schemas.openxmlformats.org/officeDocument/2006/relationships/slide" Target="slides/slide42.xml"/><Relationship Id="rId27" Type="http://schemas.openxmlformats.org/officeDocument/2006/relationships/slide" Target="slides/slide48.xml"/><Relationship Id="rId30" Type="http://schemas.openxmlformats.org/officeDocument/2006/relationships/slide" Target="slides/slide51.xml"/><Relationship Id="rId35" Type="http://schemas.openxmlformats.org/officeDocument/2006/relationships/slide" Target="slides/slide58.xml"/><Relationship Id="rId8" Type="http://schemas.openxmlformats.org/officeDocument/2006/relationships/slide" Target="slides/slide2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image" Target="../media/image2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8</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a:t>Click to edit Master title style</a:t>
            </a:r>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nas.org/doi/abs/10.1073/pnas.89.21.10124" TargetMode="External"/><Relationship Id="rId2" Type="http://schemas.openxmlformats.org/officeDocument/2006/relationships/hyperlink" Target="https://academic.oup.com/metallomics/article/11/5/894/5962196"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9.emf"/></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5.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6.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9.emf"/></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2.emf"/><Relationship Id="rId5" Type="http://schemas.openxmlformats.org/officeDocument/2006/relationships/oleObject" Target="../embeddings/oleObject14.bin"/><Relationship Id="rId4" Type="http://schemas.openxmlformats.org/officeDocument/2006/relationships/image" Target="../media/image21.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3.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6.emf"/><Relationship Id="rId5" Type="http://schemas.openxmlformats.org/officeDocument/2006/relationships/oleObject" Target="../embeddings/oleObject18.bin"/><Relationship Id="rId4" Type="http://schemas.openxmlformats.org/officeDocument/2006/relationships/image" Target="../media/image25.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7.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8.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9.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2.emf"/><Relationship Id="rId5" Type="http://schemas.openxmlformats.org/officeDocument/2006/relationships/oleObject" Target="../embeddings/oleObject23.bin"/><Relationship Id="rId4" Type="http://schemas.openxmlformats.org/officeDocument/2006/relationships/image" Target="../media/image31.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8D3E1F-3D38-A644-A146-6BCD6C630F4A}"/>
              </a:ext>
            </a:extLst>
          </p:cNvPr>
          <p:cNvSpPr txBox="1"/>
          <p:nvPr/>
        </p:nvSpPr>
        <p:spPr>
          <a:xfrm>
            <a:off x="533400" y="381000"/>
            <a:ext cx="8344207" cy="5940088"/>
          </a:xfrm>
          <a:prstGeom prst="rect">
            <a:avLst/>
          </a:prstGeom>
          <a:noFill/>
        </p:spPr>
        <p:txBody>
          <a:bodyPr wrap="none" rtlCol="0">
            <a:spAutoFit/>
          </a:bodyPr>
          <a:lstStyle/>
          <a:p>
            <a:r>
              <a:rPr lang="cs-CZ" dirty="0"/>
              <a:t>zaujala </a:t>
            </a:r>
            <a:r>
              <a:rPr lang="cs-CZ" dirty="0" err="1"/>
              <a:t>ma</a:t>
            </a:r>
            <a:r>
              <a:rPr lang="cs-CZ" dirty="0"/>
              <a:t> jedna otázka na </a:t>
            </a:r>
            <a:r>
              <a:rPr lang="cs-CZ" dirty="0" err="1"/>
              <a:t>včerajšej</a:t>
            </a:r>
            <a:r>
              <a:rPr lang="cs-CZ" dirty="0"/>
              <a:t> </a:t>
            </a:r>
            <a:r>
              <a:rPr lang="cs-CZ" dirty="0" err="1"/>
              <a:t>prednáške</a:t>
            </a:r>
            <a:r>
              <a:rPr lang="cs-CZ" dirty="0"/>
              <a:t>, </a:t>
            </a:r>
            <a:r>
              <a:rPr lang="cs-CZ" dirty="0" err="1"/>
              <a:t>ohľadne</a:t>
            </a:r>
            <a:r>
              <a:rPr lang="cs-CZ" dirty="0"/>
              <a:t> </a:t>
            </a:r>
            <a:r>
              <a:rPr lang="cs-CZ" dirty="0" err="1"/>
              <a:t>proteínov</a:t>
            </a:r>
            <a:r>
              <a:rPr lang="cs-CZ" dirty="0"/>
              <a:t> </a:t>
            </a:r>
          </a:p>
          <a:p>
            <a:r>
              <a:rPr lang="cs-CZ" dirty="0"/>
              <a:t>s definovanou </a:t>
            </a:r>
            <a:r>
              <a:rPr lang="cs-CZ" dirty="0" err="1"/>
              <a:t>štruktúrou</a:t>
            </a:r>
            <a:r>
              <a:rPr lang="cs-CZ" dirty="0"/>
              <a:t> bez </a:t>
            </a:r>
            <a:r>
              <a:rPr lang="cs-CZ" dirty="0" err="1"/>
              <a:t>sekundárnych</a:t>
            </a:r>
            <a:r>
              <a:rPr lang="cs-CZ" dirty="0"/>
              <a:t> </a:t>
            </a:r>
            <a:r>
              <a:rPr lang="cs-CZ" dirty="0" err="1"/>
              <a:t>štruktúr</a:t>
            </a:r>
            <a:r>
              <a:rPr lang="cs-CZ" dirty="0"/>
              <a:t> </a:t>
            </a:r>
          </a:p>
          <a:p>
            <a:r>
              <a:rPr lang="cs-CZ" dirty="0"/>
              <a:t>(</a:t>
            </a:r>
            <a:r>
              <a:rPr lang="cs-CZ" dirty="0" err="1"/>
              <a:t>ak</a:t>
            </a:r>
            <a:r>
              <a:rPr lang="cs-CZ" dirty="0"/>
              <a:t> teda </a:t>
            </a:r>
            <a:r>
              <a:rPr lang="cs-CZ" dirty="0" err="1"/>
              <a:t>odhliadneme</a:t>
            </a:r>
            <a:r>
              <a:rPr lang="cs-CZ" dirty="0"/>
              <a:t> od </a:t>
            </a:r>
            <a:r>
              <a:rPr lang="cs-CZ" dirty="0" err="1"/>
              <a:t>polyprolínových</a:t>
            </a:r>
            <a:r>
              <a:rPr lang="cs-CZ" dirty="0"/>
              <a:t> </a:t>
            </a:r>
            <a:r>
              <a:rPr lang="cs-CZ" dirty="0" err="1"/>
              <a:t>helixov</a:t>
            </a:r>
            <a:r>
              <a:rPr lang="cs-CZ" dirty="0"/>
              <a:t> I/II a </a:t>
            </a:r>
            <a:r>
              <a:rPr lang="cs-CZ" dirty="0" err="1"/>
              <a:t>kolagénu</a:t>
            </a:r>
            <a:r>
              <a:rPr lang="cs-CZ" dirty="0"/>
              <a:t>, </a:t>
            </a:r>
            <a:r>
              <a:rPr lang="cs-CZ" dirty="0" err="1"/>
              <a:t>napr</a:t>
            </a:r>
            <a:r>
              <a:rPr lang="cs-CZ" dirty="0"/>
              <a:t>.). </a:t>
            </a:r>
          </a:p>
          <a:p>
            <a:r>
              <a:rPr lang="cs-CZ" dirty="0"/>
              <a:t>Napadlo mi totiž, že </a:t>
            </a:r>
            <a:r>
              <a:rPr lang="cs-CZ" dirty="0" err="1"/>
              <a:t>existujú</a:t>
            </a:r>
            <a:r>
              <a:rPr lang="cs-CZ" dirty="0"/>
              <a:t> </a:t>
            </a:r>
            <a:r>
              <a:rPr lang="cs-CZ" dirty="0" err="1"/>
              <a:t>metalotioneíny</a:t>
            </a:r>
            <a:r>
              <a:rPr lang="cs-CZ" dirty="0"/>
              <a:t>, </a:t>
            </a:r>
            <a:r>
              <a:rPr lang="cs-CZ" dirty="0" err="1"/>
              <a:t>slúžiace</a:t>
            </a:r>
            <a:r>
              <a:rPr lang="cs-CZ" dirty="0"/>
              <a:t> na </a:t>
            </a:r>
            <a:r>
              <a:rPr lang="cs-CZ" dirty="0" err="1"/>
              <a:t>detoxifikáciu</a:t>
            </a:r>
            <a:r>
              <a:rPr lang="cs-CZ" dirty="0"/>
              <a:t> </a:t>
            </a:r>
          </a:p>
          <a:p>
            <a:r>
              <a:rPr lang="cs-CZ" dirty="0"/>
              <a:t>od </a:t>
            </a:r>
            <a:r>
              <a:rPr lang="cs-CZ" dirty="0" err="1"/>
              <a:t>ťažkých</a:t>
            </a:r>
            <a:r>
              <a:rPr lang="cs-CZ" dirty="0"/>
              <a:t> </a:t>
            </a:r>
            <a:r>
              <a:rPr lang="cs-CZ" dirty="0" err="1"/>
              <a:t>kovov</a:t>
            </a:r>
            <a:r>
              <a:rPr lang="cs-CZ" dirty="0"/>
              <a:t>, </a:t>
            </a:r>
            <a:r>
              <a:rPr lang="cs-CZ" dirty="0" err="1"/>
              <a:t>ktoré</a:t>
            </a:r>
            <a:r>
              <a:rPr lang="cs-CZ" dirty="0"/>
              <a:t> sami o sebe </a:t>
            </a:r>
            <a:r>
              <a:rPr lang="cs-CZ" dirty="0" err="1"/>
              <a:t>žiadnu</a:t>
            </a:r>
            <a:r>
              <a:rPr lang="cs-CZ" dirty="0"/>
              <a:t> </a:t>
            </a:r>
            <a:r>
              <a:rPr lang="cs-CZ" dirty="0" err="1"/>
              <a:t>štruktúru</a:t>
            </a:r>
            <a:r>
              <a:rPr lang="cs-CZ" dirty="0"/>
              <a:t> </a:t>
            </a:r>
            <a:r>
              <a:rPr lang="cs-CZ" dirty="0" err="1"/>
              <a:t>nemajú</a:t>
            </a:r>
            <a:r>
              <a:rPr lang="cs-CZ" dirty="0"/>
              <a:t> </a:t>
            </a:r>
          </a:p>
          <a:p>
            <a:r>
              <a:rPr lang="cs-CZ" dirty="0"/>
              <a:t>(</a:t>
            </a:r>
            <a:r>
              <a:rPr lang="cs-CZ" dirty="0" err="1"/>
              <a:t>ako</a:t>
            </a:r>
            <a:r>
              <a:rPr lang="cs-CZ" dirty="0"/>
              <a:t> stojí </a:t>
            </a:r>
            <a:r>
              <a:rPr lang="cs-CZ" dirty="0" err="1"/>
              <a:t>napr</a:t>
            </a:r>
            <a:r>
              <a:rPr lang="cs-CZ" dirty="0"/>
              <a:t>. v článku </a:t>
            </a:r>
          </a:p>
          <a:p>
            <a:r>
              <a:rPr lang="cs-CZ" dirty="0">
                <a:hlinkClick r:id="rId2"/>
              </a:rPr>
              <a:t>https://academic.oup.com/metallomics/article/11/5/894/5962196</a:t>
            </a:r>
            <a:r>
              <a:rPr lang="cs-CZ" dirty="0"/>
              <a:t>), ale </a:t>
            </a:r>
          </a:p>
          <a:p>
            <a:r>
              <a:rPr lang="cs-CZ" dirty="0" err="1"/>
              <a:t>pri</a:t>
            </a:r>
            <a:r>
              <a:rPr lang="cs-CZ" dirty="0"/>
              <a:t> </a:t>
            </a:r>
            <a:r>
              <a:rPr lang="cs-CZ" dirty="0" err="1"/>
              <a:t>naviazaní</a:t>
            </a:r>
            <a:r>
              <a:rPr lang="cs-CZ" dirty="0"/>
              <a:t> na kovy </a:t>
            </a:r>
            <a:r>
              <a:rPr lang="cs-CZ" dirty="0" err="1"/>
              <a:t>majú</a:t>
            </a:r>
            <a:r>
              <a:rPr lang="cs-CZ" dirty="0"/>
              <a:t> </a:t>
            </a:r>
            <a:r>
              <a:rPr lang="cs-CZ" dirty="0" err="1"/>
              <a:t>celkom</a:t>
            </a:r>
            <a:r>
              <a:rPr lang="cs-CZ" dirty="0"/>
              <a:t> </a:t>
            </a:r>
            <a:r>
              <a:rPr lang="cs-CZ" dirty="0" err="1"/>
              <a:t>slušne</a:t>
            </a:r>
            <a:r>
              <a:rPr lang="cs-CZ" dirty="0"/>
              <a:t> </a:t>
            </a:r>
            <a:r>
              <a:rPr lang="cs-CZ" dirty="0" err="1"/>
              <a:t>definovanú</a:t>
            </a:r>
            <a:r>
              <a:rPr lang="cs-CZ" dirty="0"/>
              <a:t> </a:t>
            </a:r>
            <a:r>
              <a:rPr lang="cs-CZ" dirty="0" err="1"/>
              <a:t>štruktúru</a:t>
            </a:r>
            <a:r>
              <a:rPr lang="cs-CZ" dirty="0"/>
              <a:t>, a to </a:t>
            </a:r>
          </a:p>
          <a:p>
            <a:r>
              <a:rPr lang="cs-CZ" dirty="0"/>
              <a:t>bez výskytu </a:t>
            </a:r>
            <a:r>
              <a:rPr lang="cs-CZ" dirty="0" err="1"/>
              <a:t>sekundárnych</a:t>
            </a:r>
            <a:r>
              <a:rPr lang="cs-CZ" dirty="0"/>
              <a:t> </a:t>
            </a:r>
            <a:r>
              <a:rPr lang="cs-CZ" dirty="0" err="1"/>
              <a:t>štruktúr</a:t>
            </a:r>
            <a:r>
              <a:rPr lang="cs-CZ" dirty="0"/>
              <a:t>. </a:t>
            </a:r>
            <a:r>
              <a:rPr lang="cs-CZ" dirty="0" err="1"/>
              <a:t>Prítomnosť</a:t>
            </a:r>
            <a:r>
              <a:rPr lang="cs-CZ" dirty="0"/>
              <a:t> beta- a </a:t>
            </a:r>
            <a:r>
              <a:rPr lang="cs-CZ" dirty="0" err="1"/>
              <a:t>iných</a:t>
            </a:r>
            <a:r>
              <a:rPr lang="cs-CZ" dirty="0"/>
              <a:t> </a:t>
            </a:r>
            <a:r>
              <a:rPr lang="cs-CZ" dirty="0" err="1"/>
              <a:t>ohybov</a:t>
            </a:r>
            <a:r>
              <a:rPr lang="cs-CZ" dirty="0"/>
              <a:t> </a:t>
            </a:r>
          </a:p>
          <a:p>
            <a:r>
              <a:rPr lang="cs-CZ" dirty="0" err="1"/>
              <a:t>posúdiť</a:t>
            </a:r>
            <a:r>
              <a:rPr lang="cs-CZ" dirty="0"/>
              <a:t> </a:t>
            </a:r>
            <a:r>
              <a:rPr lang="cs-CZ" dirty="0" err="1"/>
              <a:t>úplne</a:t>
            </a:r>
            <a:r>
              <a:rPr lang="cs-CZ" dirty="0"/>
              <a:t> </a:t>
            </a:r>
            <a:r>
              <a:rPr lang="cs-CZ" dirty="0" err="1"/>
              <a:t>nedokážem</a:t>
            </a:r>
            <a:r>
              <a:rPr lang="cs-CZ" dirty="0"/>
              <a:t>, ale </a:t>
            </a:r>
            <a:r>
              <a:rPr lang="cs-CZ" dirty="0" err="1"/>
              <a:t>neobsahujú</a:t>
            </a:r>
            <a:r>
              <a:rPr lang="cs-CZ" dirty="0"/>
              <a:t> alfa-helixy ani beta-listy.</a:t>
            </a:r>
          </a:p>
          <a:p>
            <a:endParaRPr lang="cs-CZ" dirty="0"/>
          </a:p>
          <a:p>
            <a:r>
              <a:rPr lang="cs-CZ" dirty="0" err="1"/>
              <a:t>Pre</a:t>
            </a:r>
            <a:r>
              <a:rPr lang="cs-CZ" dirty="0"/>
              <a:t> </a:t>
            </a:r>
            <a:r>
              <a:rPr lang="cs-CZ" dirty="0" err="1"/>
              <a:t>ukážku</a:t>
            </a:r>
            <a:r>
              <a:rPr lang="cs-CZ" dirty="0"/>
              <a:t>, v tomto článku </a:t>
            </a:r>
          </a:p>
          <a:p>
            <a:r>
              <a:rPr lang="cs-CZ" dirty="0"/>
              <a:t>(</a:t>
            </a:r>
            <a:r>
              <a:rPr lang="cs-CZ" dirty="0">
                <a:hlinkClick r:id="rId3"/>
              </a:rPr>
              <a:t>https://www.pnas.org/doi/abs/10.1073/pnas.89.21.10124</a:t>
            </a:r>
            <a:r>
              <a:rPr lang="cs-CZ" dirty="0"/>
              <a:t>) </a:t>
            </a:r>
            <a:r>
              <a:rPr lang="cs-CZ" dirty="0" err="1"/>
              <a:t>porovnávajú</a:t>
            </a:r>
            <a:r>
              <a:rPr lang="cs-CZ" dirty="0"/>
              <a:t> </a:t>
            </a:r>
          </a:p>
          <a:p>
            <a:r>
              <a:rPr lang="cs-CZ" dirty="0"/>
              <a:t>NMR </a:t>
            </a:r>
            <a:r>
              <a:rPr lang="cs-CZ" dirty="0" err="1"/>
              <a:t>štruktúru</a:t>
            </a:r>
            <a:r>
              <a:rPr lang="cs-CZ" dirty="0"/>
              <a:t> a </a:t>
            </a:r>
            <a:r>
              <a:rPr lang="cs-CZ" dirty="0" err="1"/>
              <a:t>štruktúru</a:t>
            </a:r>
            <a:r>
              <a:rPr lang="cs-CZ" dirty="0"/>
              <a:t> z </a:t>
            </a:r>
            <a:r>
              <a:rPr lang="cs-CZ" dirty="0" err="1"/>
              <a:t>röntgenovej</a:t>
            </a:r>
            <a:r>
              <a:rPr lang="cs-CZ" dirty="0"/>
              <a:t> </a:t>
            </a:r>
            <a:r>
              <a:rPr lang="cs-CZ" dirty="0" err="1"/>
              <a:t>kryštalografie</a:t>
            </a:r>
            <a:r>
              <a:rPr lang="cs-CZ" dirty="0"/>
              <a:t>, </a:t>
            </a:r>
            <a:r>
              <a:rPr lang="cs-CZ" dirty="0" err="1"/>
              <a:t>vizualizáciu</a:t>
            </a:r>
            <a:r>
              <a:rPr lang="cs-CZ" dirty="0"/>
              <a:t> </a:t>
            </a:r>
          </a:p>
          <a:p>
            <a:r>
              <a:rPr lang="cs-CZ" dirty="0" err="1"/>
              <a:t>prikladám</a:t>
            </a:r>
            <a:r>
              <a:rPr lang="cs-CZ" dirty="0"/>
              <a:t> </a:t>
            </a:r>
            <a:r>
              <a:rPr lang="cs-CZ" dirty="0" err="1"/>
              <a:t>nižšie</a:t>
            </a:r>
            <a:r>
              <a:rPr lang="cs-CZ" dirty="0"/>
              <a:t> (PDB 1MRT (30 AA) a 4MT2 (61 AA)). </a:t>
            </a:r>
          </a:p>
          <a:p>
            <a:r>
              <a:rPr lang="cs-CZ" dirty="0"/>
              <a:t>Modrá </a:t>
            </a:r>
            <a:r>
              <a:rPr lang="cs-CZ" dirty="0" err="1"/>
              <a:t>štruktúra</a:t>
            </a:r>
            <a:r>
              <a:rPr lang="cs-CZ" dirty="0"/>
              <a:t> (PDB 4MT2) je z </a:t>
            </a:r>
            <a:r>
              <a:rPr lang="cs-CZ" dirty="0" err="1"/>
              <a:t>kryštalografie</a:t>
            </a:r>
            <a:r>
              <a:rPr lang="cs-CZ" dirty="0"/>
              <a:t> a </a:t>
            </a:r>
            <a:r>
              <a:rPr lang="cs-CZ" dirty="0" err="1"/>
              <a:t>síce</a:t>
            </a:r>
            <a:r>
              <a:rPr lang="cs-CZ" dirty="0"/>
              <a:t> tam </a:t>
            </a:r>
            <a:r>
              <a:rPr lang="cs-CZ" dirty="0" err="1"/>
              <a:t>nejaké</a:t>
            </a:r>
            <a:r>
              <a:rPr lang="cs-CZ" dirty="0"/>
              <a:t> </a:t>
            </a:r>
          </a:p>
          <a:p>
            <a:r>
              <a:rPr lang="cs-CZ" dirty="0"/>
              <a:t>zárodky alfa-helixu sú, ale vždy len o </a:t>
            </a:r>
            <a:r>
              <a:rPr lang="cs-CZ" dirty="0" err="1"/>
              <a:t>dĺžke</a:t>
            </a:r>
            <a:r>
              <a:rPr lang="cs-CZ" dirty="0"/>
              <a:t> troch </a:t>
            </a:r>
            <a:r>
              <a:rPr lang="cs-CZ" dirty="0" err="1"/>
              <a:t>aminokyselín</a:t>
            </a:r>
            <a:r>
              <a:rPr lang="cs-CZ" dirty="0"/>
              <a:t> </a:t>
            </a:r>
          </a:p>
          <a:p>
            <a:r>
              <a:rPr lang="cs-CZ" dirty="0"/>
              <a:t>(alfa-helix musí mať aspoň 4, takže </a:t>
            </a:r>
            <a:r>
              <a:rPr lang="cs-CZ" dirty="0" err="1"/>
              <a:t>súdim</a:t>
            </a:r>
            <a:r>
              <a:rPr lang="cs-CZ" dirty="0"/>
              <a:t>, že je to </a:t>
            </a:r>
            <a:r>
              <a:rPr lang="cs-CZ" dirty="0" err="1"/>
              <a:t>skôr</a:t>
            </a:r>
            <a:r>
              <a:rPr lang="cs-CZ" dirty="0"/>
              <a:t> </a:t>
            </a:r>
            <a:r>
              <a:rPr lang="cs-CZ" dirty="0" err="1"/>
              <a:t>zvýraznené</a:t>
            </a:r>
            <a:r>
              <a:rPr lang="cs-CZ" dirty="0"/>
              <a:t> </a:t>
            </a:r>
          </a:p>
          <a:p>
            <a:r>
              <a:rPr lang="cs-CZ" dirty="0" err="1"/>
              <a:t>podľa</a:t>
            </a:r>
            <a:r>
              <a:rPr lang="cs-CZ" dirty="0"/>
              <a:t> </a:t>
            </a:r>
            <a:r>
              <a:rPr lang="cs-CZ" dirty="0" err="1"/>
              <a:t>dihedrálnych</a:t>
            </a:r>
            <a:r>
              <a:rPr lang="cs-CZ" dirty="0"/>
              <a:t> </a:t>
            </a:r>
            <a:r>
              <a:rPr lang="cs-CZ" dirty="0" err="1"/>
              <a:t>uhlov</a:t>
            </a:r>
            <a:r>
              <a:rPr lang="cs-CZ" dirty="0"/>
              <a:t> než vodíkových </a:t>
            </a:r>
            <a:r>
              <a:rPr lang="cs-CZ" dirty="0" err="1"/>
              <a:t>väzieb</a:t>
            </a:r>
            <a:r>
              <a:rPr lang="cs-CZ" dirty="0"/>
              <a:t>):</a:t>
            </a:r>
          </a:p>
        </p:txBody>
      </p:sp>
    </p:spTree>
    <p:extLst>
      <p:ext uri="{BB962C8B-B14F-4D97-AF65-F5344CB8AC3E}">
        <p14:creationId xmlns:p14="http://schemas.microsoft.com/office/powerpoint/2010/main" val="2003091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36783-FDBC-894D-B862-E378F8E18BB7}"/>
              </a:ext>
            </a:extLst>
          </p:cNvPr>
          <p:cNvPicPr>
            <a:picLocks noChangeAspect="1"/>
          </p:cNvPicPr>
          <p:nvPr/>
        </p:nvPicPr>
        <p:blipFill>
          <a:blip r:embed="rId2"/>
          <a:stretch>
            <a:fillRect/>
          </a:stretch>
        </p:blipFill>
        <p:spPr>
          <a:xfrm>
            <a:off x="0" y="239070"/>
            <a:ext cx="9144000" cy="6379860"/>
          </a:xfrm>
          <a:prstGeom prst="rect">
            <a:avLst/>
          </a:prstGeom>
        </p:spPr>
      </p:pic>
    </p:spTree>
    <p:extLst>
      <p:ext uri="{BB962C8B-B14F-4D97-AF65-F5344CB8AC3E}">
        <p14:creationId xmlns:p14="http://schemas.microsoft.com/office/powerpoint/2010/main" val="573139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18E6D8-2B3E-3746-A060-DCE7DFCFC661}"/>
              </a:ext>
            </a:extLst>
          </p:cNvPr>
          <p:cNvPicPr>
            <a:picLocks noChangeAspect="1"/>
          </p:cNvPicPr>
          <p:nvPr/>
        </p:nvPicPr>
        <p:blipFill>
          <a:blip r:embed="rId2"/>
          <a:stretch>
            <a:fillRect/>
          </a:stretch>
        </p:blipFill>
        <p:spPr>
          <a:xfrm>
            <a:off x="1676400" y="1828800"/>
            <a:ext cx="5613400" cy="4330337"/>
          </a:xfrm>
          <a:prstGeom prst="rect">
            <a:avLst/>
          </a:prstGeom>
        </p:spPr>
      </p:pic>
      <p:sp>
        <p:nvSpPr>
          <p:cNvPr id="4" name="TextBox 3">
            <a:extLst>
              <a:ext uri="{FF2B5EF4-FFF2-40B4-BE49-F238E27FC236}">
                <a16:creationId xmlns:a16="http://schemas.microsoft.com/office/drawing/2014/main" id="{C2B6A972-8D3B-EA45-A6BC-E80D76B4B47A}"/>
              </a:ext>
            </a:extLst>
          </p:cNvPr>
          <p:cNvSpPr txBox="1"/>
          <p:nvPr/>
        </p:nvSpPr>
        <p:spPr>
          <a:xfrm>
            <a:off x="914400" y="609600"/>
            <a:ext cx="7479933" cy="1015663"/>
          </a:xfrm>
          <a:prstGeom prst="rect">
            <a:avLst/>
          </a:prstGeom>
          <a:noFill/>
        </p:spPr>
        <p:txBody>
          <a:bodyPr wrap="none" rtlCol="0">
            <a:spAutoFit/>
          </a:bodyPr>
          <a:lstStyle/>
          <a:p>
            <a:r>
              <a:rPr lang="cs-CZ" dirty="0" err="1"/>
              <a:t>obdobne</a:t>
            </a:r>
            <a:r>
              <a:rPr lang="cs-CZ" dirty="0"/>
              <a:t> </a:t>
            </a:r>
            <a:r>
              <a:rPr lang="cs-CZ" dirty="0" err="1"/>
              <a:t>prikladám</a:t>
            </a:r>
            <a:r>
              <a:rPr lang="cs-CZ" dirty="0"/>
              <a:t> NMR </a:t>
            </a:r>
            <a:r>
              <a:rPr lang="cs-CZ" dirty="0" err="1"/>
              <a:t>štruktúru</a:t>
            </a:r>
            <a:r>
              <a:rPr lang="cs-CZ" dirty="0"/>
              <a:t> </a:t>
            </a:r>
            <a:r>
              <a:rPr lang="cs-CZ" dirty="0" err="1"/>
              <a:t>metalotioneínu</a:t>
            </a:r>
            <a:r>
              <a:rPr lang="cs-CZ" dirty="0"/>
              <a:t> so </a:t>
            </a:r>
            <a:r>
              <a:rPr lang="cs-CZ" dirty="0" err="1"/>
              <a:t>striebrom</a:t>
            </a:r>
            <a:r>
              <a:rPr lang="cs-CZ" dirty="0"/>
              <a:t>, </a:t>
            </a:r>
          </a:p>
          <a:p>
            <a:r>
              <a:rPr lang="cs-CZ" dirty="0"/>
              <a:t>kde </a:t>
            </a:r>
            <a:r>
              <a:rPr lang="cs-CZ" dirty="0" err="1"/>
              <a:t>rôzne</a:t>
            </a:r>
            <a:r>
              <a:rPr lang="cs-CZ" dirty="0"/>
              <a:t> </a:t>
            </a:r>
            <a:r>
              <a:rPr lang="cs-CZ" dirty="0" err="1"/>
              <a:t>riešenia</a:t>
            </a:r>
            <a:r>
              <a:rPr lang="cs-CZ" dirty="0"/>
              <a:t> NMR sú si </a:t>
            </a:r>
            <a:r>
              <a:rPr lang="cs-CZ" dirty="0" err="1"/>
              <a:t>veľmi</a:t>
            </a:r>
            <a:r>
              <a:rPr lang="cs-CZ" dirty="0"/>
              <a:t> podobné, </a:t>
            </a:r>
            <a:r>
              <a:rPr lang="cs-CZ" dirty="0" err="1"/>
              <a:t>čo</a:t>
            </a:r>
            <a:r>
              <a:rPr lang="cs-CZ" dirty="0"/>
              <a:t> by </a:t>
            </a:r>
            <a:r>
              <a:rPr lang="cs-CZ" dirty="0" err="1"/>
              <a:t>som</a:t>
            </a:r>
            <a:r>
              <a:rPr lang="cs-CZ" dirty="0"/>
              <a:t> </a:t>
            </a:r>
            <a:r>
              <a:rPr lang="cs-CZ" dirty="0" err="1"/>
              <a:t>takisto</a:t>
            </a:r>
            <a:r>
              <a:rPr lang="cs-CZ" dirty="0"/>
              <a:t> </a:t>
            </a:r>
          </a:p>
          <a:p>
            <a:r>
              <a:rPr lang="cs-CZ" dirty="0" err="1"/>
              <a:t>pokladal</a:t>
            </a:r>
            <a:r>
              <a:rPr lang="cs-CZ" dirty="0"/>
              <a:t> za </a:t>
            </a:r>
            <a:r>
              <a:rPr lang="cs-CZ" dirty="0" err="1"/>
              <a:t>celkom</a:t>
            </a:r>
            <a:r>
              <a:rPr lang="cs-CZ" dirty="0"/>
              <a:t> </a:t>
            </a:r>
            <a:r>
              <a:rPr lang="cs-CZ" dirty="0" err="1"/>
              <a:t>slušne</a:t>
            </a:r>
            <a:r>
              <a:rPr lang="cs-CZ" dirty="0"/>
              <a:t> </a:t>
            </a:r>
            <a:r>
              <a:rPr lang="cs-CZ" dirty="0" err="1"/>
              <a:t>definovanú</a:t>
            </a:r>
            <a:r>
              <a:rPr lang="cs-CZ" dirty="0"/>
              <a:t> </a:t>
            </a:r>
            <a:r>
              <a:rPr lang="cs-CZ" dirty="0" err="1"/>
              <a:t>štruktúru</a:t>
            </a:r>
            <a:r>
              <a:rPr lang="cs-CZ" dirty="0"/>
              <a:t> (PDB 1AQQ):</a:t>
            </a:r>
          </a:p>
        </p:txBody>
      </p:sp>
    </p:spTree>
    <p:extLst>
      <p:ext uri="{BB962C8B-B14F-4D97-AF65-F5344CB8AC3E}">
        <p14:creationId xmlns:p14="http://schemas.microsoft.com/office/powerpoint/2010/main" val="171420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45FDDA-6A0B-C346-98E3-B951A7C25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150" y="1466850"/>
            <a:ext cx="6743700" cy="3924300"/>
          </a:xfrm>
          <a:prstGeom prst="rect">
            <a:avLst/>
          </a:prstGeom>
        </p:spPr>
      </p:pic>
      <p:sp>
        <p:nvSpPr>
          <p:cNvPr id="4" name="TextBox 3">
            <a:extLst>
              <a:ext uri="{FF2B5EF4-FFF2-40B4-BE49-F238E27FC236}">
                <a16:creationId xmlns:a16="http://schemas.microsoft.com/office/drawing/2014/main" id="{85D4F607-C25E-2549-9565-6CF58E39F46A}"/>
              </a:ext>
            </a:extLst>
          </p:cNvPr>
          <p:cNvSpPr txBox="1"/>
          <p:nvPr/>
        </p:nvSpPr>
        <p:spPr>
          <a:xfrm>
            <a:off x="1701435" y="381000"/>
            <a:ext cx="6242415" cy="584775"/>
          </a:xfrm>
          <a:prstGeom prst="rect">
            <a:avLst/>
          </a:prstGeom>
          <a:noFill/>
        </p:spPr>
        <p:txBody>
          <a:bodyPr wrap="none" rtlCol="0">
            <a:spAutoFit/>
          </a:bodyPr>
          <a:lstStyle/>
          <a:p>
            <a:r>
              <a:rPr lang="cs-CZ" sz="3200" b="1" dirty="0" err="1"/>
              <a:t>Physical</a:t>
            </a:r>
            <a:r>
              <a:rPr lang="cs-CZ" sz="3200" b="1" dirty="0"/>
              <a:t> </a:t>
            </a:r>
            <a:r>
              <a:rPr lang="cs-CZ" sz="3200" b="1" dirty="0" err="1"/>
              <a:t>Properties</a:t>
            </a:r>
            <a:r>
              <a:rPr lang="cs-CZ" sz="3200" b="1" dirty="0"/>
              <a:t> </a:t>
            </a:r>
            <a:r>
              <a:rPr lang="cs-CZ" sz="3200" b="1" dirty="0" err="1"/>
              <a:t>of</a:t>
            </a:r>
            <a:r>
              <a:rPr lang="cs-CZ" sz="3200" b="1" dirty="0"/>
              <a:t> </a:t>
            </a:r>
            <a:r>
              <a:rPr lang="cs-CZ" sz="3200" b="1" dirty="0" err="1"/>
              <a:t>Proteins</a:t>
            </a:r>
            <a:endParaRPr lang="cs-CZ" sz="3200" dirty="0"/>
          </a:p>
        </p:txBody>
      </p:sp>
    </p:spTree>
    <p:extLst>
      <p:ext uri="{BB962C8B-B14F-4D97-AF65-F5344CB8AC3E}">
        <p14:creationId xmlns:p14="http://schemas.microsoft.com/office/powerpoint/2010/main" val="2337008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DD9A8-1DB2-E948-A260-DE5EDC88B199}"/>
              </a:ext>
            </a:extLst>
          </p:cNvPr>
          <p:cNvSpPr txBox="1"/>
          <p:nvPr/>
        </p:nvSpPr>
        <p:spPr>
          <a:xfrm>
            <a:off x="152400" y="152400"/>
            <a:ext cx="8881406" cy="6863417"/>
          </a:xfrm>
          <a:prstGeom prst="rect">
            <a:avLst/>
          </a:prstGeom>
          <a:noFill/>
        </p:spPr>
        <p:txBody>
          <a:bodyPr wrap="none" rtlCol="0">
            <a:spAutoFit/>
          </a:bodyPr>
          <a:lstStyle/>
          <a:p>
            <a:r>
              <a:rPr lang="cs-CZ" b="1" dirty="0" err="1"/>
              <a:t>Colour</a:t>
            </a:r>
            <a:r>
              <a:rPr lang="cs-CZ" b="1" dirty="0"/>
              <a:t> and Taste</a:t>
            </a:r>
            <a:br>
              <a:rPr lang="cs-CZ" dirty="0"/>
            </a:br>
            <a:r>
              <a:rPr lang="cs-CZ" dirty="0" err="1"/>
              <a:t>Proteins</a:t>
            </a:r>
            <a:r>
              <a:rPr lang="cs-CZ" dirty="0"/>
              <a:t> are </a:t>
            </a:r>
            <a:r>
              <a:rPr lang="cs-CZ" dirty="0" err="1"/>
              <a:t>colourless</a:t>
            </a:r>
            <a:r>
              <a:rPr lang="cs-CZ" dirty="0"/>
              <a:t> and </a:t>
            </a:r>
            <a:r>
              <a:rPr lang="cs-CZ" dirty="0" err="1"/>
              <a:t>usually</a:t>
            </a:r>
            <a:r>
              <a:rPr lang="cs-CZ" dirty="0"/>
              <a:t> </a:t>
            </a:r>
            <a:r>
              <a:rPr lang="cs-CZ" dirty="0" err="1"/>
              <a:t>tasteless</a:t>
            </a:r>
            <a:r>
              <a:rPr lang="cs-CZ" dirty="0"/>
              <a:t>. These are </a:t>
            </a:r>
            <a:r>
              <a:rPr lang="cs-CZ" dirty="0" err="1"/>
              <a:t>homogeneous</a:t>
            </a:r>
            <a:r>
              <a:rPr lang="cs-CZ" dirty="0"/>
              <a:t> </a:t>
            </a:r>
          </a:p>
          <a:p>
            <a:r>
              <a:rPr lang="cs-CZ" dirty="0"/>
              <a:t>and </a:t>
            </a:r>
            <a:r>
              <a:rPr lang="cs-CZ" dirty="0" err="1"/>
              <a:t>crystalline</a:t>
            </a:r>
            <a:r>
              <a:rPr lang="cs-CZ" dirty="0"/>
              <a:t>.</a:t>
            </a:r>
          </a:p>
          <a:p>
            <a:endParaRPr lang="cs-CZ" dirty="0"/>
          </a:p>
          <a:p>
            <a:r>
              <a:rPr lang="cs-CZ" b="1" dirty="0" err="1"/>
              <a:t>Shape</a:t>
            </a:r>
            <a:r>
              <a:rPr lang="cs-CZ" b="1" dirty="0"/>
              <a:t> and </a:t>
            </a:r>
            <a:r>
              <a:rPr lang="cs-CZ" b="1" dirty="0" err="1"/>
              <a:t>Size</a:t>
            </a:r>
            <a:br>
              <a:rPr lang="cs-CZ" dirty="0"/>
            </a:br>
            <a:r>
              <a:rPr lang="cs-CZ" dirty="0" err="1"/>
              <a:t>The</a:t>
            </a:r>
            <a:r>
              <a:rPr lang="cs-CZ" dirty="0"/>
              <a:t> </a:t>
            </a:r>
            <a:r>
              <a:rPr lang="cs-CZ" dirty="0" err="1"/>
              <a:t>proteins</a:t>
            </a:r>
            <a:r>
              <a:rPr lang="cs-CZ" dirty="0"/>
              <a:t> </a:t>
            </a:r>
            <a:r>
              <a:rPr lang="cs-CZ" dirty="0" err="1"/>
              <a:t>range</a:t>
            </a:r>
            <a:r>
              <a:rPr lang="cs-CZ" dirty="0"/>
              <a:t> in </a:t>
            </a:r>
            <a:r>
              <a:rPr lang="cs-CZ" dirty="0" err="1"/>
              <a:t>shape</a:t>
            </a:r>
            <a:r>
              <a:rPr lang="cs-CZ" dirty="0"/>
              <a:t> </a:t>
            </a:r>
            <a:r>
              <a:rPr lang="cs-CZ" dirty="0" err="1"/>
              <a:t>from</a:t>
            </a:r>
            <a:r>
              <a:rPr lang="cs-CZ" dirty="0"/>
              <a:t> </a:t>
            </a:r>
            <a:r>
              <a:rPr lang="cs-CZ" dirty="0" err="1"/>
              <a:t>simple</a:t>
            </a:r>
            <a:r>
              <a:rPr lang="cs-CZ" dirty="0"/>
              <a:t> </a:t>
            </a:r>
            <a:r>
              <a:rPr lang="cs-CZ" dirty="0" err="1"/>
              <a:t>crystalloid</a:t>
            </a:r>
            <a:r>
              <a:rPr lang="cs-CZ" dirty="0"/>
              <a:t> </a:t>
            </a:r>
            <a:r>
              <a:rPr lang="cs-CZ" dirty="0" err="1"/>
              <a:t>spherical</a:t>
            </a:r>
            <a:r>
              <a:rPr lang="cs-CZ" dirty="0"/>
              <a:t> </a:t>
            </a:r>
            <a:r>
              <a:rPr lang="cs-CZ" dirty="0" err="1"/>
              <a:t>structures</a:t>
            </a:r>
            <a:r>
              <a:rPr lang="cs-CZ" dirty="0"/>
              <a:t> to </a:t>
            </a:r>
          </a:p>
          <a:p>
            <a:r>
              <a:rPr lang="cs-CZ" dirty="0"/>
              <a:t>long </a:t>
            </a:r>
            <a:r>
              <a:rPr lang="cs-CZ" dirty="0" err="1"/>
              <a:t>fibrillar</a:t>
            </a:r>
            <a:r>
              <a:rPr lang="cs-CZ" dirty="0"/>
              <a:t> </a:t>
            </a:r>
            <a:r>
              <a:rPr lang="cs-CZ" dirty="0" err="1"/>
              <a:t>structures</a:t>
            </a:r>
            <a:r>
              <a:rPr lang="cs-CZ" dirty="0"/>
              <a:t>. </a:t>
            </a:r>
            <a:r>
              <a:rPr lang="cs-CZ" dirty="0" err="1"/>
              <a:t>Two</a:t>
            </a:r>
            <a:r>
              <a:rPr lang="cs-CZ" dirty="0"/>
              <a:t> </a:t>
            </a:r>
            <a:r>
              <a:rPr lang="cs-CZ" dirty="0" err="1"/>
              <a:t>distinct</a:t>
            </a:r>
            <a:r>
              <a:rPr lang="cs-CZ" dirty="0"/>
              <a:t> </a:t>
            </a:r>
            <a:r>
              <a:rPr lang="cs-CZ" dirty="0" err="1"/>
              <a:t>patterns</a:t>
            </a:r>
            <a:r>
              <a:rPr lang="cs-CZ" dirty="0"/>
              <a:t> </a:t>
            </a:r>
            <a:r>
              <a:rPr lang="cs-CZ" dirty="0" err="1"/>
              <a:t>of</a:t>
            </a:r>
            <a:r>
              <a:rPr lang="cs-CZ" dirty="0"/>
              <a:t> </a:t>
            </a:r>
            <a:r>
              <a:rPr lang="cs-CZ" dirty="0" err="1"/>
              <a:t>shapehave</a:t>
            </a:r>
            <a:r>
              <a:rPr lang="cs-CZ" dirty="0"/>
              <a:t> </a:t>
            </a:r>
            <a:r>
              <a:rPr lang="cs-CZ" dirty="0" err="1"/>
              <a:t>been</a:t>
            </a:r>
            <a:r>
              <a:rPr lang="cs-CZ" dirty="0"/>
              <a:t> </a:t>
            </a:r>
            <a:r>
              <a:rPr lang="cs-CZ" dirty="0" err="1"/>
              <a:t>recognized</a:t>
            </a:r>
            <a:r>
              <a:rPr lang="cs-CZ" dirty="0"/>
              <a:t> :</a:t>
            </a:r>
            <a:br>
              <a:rPr lang="cs-CZ" dirty="0"/>
            </a:br>
            <a:r>
              <a:rPr lang="cs-CZ" b="1" dirty="0"/>
              <a:t>A. </a:t>
            </a:r>
            <a:r>
              <a:rPr lang="cs-CZ" b="1" dirty="0" err="1"/>
              <a:t>Globular</a:t>
            </a:r>
            <a:r>
              <a:rPr lang="cs-CZ" b="1" dirty="0"/>
              <a:t> </a:t>
            </a:r>
            <a:r>
              <a:rPr lang="cs-CZ" b="1" dirty="0" err="1"/>
              <a:t>proteins</a:t>
            </a:r>
            <a:r>
              <a:rPr lang="cs-CZ" b="1" dirty="0"/>
              <a:t>-</a:t>
            </a:r>
            <a:r>
              <a:rPr lang="cs-CZ" dirty="0"/>
              <a:t> These are </a:t>
            </a:r>
            <a:r>
              <a:rPr lang="cs-CZ" dirty="0" err="1"/>
              <a:t>spherical</a:t>
            </a:r>
            <a:r>
              <a:rPr lang="cs-CZ" dirty="0"/>
              <a:t> in </a:t>
            </a:r>
            <a:r>
              <a:rPr lang="cs-CZ" dirty="0" err="1"/>
              <a:t>shape</a:t>
            </a:r>
            <a:r>
              <a:rPr lang="cs-CZ" dirty="0"/>
              <a:t> and </a:t>
            </a:r>
            <a:r>
              <a:rPr lang="cs-CZ" dirty="0" err="1"/>
              <a:t>occur</a:t>
            </a:r>
            <a:r>
              <a:rPr lang="cs-CZ" dirty="0"/>
              <a:t> </a:t>
            </a:r>
            <a:r>
              <a:rPr lang="cs-CZ" dirty="0" err="1"/>
              <a:t>mainly</a:t>
            </a:r>
            <a:r>
              <a:rPr lang="cs-CZ" dirty="0"/>
              <a:t> </a:t>
            </a:r>
          </a:p>
          <a:p>
            <a:r>
              <a:rPr lang="cs-CZ" dirty="0"/>
              <a:t> in </a:t>
            </a:r>
            <a:r>
              <a:rPr lang="cs-CZ" dirty="0" err="1"/>
              <a:t>plants</a:t>
            </a:r>
            <a:r>
              <a:rPr lang="cs-CZ" dirty="0"/>
              <a:t>, </a:t>
            </a:r>
            <a:r>
              <a:rPr lang="cs-CZ" dirty="0" err="1"/>
              <a:t>esp</a:t>
            </a:r>
            <a:r>
              <a:rPr lang="cs-CZ" dirty="0"/>
              <a:t>., in </a:t>
            </a:r>
            <a:r>
              <a:rPr lang="cs-CZ" dirty="0" err="1"/>
              <a:t>seeds</a:t>
            </a:r>
            <a:r>
              <a:rPr lang="cs-CZ" dirty="0"/>
              <a:t> and in </a:t>
            </a:r>
            <a:r>
              <a:rPr lang="cs-CZ" dirty="0" err="1"/>
              <a:t>leaf</a:t>
            </a:r>
            <a:r>
              <a:rPr lang="cs-CZ" dirty="0"/>
              <a:t> </a:t>
            </a:r>
            <a:r>
              <a:rPr lang="cs-CZ" dirty="0" err="1"/>
              <a:t>cells</a:t>
            </a:r>
            <a:r>
              <a:rPr lang="cs-CZ" dirty="0"/>
              <a:t>. These are </a:t>
            </a:r>
            <a:r>
              <a:rPr lang="cs-CZ" dirty="0" err="1"/>
              <a:t>bundles</a:t>
            </a:r>
            <a:r>
              <a:rPr lang="cs-CZ" dirty="0"/>
              <a:t> </a:t>
            </a:r>
            <a:r>
              <a:rPr lang="cs-CZ" dirty="0" err="1"/>
              <a:t>formed</a:t>
            </a:r>
            <a:r>
              <a:rPr lang="cs-CZ" dirty="0"/>
              <a:t> by </a:t>
            </a:r>
          </a:p>
          <a:p>
            <a:r>
              <a:rPr lang="cs-CZ" dirty="0" err="1"/>
              <a:t>folding</a:t>
            </a:r>
            <a:r>
              <a:rPr lang="cs-CZ" dirty="0"/>
              <a:t> and </a:t>
            </a:r>
            <a:r>
              <a:rPr lang="cs-CZ" dirty="0" err="1"/>
              <a:t>crumpling</a:t>
            </a:r>
            <a:r>
              <a:rPr lang="cs-CZ" dirty="0"/>
              <a:t> </a:t>
            </a:r>
            <a:r>
              <a:rPr lang="cs-CZ" dirty="0" err="1"/>
              <a:t>of</a:t>
            </a:r>
            <a:r>
              <a:rPr lang="cs-CZ" dirty="0"/>
              <a:t> protein </a:t>
            </a:r>
            <a:r>
              <a:rPr lang="cs-CZ" dirty="0" err="1"/>
              <a:t>chains</a:t>
            </a:r>
            <a:r>
              <a:rPr lang="cs-CZ" dirty="0"/>
              <a:t>. </a:t>
            </a:r>
            <a:r>
              <a:rPr lang="cs-CZ" dirty="0" err="1"/>
              <a:t>e.g</a:t>
            </a:r>
            <a:r>
              <a:rPr lang="cs-CZ" dirty="0"/>
              <a:t>., pepsin, </a:t>
            </a:r>
            <a:r>
              <a:rPr lang="cs-CZ" dirty="0" err="1"/>
              <a:t>edestin</a:t>
            </a:r>
            <a:r>
              <a:rPr lang="cs-CZ" dirty="0"/>
              <a:t>, insulin, </a:t>
            </a:r>
            <a:r>
              <a:rPr lang="cs-CZ" dirty="0" err="1"/>
              <a:t>etc</a:t>
            </a:r>
            <a:r>
              <a:rPr lang="cs-CZ" dirty="0"/>
              <a:t>.</a:t>
            </a:r>
            <a:br>
              <a:rPr lang="cs-CZ" dirty="0"/>
            </a:br>
            <a:r>
              <a:rPr lang="cs-CZ" b="1" dirty="0"/>
              <a:t>B. </a:t>
            </a:r>
            <a:r>
              <a:rPr lang="cs-CZ" b="1" dirty="0" err="1"/>
              <a:t>Fibrillar</a:t>
            </a:r>
            <a:r>
              <a:rPr lang="cs-CZ" b="1" dirty="0"/>
              <a:t> </a:t>
            </a:r>
            <a:r>
              <a:rPr lang="cs-CZ" b="1" dirty="0" err="1"/>
              <a:t>proteins</a:t>
            </a:r>
            <a:r>
              <a:rPr lang="cs-CZ" b="1" dirty="0"/>
              <a:t>-</a:t>
            </a:r>
            <a:r>
              <a:rPr lang="cs-CZ" dirty="0"/>
              <a:t> These are </a:t>
            </a:r>
            <a:r>
              <a:rPr lang="cs-CZ" dirty="0" err="1"/>
              <a:t>thread-like</a:t>
            </a:r>
            <a:r>
              <a:rPr lang="cs-CZ" dirty="0"/>
              <a:t> </a:t>
            </a:r>
            <a:r>
              <a:rPr lang="cs-CZ" dirty="0" err="1"/>
              <a:t>or</a:t>
            </a:r>
            <a:r>
              <a:rPr lang="cs-CZ" dirty="0"/>
              <a:t> </a:t>
            </a:r>
            <a:r>
              <a:rPr lang="cs-CZ" dirty="0" err="1"/>
              <a:t>ellipsoidal</a:t>
            </a:r>
            <a:r>
              <a:rPr lang="cs-CZ" dirty="0"/>
              <a:t> in </a:t>
            </a:r>
            <a:r>
              <a:rPr lang="cs-CZ" dirty="0" err="1"/>
              <a:t>shape</a:t>
            </a:r>
            <a:r>
              <a:rPr lang="cs-CZ" dirty="0"/>
              <a:t> and </a:t>
            </a:r>
          </a:p>
          <a:p>
            <a:r>
              <a:rPr lang="cs-CZ" dirty="0" err="1"/>
              <a:t>occur</a:t>
            </a:r>
            <a:r>
              <a:rPr lang="cs-CZ" dirty="0"/>
              <a:t> </a:t>
            </a:r>
            <a:r>
              <a:rPr lang="cs-CZ" dirty="0" err="1"/>
              <a:t>generally</a:t>
            </a:r>
            <a:r>
              <a:rPr lang="cs-CZ" dirty="0"/>
              <a:t> in animal </a:t>
            </a:r>
            <a:r>
              <a:rPr lang="cs-CZ" dirty="0" err="1"/>
              <a:t>muscles</a:t>
            </a:r>
            <a:r>
              <a:rPr lang="cs-CZ" dirty="0"/>
              <a:t>. Most </a:t>
            </a:r>
            <a:r>
              <a:rPr lang="cs-CZ" dirty="0" err="1"/>
              <a:t>of</a:t>
            </a:r>
            <a:r>
              <a:rPr lang="cs-CZ" dirty="0"/>
              <a:t> </a:t>
            </a:r>
            <a:r>
              <a:rPr lang="cs-CZ" dirty="0" err="1"/>
              <a:t>the</a:t>
            </a:r>
            <a:r>
              <a:rPr lang="cs-CZ" dirty="0"/>
              <a:t> </a:t>
            </a:r>
            <a:r>
              <a:rPr lang="cs-CZ" dirty="0" err="1"/>
              <a:t>studies</a:t>
            </a:r>
            <a:r>
              <a:rPr lang="cs-CZ" dirty="0"/>
              <a:t> </a:t>
            </a:r>
            <a:r>
              <a:rPr lang="cs-CZ" dirty="0" err="1"/>
              <a:t>regarding</a:t>
            </a:r>
            <a:r>
              <a:rPr lang="cs-CZ" dirty="0"/>
              <a:t> protein </a:t>
            </a:r>
          </a:p>
          <a:p>
            <a:r>
              <a:rPr lang="cs-CZ" dirty="0" err="1"/>
              <a:t>structure</a:t>
            </a:r>
            <a:r>
              <a:rPr lang="cs-CZ" dirty="0"/>
              <a:t> </a:t>
            </a:r>
            <a:r>
              <a:rPr lang="cs-CZ" dirty="0" err="1"/>
              <a:t>have</a:t>
            </a:r>
            <a:r>
              <a:rPr lang="cs-CZ" dirty="0"/>
              <a:t> </a:t>
            </a:r>
            <a:r>
              <a:rPr lang="cs-CZ" dirty="0" err="1"/>
              <a:t>been</a:t>
            </a:r>
            <a:r>
              <a:rPr lang="cs-CZ" dirty="0"/>
              <a:t> </a:t>
            </a:r>
            <a:r>
              <a:rPr lang="cs-CZ" dirty="0" err="1"/>
              <a:t>conducted</a:t>
            </a:r>
            <a:r>
              <a:rPr lang="cs-CZ" dirty="0"/>
              <a:t> </a:t>
            </a:r>
            <a:r>
              <a:rPr lang="cs-CZ" dirty="0" err="1"/>
              <a:t>using</a:t>
            </a:r>
            <a:r>
              <a:rPr lang="cs-CZ" dirty="0"/>
              <a:t> these </a:t>
            </a:r>
            <a:r>
              <a:rPr lang="cs-CZ" dirty="0" err="1"/>
              <a:t>proteins</a:t>
            </a:r>
            <a:r>
              <a:rPr lang="cs-CZ" dirty="0"/>
              <a:t>. </a:t>
            </a:r>
            <a:r>
              <a:rPr lang="cs-CZ" dirty="0" err="1"/>
              <a:t>e.g</a:t>
            </a:r>
            <a:r>
              <a:rPr lang="cs-CZ" dirty="0"/>
              <a:t>., fibrinogen, </a:t>
            </a:r>
          </a:p>
          <a:p>
            <a:r>
              <a:rPr lang="cs-CZ" dirty="0" err="1"/>
              <a:t>myosin</a:t>
            </a:r>
            <a:r>
              <a:rPr lang="cs-CZ" dirty="0"/>
              <a:t> </a:t>
            </a:r>
            <a:r>
              <a:rPr lang="cs-CZ" dirty="0" err="1"/>
              <a:t>etc</a:t>
            </a:r>
            <a:r>
              <a:rPr lang="cs-CZ" dirty="0"/>
              <a:t>.</a:t>
            </a:r>
          </a:p>
          <a:p>
            <a:r>
              <a:rPr lang="cs-CZ" b="1" dirty="0" err="1"/>
              <a:t>C.Intrinsically</a:t>
            </a:r>
            <a:r>
              <a:rPr lang="cs-CZ" b="1" dirty="0"/>
              <a:t> </a:t>
            </a:r>
            <a:r>
              <a:rPr lang="cs-CZ" b="1" dirty="0" err="1"/>
              <a:t>disordered</a:t>
            </a:r>
            <a:r>
              <a:rPr lang="cs-CZ" b="1" dirty="0"/>
              <a:t> </a:t>
            </a:r>
            <a:r>
              <a:rPr lang="cs-CZ" b="1" dirty="0" err="1"/>
              <a:t>proteins</a:t>
            </a:r>
            <a:endParaRPr lang="cs-CZ" b="1" dirty="0"/>
          </a:p>
          <a:p>
            <a:endParaRPr lang="cs-CZ" b="1" dirty="0"/>
          </a:p>
          <a:p>
            <a:r>
              <a:rPr lang="cs-CZ" b="1" dirty="0" err="1"/>
              <a:t>Molecular</a:t>
            </a:r>
            <a:r>
              <a:rPr lang="cs-CZ" b="1" dirty="0"/>
              <a:t> </a:t>
            </a:r>
            <a:r>
              <a:rPr lang="cs-CZ" b="1" dirty="0" err="1"/>
              <a:t>Weight</a:t>
            </a:r>
            <a:br>
              <a:rPr lang="cs-CZ" dirty="0"/>
            </a:br>
            <a:r>
              <a:rPr lang="cs-CZ" dirty="0" err="1"/>
              <a:t>The</a:t>
            </a:r>
            <a:r>
              <a:rPr lang="cs-CZ" dirty="0"/>
              <a:t> </a:t>
            </a:r>
            <a:r>
              <a:rPr lang="cs-CZ" dirty="0" err="1"/>
              <a:t>proteins</a:t>
            </a:r>
            <a:r>
              <a:rPr lang="cs-CZ" dirty="0"/>
              <a:t> </a:t>
            </a:r>
            <a:r>
              <a:rPr lang="cs-CZ" dirty="0" err="1"/>
              <a:t>generally</a:t>
            </a:r>
            <a:r>
              <a:rPr lang="cs-CZ" dirty="0"/>
              <a:t> </a:t>
            </a:r>
            <a:r>
              <a:rPr lang="cs-CZ" dirty="0" err="1"/>
              <a:t>have</a:t>
            </a:r>
            <a:r>
              <a:rPr lang="cs-CZ" dirty="0"/>
              <a:t> </a:t>
            </a:r>
            <a:r>
              <a:rPr lang="cs-CZ" dirty="0" err="1"/>
              <a:t>large</a:t>
            </a:r>
            <a:r>
              <a:rPr lang="cs-CZ" dirty="0"/>
              <a:t> </a:t>
            </a:r>
            <a:r>
              <a:rPr lang="cs-CZ" dirty="0" err="1"/>
              <a:t>molecular</a:t>
            </a:r>
            <a:r>
              <a:rPr lang="cs-CZ" dirty="0"/>
              <a:t> </a:t>
            </a:r>
            <a:r>
              <a:rPr lang="cs-CZ" dirty="0" err="1"/>
              <a:t>weights</a:t>
            </a:r>
            <a:r>
              <a:rPr lang="cs-CZ" dirty="0"/>
              <a:t> </a:t>
            </a:r>
            <a:r>
              <a:rPr lang="cs-CZ" dirty="0" err="1"/>
              <a:t>ranging</a:t>
            </a:r>
            <a:r>
              <a:rPr lang="cs-CZ" dirty="0"/>
              <a:t> </a:t>
            </a:r>
            <a:r>
              <a:rPr lang="cs-CZ" dirty="0" err="1"/>
              <a:t>between</a:t>
            </a:r>
            <a:r>
              <a:rPr lang="cs-CZ" dirty="0"/>
              <a:t> </a:t>
            </a:r>
          </a:p>
          <a:p>
            <a:r>
              <a:rPr lang="cs-CZ" dirty="0"/>
              <a:t>5 × 10</a:t>
            </a:r>
            <a:r>
              <a:rPr lang="cs-CZ" baseline="30000" dirty="0"/>
              <a:t>3</a:t>
            </a:r>
            <a:r>
              <a:rPr lang="cs-CZ" dirty="0"/>
              <a:t> and 1 × 10</a:t>
            </a:r>
            <a:r>
              <a:rPr lang="cs-CZ" baseline="30000" dirty="0"/>
              <a:t>6</a:t>
            </a:r>
            <a:r>
              <a:rPr lang="cs-CZ" dirty="0"/>
              <a:t>. </a:t>
            </a:r>
            <a:r>
              <a:rPr lang="cs-CZ" dirty="0" err="1"/>
              <a:t>It</a:t>
            </a:r>
            <a:r>
              <a:rPr lang="cs-CZ" dirty="0"/>
              <a:t> </a:t>
            </a:r>
            <a:r>
              <a:rPr lang="cs-CZ" dirty="0" err="1"/>
              <a:t>might</a:t>
            </a:r>
            <a:r>
              <a:rPr lang="cs-CZ" dirty="0"/>
              <a:t> </a:t>
            </a:r>
            <a:r>
              <a:rPr lang="cs-CZ" dirty="0" err="1"/>
              <a:t>be</a:t>
            </a:r>
            <a:r>
              <a:rPr lang="cs-CZ" dirty="0"/>
              <a:t> </a:t>
            </a:r>
            <a:r>
              <a:rPr lang="cs-CZ" dirty="0" err="1"/>
              <a:t>noted</a:t>
            </a:r>
            <a:r>
              <a:rPr lang="cs-CZ" dirty="0"/>
              <a:t> </a:t>
            </a:r>
            <a:r>
              <a:rPr lang="cs-CZ" dirty="0" err="1"/>
              <a:t>that</a:t>
            </a:r>
            <a:r>
              <a:rPr lang="cs-CZ" dirty="0"/>
              <a:t> </a:t>
            </a:r>
            <a:r>
              <a:rPr lang="cs-CZ" dirty="0" err="1"/>
              <a:t>the</a:t>
            </a:r>
            <a:r>
              <a:rPr lang="cs-CZ" dirty="0"/>
              <a:t> </a:t>
            </a:r>
            <a:r>
              <a:rPr lang="cs-CZ" dirty="0" err="1"/>
              <a:t>values</a:t>
            </a:r>
            <a:r>
              <a:rPr lang="cs-CZ" dirty="0"/>
              <a:t> </a:t>
            </a:r>
            <a:r>
              <a:rPr lang="cs-CZ" dirty="0" err="1"/>
              <a:t>of</a:t>
            </a:r>
            <a:r>
              <a:rPr lang="cs-CZ" dirty="0"/>
              <a:t> </a:t>
            </a:r>
            <a:r>
              <a:rPr lang="cs-CZ" dirty="0" err="1"/>
              <a:t>molecular</a:t>
            </a:r>
            <a:r>
              <a:rPr lang="cs-CZ" dirty="0"/>
              <a:t> </a:t>
            </a:r>
            <a:r>
              <a:rPr lang="cs-CZ" dirty="0" err="1"/>
              <a:t>weights</a:t>
            </a:r>
            <a:r>
              <a:rPr lang="cs-CZ" dirty="0"/>
              <a:t> </a:t>
            </a:r>
          </a:p>
          <a:p>
            <a:r>
              <a:rPr lang="cs-CZ" dirty="0" err="1"/>
              <a:t>of</a:t>
            </a:r>
            <a:r>
              <a:rPr lang="cs-CZ" dirty="0"/>
              <a:t> many </a:t>
            </a:r>
            <a:r>
              <a:rPr lang="cs-CZ" dirty="0" err="1"/>
              <a:t>proteins</a:t>
            </a:r>
            <a:r>
              <a:rPr lang="cs-CZ" dirty="0"/>
              <a:t> </a:t>
            </a:r>
            <a:r>
              <a:rPr lang="cs-CZ" dirty="0" err="1"/>
              <a:t>lie</a:t>
            </a:r>
            <a:r>
              <a:rPr lang="cs-CZ" dirty="0"/>
              <a:t> </a:t>
            </a:r>
            <a:r>
              <a:rPr lang="cs-CZ" dirty="0" err="1"/>
              <a:t>close</a:t>
            </a:r>
            <a:r>
              <a:rPr lang="cs-CZ" dirty="0"/>
              <a:t> to </a:t>
            </a:r>
            <a:r>
              <a:rPr lang="cs-CZ" dirty="0" err="1"/>
              <a:t>or</a:t>
            </a:r>
            <a:r>
              <a:rPr lang="cs-CZ" dirty="0"/>
              <a:t> </a:t>
            </a:r>
            <a:r>
              <a:rPr lang="cs-CZ" dirty="0" err="1"/>
              <a:t>multiples</a:t>
            </a:r>
            <a:r>
              <a:rPr lang="cs-CZ" dirty="0"/>
              <a:t> </a:t>
            </a:r>
            <a:r>
              <a:rPr lang="cs-CZ" dirty="0" err="1"/>
              <a:t>of</a:t>
            </a:r>
            <a:r>
              <a:rPr lang="cs-CZ" dirty="0"/>
              <a:t> 35,000 and 70,000.</a:t>
            </a:r>
          </a:p>
          <a:p>
            <a:endParaRPr lang="cs-CZ" b="1" dirty="0"/>
          </a:p>
          <a:p>
            <a:endParaRPr lang="cs-CZ" dirty="0"/>
          </a:p>
        </p:txBody>
      </p:sp>
    </p:spTree>
    <p:extLst>
      <p:ext uri="{BB962C8B-B14F-4D97-AF65-F5344CB8AC3E}">
        <p14:creationId xmlns:p14="http://schemas.microsoft.com/office/powerpoint/2010/main" val="1630336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2640C9-C05D-A44D-8464-428812B845D4}"/>
              </a:ext>
            </a:extLst>
          </p:cNvPr>
          <p:cNvSpPr txBox="1"/>
          <p:nvPr/>
        </p:nvSpPr>
        <p:spPr>
          <a:xfrm>
            <a:off x="457200" y="533400"/>
            <a:ext cx="8882753" cy="6247864"/>
          </a:xfrm>
          <a:prstGeom prst="rect">
            <a:avLst/>
          </a:prstGeom>
          <a:noFill/>
        </p:spPr>
        <p:txBody>
          <a:bodyPr wrap="none" rtlCol="0">
            <a:spAutoFit/>
          </a:bodyPr>
          <a:lstStyle/>
          <a:p>
            <a:r>
              <a:rPr lang="cs-CZ" b="1" dirty="0" err="1"/>
              <a:t>Colloidal</a:t>
            </a:r>
            <a:r>
              <a:rPr lang="cs-CZ" b="1" dirty="0"/>
              <a:t> </a:t>
            </a:r>
            <a:r>
              <a:rPr lang="cs-CZ" b="1" dirty="0" err="1"/>
              <a:t>Nature</a:t>
            </a:r>
            <a:br>
              <a:rPr lang="cs-CZ" dirty="0"/>
            </a:br>
            <a:r>
              <a:rPr lang="cs-CZ" dirty="0" err="1"/>
              <a:t>Because</a:t>
            </a:r>
            <a:r>
              <a:rPr lang="cs-CZ" dirty="0"/>
              <a:t> </a:t>
            </a:r>
            <a:r>
              <a:rPr lang="cs-CZ" dirty="0" err="1"/>
              <a:t>of</a:t>
            </a:r>
            <a:r>
              <a:rPr lang="cs-CZ" dirty="0"/>
              <a:t> </a:t>
            </a:r>
            <a:r>
              <a:rPr lang="cs-CZ" dirty="0" err="1"/>
              <a:t>their</a:t>
            </a:r>
            <a:r>
              <a:rPr lang="cs-CZ" dirty="0"/>
              <a:t> </a:t>
            </a:r>
            <a:r>
              <a:rPr lang="cs-CZ" dirty="0" err="1"/>
              <a:t>giant</a:t>
            </a:r>
            <a:r>
              <a:rPr lang="cs-CZ" dirty="0"/>
              <a:t> </a:t>
            </a:r>
            <a:r>
              <a:rPr lang="cs-CZ" dirty="0" err="1"/>
              <a:t>size</a:t>
            </a:r>
            <a:r>
              <a:rPr lang="cs-CZ" dirty="0"/>
              <a:t>, </a:t>
            </a:r>
            <a:r>
              <a:rPr lang="cs-CZ" dirty="0" err="1"/>
              <a:t>the</a:t>
            </a:r>
            <a:r>
              <a:rPr lang="cs-CZ" dirty="0"/>
              <a:t> </a:t>
            </a:r>
            <a:r>
              <a:rPr lang="cs-CZ" dirty="0" err="1"/>
              <a:t>proteins</a:t>
            </a:r>
            <a:r>
              <a:rPr lang="cs-CZ" dirty="0"/>
              <a:t> exhibit many </a:t>
            </a:r>
            <a:r>
              <a:rPr lang="cs-CZ" dirty="0" err="1"/>
              <a:t>colloidal</a:t>
            </a:r>
            <a:r>
              <a:rPr lang="cs-CZ" dirty="0"/>
              <a:t> </a:t>
            </a:r>
            <a:r>
              <a:rPr lang="cs-CZ" dirty="0" err="1"/>
              <a:t>properties</a:t>
            </a:r>
            <a:r>
              <a:rPr lang="cs-CZ" dirty="0"/>
              <a:t>, </a:t>
            </a:r>
          </a:p>
          <a:p>
            <a:r>
              <a:rPr lang="cs-CZ" dirty="0"/>
              <a:t>such as; </a:t>
            </a:r>
            <a:r>
              <a:rPr lang="cs-CZ" dirty="0" err="1"/>
              <a:t>Their</a:t>
            </a:r>
            <a:r>
              <a:rPr lang="cs-CZ" dirty="0"/>
              <a:t> </a:t>
            </a:r>
            <a:r>
              <a:rPr lang="cs-CZ" dirty="0" err="1"/>
              <a:t>diffusion</a:t>
            </a:r>
            <a:r>
              <a:rPr lang="cs-CZ" dirty="0"/>
              <a:t> </a:t>
            </a:r>
            <a:r>
              <a:rPr lang="cs-CZ" dirty="0" err="1"/>
              <a:t>rates</a:t>
            </a:r>
            <a:r>
              <a:rPr lang="cs-CZ" dirty="0"/>
              <a:t> are </a:t>
            </a:r>
            <a:r>
              <a:rPr lang="cs-CZ" dirty="0" err="1"/>
              <a:t>extremely</a:t>
            </a:r>
            <a:r>
              <a:rPr lang="cs-CZ" dirty="0"/>
              <a:t> </a:t>
            </a:r>
            <a:r>
              <a:rPr lang="cs-CZ" dirty="0" err="1"/>
              <a:t>slow</a:t>
            </a:r>
            <a:r>
              <a:rPr lang="cs-CZ" dirty="0"/>
              <a:t> and </a:t>
            </a:r>
            <a:r>
              <a:rPr lang="cs-CZ" dirty="0" err="1"/>
              <a:t>they</a:t>
            </a:r>
            <a:r>
              <a:rPr lang="cs-CZ" dirty="0"/>
              <a:t> </a:t>
            </a:r>
            <a:r>
              <a:rPr lang="cs-CZ" dirty="0" err="1"/>
              <a:t>may</a:t>
            </a:r>
            <a:r>
              <a:rPr lang="cs-CZ" dirty="0"/>
              <a:t> </a:t>
            </a:r>
            <a:r>
              <a:rPr lang="cs-CZ" dirty="0" err="1"/>
              <a:t>produce</a:t>
            </a:r>
            <a:r>
              <a:rPr lang="cs-CZ" dirty="0"/>
              <a:t> </a:t>
            </a:r>
          </a:p>
          <a:p>
            <a:r>
              <a:rPr lang="cs-CZ" dirty="0" err="1"/>
              <a:t>considerable</a:t>
            </a:r>
            <a:r>
              <a:rPr lang="cs-CZ" dirty="0"/>
              <a:t> </a:t>
            </a:r>
            <a:r>
              <a:rPr lang="cs-CZ" dirty="0" err="1"/>
              <a:t>light-scattering</a:t>
            </a:r>
            <a:r>
              <a:rPr lang="cs-CZ" dirty="0"/>
              <a:t> in </a:t>
            </a:r>
            <a:r>
              <a:rPr lang="cs-CZ" dirty="0" err="1"/>
              <a:t>solution</a:t>
            </a:r>
            <a:r>
              <a:rPr lang="cs-CZ" dirty="0"/>
              <a:t>, </a:t>
            </a:r>
            <a:r>
              <a:rPr lang="cs-CZ" dirty="0" err="1"/>
              <a:t>thus</a:t>
            </a:r>
            <a:r>
              <a:rPr lang="cs-CZ" dirty="0"/>
              <a:t> </a:t>
            </a:r>
            <a:r>
              <a:rPr lang="cs-CZ" dirty="0" err="1"/>
              <a:t>resulting</a:t>
            </a:r>
            <a:r>
              <a:rPr lang="cs-CZ" dirty="0"/>
              <a:t> in </a:t>
            </a:r>
            <a:r>
              <a:rPr lang="cs-CZ" dirty="0" err="1"/>
              <a:t>visible</a:t>
            </a:r>
            <a:r>
              <a:rPr lang="cs-CZ" dirty="0"/>
              <a:t> turbidity </a:t>
            </a:r>
          </a:p>
          <a:p>
            <a:r>
              <a:rPr lang="cs-CZ" dirty="0"/>
              <a:t>(</a:t>
            </a:r>
            <a:r>
              <a:rPr lang="cs-CZ" dirty="0" err="1"/>
              <a:t>Tyndall</a:t>
            </a:r>
            <a:r>
              <a:rPr lang="cs-CZ" dirty="0"/>
              <a:t> </a:t>
            </a:r>
            <a:r>
              <a:rPr lang="cs-CZ" dirty="0" err="1"/>
              <a:t>effect</a:t>
            </a:r>
            <a:r>
              <a:rPr lang="cs-CZ" dirty="0"/>
              <a:t>).</a:t>
            </a:r>
          </a:p>
          <a:p>
            <a:endParaRPr lang="cs-CZ" b="1" dirty="0"/>
          </a:p>
          <a:p>
            <a:r>
              <a:rPr lang="cs-CZ" b="1" dirty="0" err="1"/>
              <a:t>Denaturation</a:t>
            </a:r>
            <a:br>
              <a:rPr lang="cs-CZ" dirty="0"/>
            </a:br>
            <a:r>
              <a:rPr lang="cs-CZ" dirty="0" err="1"/>
              <a:t>Denaturation</a:t>
            </a:r>
            <a:r>
              <a:rPr lang="cs-CZ" dirty="0"/>
              <a:t> </a:t>
            </a:r>
            <a:r>
              <a:rPr lang="cs-CZ" dirty="0" err="1"/>
              <a:t>refers</a:t>
            </a:r>
            <a:r>
              <a:rPr lang="cs-CZ" dirty="0"/>
              <a:t> to </a:t>
            </a:r>
            <a:r>
              <a:rPr lang="cs-CZ" dirty="0" err="1"/>
              <a:t>the</a:t>
            </a:r>
            <a:r>
              <a:rPr lang="cs-CZ" dirty="0"/>
              <a:t> </a:t>
            </a:r>
            <a:r>
              <a:rPr lang="cs-CZ" dirty="0" err="1"/>
              <a:t>changes</a:t>
            </a:r>
            <a:r>
              <a:rPr lang="cs-CZ" dirty="0"/>
              <a:t> in </a:t>
            </a:r>
            <a:r>
              <a:rPr lang="cs-CZ" dirty="0" err="1"/>
              <a:t>the</a:t>
            </a:r>
            <a:r>
              <a:rPr lang="cs-CZ" dirty="0"/>
              <a:t> </a:t>
            </a:r>
            <a:r>
              <a:rPr lang="cs-CZ" dirty="0" err="1"/>
              <a:t>properties</a:t>
            </a:r>
            <a:r>
              <a:rPr lang="cs-CZ" dirty="0"/>
              <a:t> </a:t>
            </a:r>
            <a:r>
              <a:rPr lang="cs-CZ" dirty="0" err="1"/>
              <a:t>of</a:t>
            </a:r>
            <a:r>
              <a:rPr lang="cs-CZ" dirty="0"/>
              <a:t> a protein. In </a:t>
            </a:r>
            <a:r>
              <a:rPr lang="cs-CZ" dirty="0" err="1"/>
              <a:t>other</a:t>
            </a:r>
            <a:r>
              <a:rPr lang="cs-CZ" dirty="0"/>
              <a:t> </a:t>
            </a:r>
          </a:p>
          <a:p>
            <a:r>
              <a:rPr lang="cs-CZ" dirty="0" err="1"/>
              <a:t>words</a:t>
            </a:r>
            <a:r>
              <a:rPr lang="cs-CZ" dirty="0"/>
              <a:t>, </a:t>
            </a:r>
            <a:r>
              <a:rPr lang="cs-CZ" dirty="0" err="1"/>
              <a:t>it</a:t>
            </a:r>
            <a:r>
              <a:rPr lang="cs-CZ" dirty="0"/>
              <a:t> </a:t>
            </a:r>
            <a:r>
              <a:rPr lang="cs-CZ" dirty="0" err="1"/>
              <a:t>is</a:t>
            </a:r>
            <a:r>
              <a:rPr lang="cs-CZ" dirty="0"/>
              <a:t> </a:t>
            </a:r>
            <a:r>
              <a:rPr lang="cs-CZ" dirty="0" err="1"/>
              <a:t>the</a:t>
            </a:r>
            <a:r>
              <a:rPr lang="cs-CZ" dirty="0"/>
              <a:t> </a:t>
            </a:r>
            <a:r>
              <a:rPr lang="cs-CZ" dirty="0" err="1"/>
              <a:t>loss</a:t>
            </a:r>
            <a:r>
              <a:rPr lang="cs-CZ" dirty="0"/>
              <a:t> </a:t>
            </a:r>
            <a:r>
              <a:rPr lang="cs-CZ" dirty="0" err="1"/>
              <a:t>of</a:t>
            </a:r>
            <a:r>
              <a:rPr lang="cs-CZ" dirty="0"/>
              <a:t> </a:t>
            </a:r>
            <a:r>
              <a:rPr lang="cs-CZ" dirty="0" err="1"/>
              <a:t>biologic</a:t>
            </a:r>
            <a:r>
              <a:rPr lang="cs-CZ" dirty="0"/>
              <a:t> </a:t>
            </a:r>
            <a:r>
              <a:rPr lang="cs-CZ" dirty="0" err="1"/>
              <a:t>activity</a:t>
            </a:r>
            <a:r>
              <a:rPr lang="cs-CZ" dirty="0"/>
              <a:t>. In many </a:t>
            </a:r>
            <a:r>
              <a:rPr lang="cs-CZ" dirty="0" err="1"/>
              <a:t>instances</a:t>
            </a:r>
            <a:r>
              <a:rPr lang="cs-CZ" dirty="0"/>
              <a:t> </a:t>
            </a:r>
            <a:r>
              <a:rPr lang="cs-CZ" dirty="0" err="1"/>
              <a:t>the</a:t>
            </a:r>
            <a:r>
              <a:rPr lang="cs-CZ" dirty="0"/>
              <a:t> </a:t>
            </a:r>
            <a:r>
              <a:rPr lang="cs-CZ" dirty="0" err="1"/>
              <a:t>process</a:t>
            </a:r>
            <a:r>
              <a:rPr lang="cs-CZ" dirty="0"/>
              <a:t> </a:t>
            </a:r>
            <a:r>
              <a:rPr lang="cs-CZ" dirty="0" err="1"/>
              <a:t>of</a:t>
            </a:r>
            <a:r>
              <a:rPr lang="cs-CZ" dirty="0"/>
              <a:t> </a:t>
            </a:r>
          </a:p>
          <a:p>
            <a:r>
              <a:rPr lang="cs-CZ" dirty="0" err="1"/>
              <a:t>denaturation</a:t>
            </a:r>
            <a:r>
              <a:rPr lang="cs-CZ" dirty="0"/>
              <a:t> </a:t>
            </a:r>
            <a:r>
              <a:rPr lang="cs-CZ" dirty="0" err="1"/>
              <a:t>is</a:t>
            </a:r>
            <a:r>
              <a:rPr lang="cs-CZ" dirty="0"/>
              <a:t> </a:t>
            </a:r>
            <a:r>
              <a:rPr lang="cs-CZ" dirty="0" err="1"/>
              <a:t>followed</a:t>
            </a:r>
            <a:r>
              <a:rPr lang="cs-CZ" dirty="0"/>
              <a:t> by </a:t>
            </a:r>
            <a:r>
              <a:rPr lang="cs-CZ" dirty="0" err="1"/>
              <a:t>coagulation</a:t>
            </a:r>
            <a:r>
              <a:rPr lang="cs-CZ" dirty="0"/>
              <a:t>— a </a:t>
            </a:r>
            <a:r>
              <a:rPr lang="cs-CZ" dirty="0" err="1"/>
              <a:t>process</a:t>
            </a:r>
            <a:r>
              <a:rPr lang="cs-CZ" dirty="0"/>
              <a:t> </a:t>
            </a:r>
            <a:r>
              <a:rPr lang="cs-CZ" dirty="0" err="1"/>
              <a:t>where</a:t>
            </a:r>
            <a:r>
              <a:rPr lang="cs-CZ" dirty="0"/>
              <a:t> </a:t>
            </a:r>
            <a:r>
              <a:rPr lang="cs-CZ" dirty="0" err="1"/>
              <a:t>denatured</a:t>
            </a:r>
            <a:r>
              <a:rPr lang="cs-CZ" dirty="0"/>
              <a:t> </a:t>
            </a:r>
          </a:p>
          <a:p>
            <a:r>
              <a:rPr lang="cs-CZ" dirty="0"/>
              <a:t>protein </a:t>
            </a:r>
            <a:r>
              <a:rPr lang="cs-CZ" dirty="0" err="1"/>
              <a:t>molecules</a:t>
            </a:r>
            <a:r>
              <a:rPr lang="cs-CZ" dirty="0"/>
              <a:t> </a:t>
            </a:r>
            <a:r>
              <a:rPr lang="cs-CZ" dirty="0" err="1"/>
              <a:t>tend</a:t>
            </a:r>
            <a:r>
              <a:rPr lang="cs-CZ" dirty="0"/>
              <a:t> to </a:t>
            </a:r>
            <a:r>
              <a:rPr lang="cs-CZ" dirty="0" err="1"/>
              <a:t>form</a:t>
            </a:r>
            <a:r>
              <a:rPr lang="cs-CZ" dirty="0"/>
              <a:t> </a:t>
            </a:r>
            <a:r>
              <a:rPr lang="cs-CZ" dirty="0" err="1"/>
              <a:t>large</a:t>
            </a:r>
            <a:r>
              <a:rPr lang="cs-CZ" dirty="0"/>
              <a:t> </a:t>
            </a:r>
            <a:r>
              <a:rPr lang="cs-CZ" dirty="0" err="1"/>
              <a:t>aggregates</a:t>
            </a:r>
            <a:r>
              <a:rPr lang="cs-CZ" dirty="0"/>
              <a:t> and to </a:t>
            </a:r>
            <a:r>
              <a:rPr lang="cs-CZ" dirty="0" err="1"/>
              <a:t>precipitate</a:t>
            </a:r>
            <a:r>
              <a:rPr lang="cs-CZ" dirty="0"/>
              <a:t> </a:t>
            </a:r>
          </a:p>
          <a:p>
            <a:r>
              <a:rPr lang="cs-CZ" dirty="0" err="1"/>
              <a:t>from</a:t>
            </a:r>
            <a:r>
              <a:rPr lang="cs-CZ" dirty="0"/>
              <a:t> </a:t>
            </a:r>
            <a:r>
              <a:rPr lang="cs-CZ" dirty="0" err="1"/>
              <a:t>solution</a:t>
            </a:r>
            <a:r>
              <a:rPr lang="cs-CZ" dirty="0"/>
              <a:t>.</a:t>
            </a:r>
          </a:p>
          <a:p>
            <a:endParaRPr lang="cs-CZ" b="1" dirty="0"/>
          </a:p>
          <a:p>
            <a:r>
              <a:rPr lang="cs-CZ" b="1" dirty="0" err="1"/>
              <a:t>Amphoteric</a:t>
            </a:r>
            <a:r>
              <a:rPr lang="cs-CZ" b="1" dirty="0"/>
              <a:t> </a:t>
            </a:r>
            <a:r>
              <a:rPr lang="cs-CZ" b="1" dirty="0" err="1"/>
              <a:t>Nature</a:t>
            </a:r>
            <a:br>
              <a:rPr lang="cs-CZ" dirty="0"/>
            </a:br>
            <a:r>
              <a:rPr lang="cs-CZ" dirty="0" err="1"/>
              <a:t>Like</a:t>
            </a:r>
            <a:r>
              <a:rPr lang="cs-CZ" dirty="0"/>
              <a:t> </a:t>
            </a:r>
            <a:r>
              <a:rPr lang="cs-CZ" dirty="0" err="1"/>
              <a:t>amino</a:t>
            </a:r>
            <a:r>
              <a:rPr lang="cs-CZ" dirty="0"/>
              <a:t> </a:t>
            </a:r>
            <a:r>
              <a:rPr lang="cs-CZ" dirty="0" err="1"/>
              <a:t>acids</a:t>
            </a:r>
            <a:r>
              <a:rPr lang="cs-CZ" dirty="0"/>
              <a:t>, </a:t>
            </a:r>
            <a:r>
              <a:rPr lang="cs-CZ" dirty="0" err="1"/>
              <a:t>the</a:t>
            </a:r>
            <a:r>
              <a:rPr lang="cs-CZ" dirty="0"/>
              <a:t> </a:t>
            </a:r>
            <a:r>
              <a:rPr lang="cs-CZ" dirty="0" err="1"/>
              <a:t>proteins</a:t>
            </a:r>
            <a:r>
              <a:rPr lang="cs-CZ" dirty="0"/>
              <a:t> are </a:t>
            </a:r>
            <a:r>
              <a:rPr lang="cs-CZ" dirty="0" err="1"/>
              <a:t>amphoteric</a:t>
            </a:r>
            <a:r>
              <a:rPr lang="cs-CZ" dirty="0"/>
              <a:t>, </a:t>
            </a:r>
            <a:r>
              <a:rPr lang="cs-CZ" dirty="0" err="1"/>
              <a:t>i.e</a:t>
            </a:r>
            <a:r>
              <a:rPr lang="cs-CZ" dirty="0"/>
              <a:t>., </a:t>
            </a:r>
            <a:r>
              <a:rPr lang="cs-CZ" dirty="0" err="1"/>
              <a:t>they</a:t>
            </a:r>
            <a:r>
              <a:rPr lang="cs-CZ" dirty="0"/>
              <a:t> </a:t>
            </a:r>
            <a:r>
              <a:rPr lang="cs-CZ" dirty="0" err="1"/>
              <a:t>act</a:t>
            </a:r>
            <a:r>
              <a:rPr lang="cs-CZ" dirty="0"/>
              <a:t> as </a:t>
            </a:r>
            <a:r>
              <a:rPr lang="cs-CZ" dirty="0" err="1"/>
              <a:t>acids</a:t>
            </a:r>
            <a:r>
              <a:rPr lang="cs-CZ" dirty="0"/>
              <a:t> and </a:t>
            </a:r>
          </a:p>
          <a:p>
            <a:r>
              <a:rPr lang="cs-CZ" dirty="0" err="1"/>
              <a:t>alkalies</a:t>
            </a:r>
            <a:r>
              <a:rPr lang="cs-CZ" dirty="0"/>
              <a:t> </a:t>
            </a:r>
            <a:r>
              <a:rPr lang="cs-CZ" dirty="0" err="1"/>
              <a:t>both</a:t>
            </a:r>
            <a:r>
              <a:rPr lang="cs-CZ" dirty="0"/>
              <a:t>. These </a:t>
            </a:r>
            <a:r>
              <a:rPr lang="cs-CZ" dirty="0" err="1"/>
              <a:t>migrate</a:t>
            </a:r>
            <a:r>
              <a:rPr lang="cs-CZ" dirty="0"/>
              <a:t> in </a:t>
            </a:r>
            <a:r>
              <a:rPr lang="cs-CZ" dirty="0" err="1"/>
              <a:t>an</a:t>
            </a:r>
            <a:r>
              <a:rPr lang="cs-CZ" dirty="0"/>
              <a:t> </a:t>
            </a:r>
            <a:r>
              <a:rPr lang="cs-CZ" dirty="0" err="1"/>
              <a:t>electric</a:t>
            </a:r>
            <a:r>
              <a:rPr lang="cs-CZ" dirty="0"/>
              <a:t> </a:t>
            </a:r>
            <a:r>
              <a:rPr lang="cs-CZ" dirty="0" err="1"/>
              <a:t>field</a:t>
            </a:r>
            <a:r>
              <a:rPr lang="cs-CZ" dirty="0"/>
              <a:t> and </a:t>
            </a:r>
            <a:r>
              <a:rPr lang="cs-CZ" dirty="0" err="1"/>
              <a:t>the</a:t>
            </a:r>
            <a:r>
              <a:rPr lang="cs-CZ" dirty="0"/>
              <a:t> </a:t>
            </a:r>
            <a:r>
              <a:rPr lang="cs-CZ" dirty="0" err="1"/>
              <a:t>direction</a:t>
            </a:r>
            <a:r>
              <a:rPr lang="cs-CZ" dirty="0"/>
              <a:t> </a:t>
            </a:r>
            <a:r>
              <a:rPr lang="cs-CZ" dirty="0" err="1"/>
              <a:t>of</a:t>
            </a:r>
            <a:r>
              <a:rPr lang="cs-CZ" dirty="0"/>
              <a:t> </a:t>
            </a:r>
            <a:r>
              <a:rPr lang="cs-CZ" dirty="0" err="1"/>
              <a:t>migration</a:t>
            </a:r>
            <a:r>
              <a:rPr lang="cs-CZ" dirty="0"/>
              <a:t> </a:t>
            </a:r>
          </a:p>
          <a:p>
            <a:r>
              <a:rPr lang="cs-CZ" dirty="0" err="1"/>
              <a:t>depends</a:t>
            </a:r>
            <a:r>
              <a:rPr lang="cs-CZ" dirty="0"/>
              <a:t> </a:t>
            </a:r>
            <a:r>
              <a:rPr lang="cs-CZ" dirty="0" err="1"/>
              <a:t>upon</a:t>
            </a:r>
            <a:r>
              <a:rPr lang="cs-CZ" dirty="0"/>
              <a:t> </a:t>
            </a:r>
            <a:r>
              <a:rPr lang="cs-CZ" dirty="0" err="1"/>
              <a:t>the</a:t>
            </a:r>
            <a:r>
              <a:rPr lang="cs-CZ" dirty="0"/>
              <a:t> </a:t>
            </a:r>
            <a:r>
              <a:rPr lang="cs-CZ" dirty="0" err="1"/>
              <a:t>net</a:t>
            </a:r>
            <a:r>
              <a:rPr lang="cs-CZ" dirty="0"/>
              <a:t> </a:t>
            </a:r>
            <a:r>
              <a:rPr lang="cs-CZ" dirty="0" err="1"/>
              <a:t>charge</a:t>
            </a:r>
            <a:r>
              <a:rPr lang="cs-CZ" dirty="0"/>
              <a:t> </a:t>
            </a:r>
            <a:r>
              <a:rPr lang="cs-CZ" dirty="0" err="1"/>
              <a:t>possessed</a:t>
            </a:r>
            <a:r>
              <a:rPr lang="cs-CZ" dirty="0"/>
              <a:t> by </a:t>
            </a:r>
            <a:r>
              <a:rPr lang="cs-CZ" dirty="0" err="1"/>
              <a:t>the</a:t>
            </a:r>
            <a:r>
              <a:rPr lang="cs-CZ" dirty="0"/>
              <a:t> </a:t>
            </a:r>
            <a:r>
              <a:rPr lang="cs-CZ" dirty="0" err="1"/>
              <a:t>molecule</a:t>
            </a:r>
            <a:r>
              <a:rPr lang="cs-CZ" dirty="0"/>
              <a:t>. </a:t>
            </a:r>
            <a:r>
              <a:rPr lang="cs-CZ" dirty="0" err="1"/>
              <a:t>The</a:t>
            </a:r>
            <a:r>
              <a:rPr lang="cs-CZ" dirty="0"/>
              <a:t> </a:t>
            </a:r>
            <a:r>
              <a:rPr lang="cs-CZ" dirty="0" err="1"/>
              <a:t>net</a:t>
            </a:r>
            <a:r>
              <a:rPr lang="cs-CZ" dirty="0"/>
              <a:t> </a:t>
            </a:r>
            <a:r>
              <a:rPr lang="cs-CZ" dirty="0" err="1"/>
              <a:t>charge</a:t>
            </a:r>
            <a:r>
              <a:rPr lang="cs-CZ" dirty="0"/>
              <a:t> </a:t>
            </a:r>
          </a:p>
          <a:p>
            <a:r>
              <a:rPr lang="cs-CZ" dirty="0" err="1"/>
              <a:t>is</a:t>
            </a:r>
            <a:r>
              <a:rPr lang="cs-CZ" dirty="0"/>
              <a:t> </a:t>
            </a:r>
            <a:r>
              <a:rPr lang="cs-CZ" dirty="0" err="1"/>
              <a:t>influenced</a:t>
            </a:r>
            <a:r>
              <a:rPr lang="cs-CZ" dirty="0"/>
              <a:t> by </a:t>
            </a:r>
            <a:r>
              <a:rPr lang="cs-CZ" dirty="0" err="1"/>
              <a:t>the</a:t>
            </a:r>
            <a:r>
              <a:rPr lang="cs-CZ" dirty="0"/>
              <a:t> pH </a:t>
            </a:r>
            <a:r>
              <a:rPr lang="cs-CZ" dirty="0" err="1"/>
              <a:t>value</a:t>
            </a:r>
            <a:r>
              <a:rPr lang="cs-CZ" dirty="0"/>
              <a:t>. </a:t>
            </a:r>
            <a:r>
              <a:rPr lang="cs-CZ" dirty="0" err="1"/>
              <a:t>Each</a:t>
            </a:r>
            <a:r>
              <a:rPr lang="cs-CZ" dirty="0"/>
              <a:t> protein has a </a:t>
            </a:r>
            <a:r>
              <a:rPr lang="cs-CZ" dirty="0" err="1"/>
              <a:t>fixed</a:t>
            </a:r>
            <a:r>
              <a:rPr lang="cs-CZ" dirty="0"/>
              <a:t> </a:t>
            </a:r>
            <a:r>
              <a:rPr lang="cs-CZ" dirty="0" err="1"/>
              <a:t>value</a:t>
            </a:r>
            <a:r>
              <a:rPr lang="cs-CZ" dirty="0"/>
              <a:t> </a:t>
            </a:r>
            <a:r>
              <a:rPr lang="cs-CZ" dirty="0" err="1"/>
              <a:t>of</a:t>
            </a:r>
            <a:r>
              <a:rPr lang="cs-CZ" dirty="0"/>
              <a:t> </a:t>
            </a:r>
            <a:r>
              <a:rPr lang="cs-CZ" dirty="0" err="1"/>
              <a:t>isoelectric</a:t>
            </a:r>
            <a:r>
              <a:rPr lang="cs-CZ" dirty="0"/>
              <a:t> </a:t>
            </a:r>
          </a:p>
          <a:p>
            <a:r>
              <a:rPr lang="cs-CZ" dirty="0"/>
              <a:t>point (</a:t>
            </a:r>
            <a:r>
              <a:rPr lang="cs-CZ" dirty="0" err="1"/>
              <a:t>pl</a:t>
            </a:r>
            <a:r>
              <a:rPr lang="cs-CZ" dirty="0"/>
              <a:t>) </a:t>
            </a:r>
            <a:r>
              <a:rPr lang="cs-CZ" dirty="0" err="1"/>
              <a:t>at</a:t>
            </a:r>
            <a:r>
              <a:rPr lang="cs-CZ" dirty="0"/>
              <a:t> </a:t>
            </a:r>
            <a:r>
              <a:rPr lang="cs-CZ" dirty="0" err="1"/>
              <a:t>which</a:t>
            </a:r>
            <a:r>
              <a:rPr lang="cs-CZ" dirty="0"/>
              <a:t> </a:t>
            </a:r>
            <a:r>
              <a:rPr lang="cs-CZ" dirty="0" err="1"/>
              <a:t>it</a:t>
            </a:r>
            <a:r>
              <a:rPr lang="cs-CZ" dirty="0"/>
              <a:t> </a:t>
            </a:r>
            <a:r>
              <a:rPr lang="cs-CZ" dirty="0" err="1"/>
              <a:t>will</a:t>
            </a:r>
            <a:r>
              <a:rPr lang="cs-CZ" dirty="0"/>
              <a:t> </a:t>
            </a:r>
            <a:r>
              <a:rPr lang="cs-CZ" dirty="0" err="1"/>
              <a:t>move</a:t>
            </a:r>
            <a:r>
              <a:rPr lang="cs-CZ" dirty="0"/>
              <a:t> in </a:t>
            </a:r>
            <a:r>
              <a:rPr lang="cs-CZ" dirty="0" err="1"/>
              <a:t>an</a:t>
            </a:r>
            <a:r>
              <a:rPr lang="cs-CZ" dirty="0"/>
              <a:t> </a:t>
            </a:r>
            <a:r>
              <a:rPr lang="cs-CZ" dirty="0" err="1"/>
              <a:t>electric</a:t>
            </a:r>
            <a:r>
              <a:rPr lang="cs-CZ" dirty="0"/>
              <a:t> </a:t>
            </a:r>
            <a:r>
              <a:rPr lang="cs-CZ" dirty="0" err="1"/>
              <a:t>field</a:t>
            </a:r>
            <a:r>
              <a:rPr lang="cs-CZ" dirty="0"/>
              <a:t>.</a:t>
            </a:r>
          </a:p>
          <a:p>
            <a:endParaRPr lang="cs-CZ" b="1" dirty="0"/>
          </a:p>
        </p:txBody>
      </p:sp>
    </p:spTree>
    <p:extLst>
      <p:ext uri="{BB962C8B-B14F-4D97-AF65-F5344CB8AC3E}">
        <p14:creationId xmlns:p14="http://schemas.microsoft.com/office/powerpoint/2010/main" val="378449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0D062D-20CC-674D-9BDC-8BBE2088BD5D}"/>
              </a:ext>
            </a:extLst>
          </p:cNvPr>
          <p:cNvSpPr txBox="1"/>
          <p:nvPr/>
        </p:nvSpPr>
        <p:spPr>
          <a:xfrm>
            <a:off x="457200" y="609600"/>
            <a:ext cx="8249374" cy="5016758"/>
          </a:xfrm>
          <a:prstGeom prst="rect">
            <a:avLst/>
          </a:prstGeom>
          <a:noFill/>
        </p:spPr>
        <p:txBody>
          <a:bodyPr wrap="none" rtlCol="0">
            <a:spAutoFit/>
          </a:bodyPr>
          <a:lstStyle/>
          <a:p>
            <a:r>
              <a:rPr lang="cs-CZ" b="1" dirty="0"/>
              <a:t>Ion </a:t>
            </a:r>
            <a:r>
              <a:rPr lang="cs-CZ" b="1" dirty="0" err="1"/>
              <a:t>Binding</a:t>
            </a:r>
            <a:r>
              <a:rPr lang="cs-CZ" b="1" dirty="0"/>
              <a:t> </a:t>
            </a:r>
            <a:r>
              <a:rPr lang="cs-CZ" b="1" dirty="0" err="1"/>
              <a:t>Capacity</a:t>
            </a:r>
            <a:br>
              <a:rPr lang="cs-CZ" dirty="0"/>
            </a:br>
            <a:r>
              <a:rPr lang="cs-CZ" dirty="0" err="1"/>
              <a:t>The</a:t>
            </a:r>
            <a:r>
              <a:rPr lang="cs-CZ" dirty="0"/>
              <a:t> </a:t>
            </a:r>
            <a:r>
              <a:rPr lang="cs-CZ" dirty="0" err="1"/>
              <a:t>proteins</a:t>
            </a:r>
            <a:r>
              <a:rPr lang="cs-CZ" dirty="0"/>
              <a:t> </a:t>
            </a:r>
            <a:r>
              <a:rPr lang="cs-CZ" dirty="0" err="1"/>
              <a:t>can</a:t>
            </a:r>
            <a:r>
              <a:rPr lang="cs-CZ" dirty="0"/>
              <a:t> </a:t>
            </a:r>
            <a:r>
              <a:rPr lang="cs-CZ" dirty="0" err="1"/>
              <a:t>form</a:t>
            </a:r>
            <a:r>
              <a:rPr lang="cs-CZ" dirty="0"/>
              <a:t> </a:t>
            </a:r>
            <a:r>
              <a:rPr lang="cs-CZ" dirty="0" err="1"/>
              <a:t>salts</a:t>
            </a:r>
            <a:r>
              <a:rPr lang="cs-CZ" dirty="0"/>
              <a:t> </a:t>
            </a:r>
            <a:r>
              <a:rPr lang="cs-CZ" dirty="0" err="1"/>
              <a:t>with</a:t>
            </a:r>
            <a:r>
              <a:rPr lang="cs-CZ" dirty="0"/>
              <a:t> </a:t>
            </a:r>
            <a:r>
              <a:rPr lang="cs-CZ" dirty="0" err="1"/>
              <a:t>both</a:t>
            </a:r>
            <a:r>
              <a:rPr lang="cs-CZ" dirty="0"/>
              <a:t> </a:t>
            </a:r>
            <a:r>
              <a:rPr lang="cs-CZ" dirty="0" err="1"/>
              <a:t>cations</a:t>
            </a:r>
            <a:r>
              <a:rPr lang="cs-CZ" dirty="0"/>
              <a:t> and </a:t>
            </a:r>
            <a:r>
              <a:rPr lang="cs-CZ" dirty="0" err="1"/>
              <a:t>anions</a:t>
            </a:r>
            <a:r>
              <a:rPr lang="cs-CZ" dirty="0"/>
              <a:t> </a:t>
            </a:r>
            <a:r>
              <a:rPr lang="cs-CZ" dirty="0" err="1"/>
              <a:t>based</a:t>
            </a:r>
            <a:r>
              <a:rPr lang="cs-CZ" dirty="0"/>
              <a:t> on </a:t>
            </a:r>
          </a:p>
          <a:p>
            <a:r>
              <a:rPr lang="cs-CZ" dirty="0" err="1"/>
              <a:t>their</a:t>
            </a:r>
            <a:r>
              <a:rPr lang="cs-CZ" dirty="0"/>
              <a:t> </a:t>
            </a:r>
            <a:r>
              <a:rPr lang="cs-CZ" dirty="0" err="1"/>
              <a:t>net</a:t>
            </a:r>
            <a:r>
              <a:rPr lang="cs-CZ" dirty="0"/>
              <a:t> </a:t>
            </a:r>
            <a:r>
              <a:rPr lang="cs-CZ" dirty="0" err="1"/>
              <a:t>charge</a:t>
            </a:r>
            <a:r>
              <a:rPr lang="cs-CZ" dirty="0"/>
              <a:t>.</a:t>
            </a:r>
          </a:p>
          <a:p>
            <a:endParaRPr lang="cs-CZ" b="1" dirty="0"/>
          </a:p>
          <a:p>
            <a:r>
              <a:rPr lang="cs-CZ" b="1" dirty="0" err="1"/>
              <a:t>Solubility</a:t>
            </a:r>
            <a:br>
              <a:rPr lang="cs-CZ" dirty="0"/>
            </a:br>
            <a:r>
              <a:rPr lang="cs-CZ" dirty="0" err="1"/>
              <a:t>The</a:t>
            </a:r>
            <a:r>
              <a:rPr lang="cs-CZ" dirty="0"/>
              <a:t> </a:t>
            </a:r>
            <a:r>
              <a:rPr lang="cs-CZ" dirty="0" err="1"/>
              <a:t>solubility</a:t>
            </a:r>
            <a:r>
              <a:rPr lang="cs-CZ" dirty="0"/>
              <a:t> </a:t>
            </a:r>
            <a:r>
              <a:rPr lang="cs-CZ" dirty="0" err="1"/>
              <a:t>of</a:t>
            </a:r>
            <a:r>
              <a:rPr lang="cs-CZ" dirty="0"/>
              <a:t> </a:t>
            </a:r>
            <a:r>
              <a:rPr lang="cs-CZ" dirty="0" err="1"/>
              <a:t>proteins</a:t>
            </a:r>
            <a:r>
              <a:rPr lang="cs-CZ" dirty="0"/>
              <a:t> </a:t>
            </a:r>
            <a:r>
              <a:rPr lang="cs-CZ" dirty="0" err="1"/>
              <a:t>is</a:t>
            </a:r>
            <a:r>
              <a:rPr lang="cs-CZ" dirty="0"/>
              <a:t> </a:t>
            </a:r>
            <a:r>
              <a:rPr lang="cs-CZ" dirty="0" err="1"/>
              <a:t>influenced</a:t>
            </a:r>
            <a:r>
              <a:rPr lang="cs-CZ" dirty="0"/>
              <a:t> by pH. </a:t>
            </a:r>
            <a:r>
              <a:rPr lang="cs-CZ" dirty="0" err="1"/>
              <a:t>Solubility</a:t>
            </a:r>
            <a:r>
              <a:rPr lang="cs-CZ" dirty="0"/>
              <a:t> </a:t>
            </a:r>
            <a:r>
              <a:rPr lang="cs-CZ" dirty="0" err="1"/>
              <a:t>is</a:t>
            </a:r>
            <a:r>
              <a:rPr lang="cs-CZ" dirty="0"/>
              <a:t> </a:t>
            </a:r>
            <a:r>
              <a:rPr lang="cs-CZ" dirty="0" err="1"/>
              <a:t>lowest</a:t>
            </a:r>
            <a:r>
              <a:rPr lang="cs-CZ" dirty="0"/>
              <a:t> </a:t>
            </a:r>
            <a:r>
              <a:rPr lang="cs-CZ" dirty="0" err="1"/>
              <a:t>at</a:t>
            </a:r>
            <a:r>
              <a:rPr lang="cs-CZ" dirty="0"/>
              <a:t> </a:t>
            </a:r>
          </a:p>
          <a:p>
            <a:r>
              <a:rPr lang="cs-CZ" dirty="0" err="1"/>
              <a:t>isoelectric</a:t>
            </a:r>
            <a:r>
              <a:rPr lang="cs-CZ" dirty="0"/>
              <a:t> point and </a:t>
            </a:r>
            <a:r>
              <a:rPr lang="cs-CZ" dirty="0" err="1"/>
              <a:t>increases</a:t>
            </a:r>
            <a:r>
              <a:rPr lang="cs-CZ" dirty="0"/>
              <a:t> </a:t>
            </a:r>
            <a:r>
              <a:rPr lang="cs-CZ" dirty="0" err="1"/>
              <a:t>with</a:t>
            </a:r>
            <a:r>
              <a:rPr lang="cs-CZ" dirty="0"/>
              <a:t> </a:t>
            </a:r>
            <a:r>
              <a:rPr lang="cs-CZ" dirty="0" err="1"/>
              <a:t>increasing</a:t>
            </a:r>
            <a:r>
              <a:rPr lang="cs-CZ" dirty="0"/>
              <a:t> acidity </a:t>
            </a:r>
            <a:r>
              <a:rPr lang="cs-CZ" dirty="0" err="1"/>
              <a:t>or</a:t>
            </a:r>
            <a:r>
              <a:rPr lang="cs-CZ" dirty="0"/>
              <a:t> </a:t>
            </a:r>
            <a:r>
              <a:rPr lang="cs-CZ" dirty="0" err="1"/>
              <a:t>alkalinity</a:t>
            </a:r>
            <a:r>
              <a:rPr lang="cs-CZ" dirty="0"/>
              <a:t>. </a:t>
            </a:r>
          </a:p>
          <a:p>
            <a:r>
              <a:rPr lang="cs-CZ" dirty="0" err="1"/>
              <a:t>This</a:t>
            </a:r>
            <a:r>
              <a:rPr lang="cs-CZ" dirty="0"/>
              <a:t> </a:t>
            </a:r>
            <a:r>
              <a:rPr lang="cs-CZ" dirty="0" err="1"/>
              <a:t>is</a:t>
            </a:r>
            <a:r>
              <a:rPr lang="cs-CZ" dirty="0"/>
              <a:t> </a:t>
            </a:r>
            <a:r>
              <a:rPr lang="cs-CZ" dirty="0" err="1"/>
              <a:t>because</a:t>
            </a:r>
            <a:r>
              <a:rPr lang="cs-CZ" dirty="0"/>
              <a:t> </a:t>
            </a:r>
            <a:r>
              <a:rPr lang="cs-CZ" dirty="0" err="1"/>
              <a:t>when</a:t>
            </a:r>
            <a:r>
              <a:rPr lang="cs-CZ" dirty="0"/>
              <a:t> </a:t>
            </a:r>
            <a:r>
              <a:rPr lang="cs-CZ" dirty="0" err="1"/>
              <a:t>the</a:t>
            </a:r>
            <a:r>
              <a:rPr lang="cs-CZ" dirty="0"/>
              <a:t> protein </a:t>
            </a:r>
            <a:r>
              <a:rPr lang="cs-CZ" dirty="0" err="1"/>
              <a:t>molecules</a:t>
            </a:r>
            <a:r>
              <a:rPr lang="cs-CZ" dirty="0"/>
              <a:t> </a:t>
            </a:r>
            <a:r>
              <a:rPr lang="cs-CZ" dirty="0" err="1"/>
              <a:t>exist</a:t>
            </a:r>
            <a:r>
              <a:rPr lang="cs-CZ" dirty="0"/>
              <a:t> as </a:t>
            </a:r>
            <a:r>
              <a:rPr lang="cs-CZ" dirty="0" err="1"/>
              <a:t>either</a:t>
            </a:r>
            <a:r>
              <a:rPr lang="cs-CZ" dirty="0"/>
              <a:t> </a:t>
            </a:r>
            <a:r>
              <a:rPr lang="cs-CZ" dirty="0" err="1"/>
              <a:t>cations</a:t>
            </a:r>
            <a:r>
              <a:rPr lang="cs-CZ" dirty="0"/>
              <a:t> </a:t>
            </a:r>
            <a:r>
              <a:rPr lang="cs-CZ" dirty="0" err="1"/>
              <a:t>or</a:t>
            </a:r>
            <a:r>
              <a:rPr lang="cs-CZ" dirty="0"/>
              <a:t> </a:t>
            </a:r>
          </a:p>
          <a:p>
            <a:r>
              <a:rPr lang="cs-CZ" dirty="0" err="1"/>
              <a:t>anions</a:t>
            </a:r>
            <a:r>
              <a:rPr lang="cs-CZ" dirty="0"/>
              <a:t>, </a:t>
            </a:r>
            <a:r>
              <a:rPr lang="cs-CZ" dirty="0" err="1"/>
              <a:t>repulsive</a:t>
            </a:r>
            <a:r>
              <a:rPr lang="cs-CZ" dirty="0"/>
              <a:t> </a:t>
            </a:r>
            <a:r>
              <a:rPr lang="cs-CZ" dirty="0" err="1"/>
              <a:t>forces</a:t>
            </a:r>
            <a:r>
              <a:rPr lang="cs-CZ" dirty="0"/>
              <a:t> </a:t>
            </a:r>
            <a:r>
              <a:rPr lang="cs-CZ" dirty="0" err="1"/>
              <a:t>between</a:t>
            </a:r>
            <a:r>
              <a:rPr lang="cs-CZ" dirty="0"/>
              <a:t> </a:t>
            </a:r>
            <a:r>
              <a:rPr lang="cs-CZ" dirty="0" err="1"/>
              <a:t>ions</a:t>
            </a:r>
            <a:r>
              <a:rPr lang="cs-CZ" dirty="0"/>
              <a:t> are </a:t>
            </a:r>
            <a:r>
              <a:rPr lang="cs-CZ" dirty="0" err="1"/>
              <a:t>high</a:t>
            </a:r>
            <a:r>
              <a:rPr lang="cs-CZ" dirty="0"/>
              <a:t>, </a:t>
            </a:r>
            <a:r>
              <a:rPr lang="cs-CZ" dirty="0" err="1"/>
              <a:t>since</a:t>
            </a:r>
            <a:r>
              <a:rPr lang="cs-CZ" dirty="0"/>
              <a:t> </a:t>
            </a:r>
            <a:r>
              <a:rPr lang="cs-CZ" dirty="0" err="1"/>
              <a:t>all</a:t>
            </a:r>
            <a:r>
              <a:rPr lang="cs-CZ" dirty="0"/>
              <a:t> </a:t>
            </a:r>
            <a:r>
              <a:rPr lang="cs-CZ" dirty="0" err="1"/>
              <a:t>the</a:t>
            </a:r>
            <a:r>
              <a:rPr lang="cs-CZ" dirty="0"/>
              <a:t> </a:t>
            </a:r>
            <a:r>
              <a:rPr lang="cs-CZ" dirty="0" err="1"/>
              <a:t>molecules</a:t>
            </a:r>
            <a:r>
              <a:rPr lang="cs-CZ" dirty="0"/>
              <a:t> </a:t>
            </a:r>
          </a:p>
          <a:p>
            <a:r>
              <a:rPr lang="cs-CZ" dirty="0" err="1"/>
              <a:t>possess</a:t>
            </a:r>
            <a:r>
              <a:rPr lang="cs-CZ" dirty="0"/>
              <a:t> </a:t>
            </a:r>
            <a:r>
              <a:rPr lang="cs-CZ" dirty="0" err="1"/>
              <a:t>excess</a:t>
            </a:r>
            <a:r>
              <a:rPr lang="cs-CZ" dirty="0"/>
              <a:t> </a:t>
            </a:r>
            <a:r>
              <a:rPr lang="cs-CZ" dirty="0" err="1"/>
              <a:t>charges</a:t>
            </a:r>
            <a:r>
              <a:rPr lang="cs-CZ" dirty="0"/>
              <a:t> </a:t>
            </a:r>
            <a:r>
              <a:rPr lang="cs-CZ" dirty="0" err="1"/>
              <a:t>of</a:t>
            </a:r>
            <a:r>
              <a:rPr lang="cs-CZ" dirty="0"/>
              <a:t> </a:t>
            </a:r>
            <a:r>
              <a:rPr lang="cs-CZ" dirty="0" err="1"/>
              <a:t>the</a:t>
            </a:r>
            <a:r>
              <a:rPr lang="cs-CZ" dirty="0"/>
              <a:t> </a:t>
            </a:r>
            <a:r>
              <a:rPr lang="cs-CZ" dirty="0" err="1"/>
              <a:t>same</a:t>
            </a:r>
            <a:r>
              <a:rPr lang="cs-CZ" dirty="0"/>
              <a:t> sign. </a:t>
            </a:r>
            <a:r>
              <a:rPr lang="cs-CZ" dirty="0" err="1"/>
              <a:t>Thus</a:t>
            </a:r>
            <a:r>
              <a:rPr lang="cs-CZ" dirty="0"/>
              <a:t>, </a:t>
            </a:r>
            <a:r>
              <a:rPr lang="cs-CZ" dirty="0" err="1"/>
              <a:t>they</a:t>
            </a:r>
            <a:r>
              <a:rPr lang="cs-CZ" dirty="0"/>
              <a:t> </a:t>
            </a:r>
            <a:r>
              <a:rPr lang="cs-CZ" dirty="0" err="1"/>
              <a:t>will</a:t>
            </a:r>
            <a:r>
              <a:rPr lang="cs-CZ" dirty="0"/>
              <a:t> </a:t>
            </a:r>
            <a:r>
              <a:rPr lang="cs-CZ" dirty="0" err="1"/>
              <a:t>be</a:t>
            </a:r>
            <a:r>
              <a:rPr lang="cs-CZ" dirty="0"/>
              <a:t> more </a:t>
            </a:r>
          </a:p>
          <a:p>
            <a:r>
              <a:rPr lang="cs-CZ" dirty="0" err="1"/>
              <a:t>soluble</a:t>
            </a:r>
            <a:r>
              <a:rPr lang="cs-CZ" dirty="0"/>
              <a:t> </a:t>
            </a:r>
            <a:r>
              <a:rPr lang="cs-CZ" dirty="0" err="1"/>
              <a:t>than</a:t>
            </a:r>
            <a:r>
              <a:rPr lang="cs-CZ" dirty="0"/>
              <a:t> in </a:t>
            </a:r>
            <a:r>
              <a:rPr lang="cs-CZ" dirty="0" err="1"/>
              <a:t>the</a:t>
            </a:r>
            <a:r>
              <a:rPr lang="cs-CZ" dirty="0"/>
              <a:t> </a:t>
            </a:r>
            <a:r>
              <a:rPr lang="cs-CZ" dirty="0" err="1"/>
              <a:t>isoelectric</a:t>
            </a:r>
            <a:r>
              <a:rPr lang="cs-CZ" dirty="0"/>
              <a:t> </a:t>
            </a:r>
            <a:r>
              <a:rPr lang="cs-CZ" dirty="0" err="1"/>
              <a:t>state</a:t>
            </a:r>
            <a:r>
              <a:rPr lang="cs-CZ" dirty="0"/>
              <a:t>.</a:t>
            </a:r>
          </a:p>
          <a:p>
            <a:endParaRPr lang="cs-CZ" dirty="0"/>
          </a:p>
          <a:p>
            <a:r>
              <a:rPr lang="cs-CZ" b="1" dirty="0" err="1"/>
              <a:t>Optical</a:t>
            </a:r>
            <a:r>
              <a:rPr lang="cs-CZ" b="1" dirty="0"/>
              <a:t> </a:t>
            </a:r>
            <a:r>
              <a:rPr lang="cs-CZ" b="1" dirty="0" err="1"/>
              <a:t>Activity</a:t>
            </a:r>
            <a:br>
              <a:rPr lang="cs-CZ" dirty="0"/>
            </a:br>
            <a:r>
              <a:rPr lang="cs-CZ" dirty="0" err="1"/>
              <a:t>All</a:t>
            </a:r>
            <a:r>
              <a:rPr lang="cs-CZ" dirty="0"/>
              <a:t> protein </a:t>
            </a:r>
            <a:r>
              <a:rPr lang="cs-CZ" dirty="0" err="1"/>
              <a:t>solutions</a:t>
            </a:r>
            <a:r>
              <a:rPr lang="cs-CZ" dirty="0"/>
              <a:t> </a:t>
            </a:r>
            <a:r>
              <a:rPr lang="cs-CZ" dirty="0" err="1"/>
              <a:t>rotate</a:t>
            </a:r>
            <a:r>
              <a:rPr lang="cs-CZ" dirty="0"/>
              <a:t> </a:t>
            </a:r>
            <a:r>
              <a:rPr lang="cs-CZ" dirty="0" err="1"/>
              <a:t>the</a:t>
            </a:r>
            <a:r>
              <a:rPr lang="cs-CZ" dirty="0"/>
              <a:t> plane </a:t>
            </a:r>
            <a:r>
              <a:rPr lang="cs-CZ" dirty="0" err="1"/>
              <a:t>of</a:t>
            </a:r>
            <a:r>
              <a:rPr lang="cs-CZ" dirty="0"/>
              <a:t> </a:t>
            </a:r>
            <a:r>
              <a:rPr lang="cs-CZ" dirty="0" err="1"/>
              <a:t>polarized</a:t>
            </a:r>
            <a:r>
              <a:rPr lang="cs-CZ" dirty="0"/>
              <a:t> </a:t>
            </a:r>
            <a:r>
              <a:rPr lang="cs-CZ" dirty="0" err="1"/>
              <a:t>light</a:t>
            </a:r>
            <a:r>
              <a:rPr lang="cs-CZ" dirty="0"/>
              <a:t> to </a:t>
            </a:r>
            <a:r>
              <a:rPr lang="cs-CZ" dirty="0" err="1"/>
              <a:t>the</a:t>
            </a:r>
            <a:r>
              <a:rPr lang="cs-CZ" dirty="0"/>
              <a:t> </a:t>
            </a:r>
            <a:r>
              <a:rPr lang="cs-CZ" dirty="0" err="1"/>
              <a:t>left</a:t>
            </a:r>
            <a:r>
              <a:rPr lang="cs-CZ" dirty="0"/>
              <a:t>, </a:t>
            </a:r>
            <a:r>
              <a:rPr lang="cs-CZ" dirty="0" err="1"/>
              <a:t>i.e</a:t>
            </a:r>
            <a:r>
              <a:rPr lang="cs-CZ" dirty="0"/>
              <a:t>., </a:t>
            </a:r>
          </a:p>
          <a:p>
            <a:r>
              <a:rPr lang="cs-CZ" dirty="0"/>
              <a:t>these are </a:t>
            </a:r>
            <a:r>
              <a:rPr lang="cs-CZ" dirty="0" err="1"/>
              <a:t>levoratotory</a:t>
            </a:r>
            <a:r>
              <a:rPr lang="cs-CZ" dirty="0"/>
              <a:t>.</a:t>
            </a:r>
          </a:p>
          <a:p>
            <a:endParaRPr lang="cs-CZ" dirty="0"/>
          </a:p>
        </p:txBody>
      </p:sp>
    </p:spTree>
    <p:extLst>
      <p:ext uri="{BB962C8B-B14F-4D97-AF65-F5344CB8AC3E}">
        <p14:creationId xmlns:p14="http://schemas.microsoft.com/office/powerpoint/2010/main" val="253700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90600" y="495300"/>
            <a:ext cx="7772400" cy="457200"/>
          </a:xfrm>
        </p:spPr>
        <p:txBody>
          <a:bodyPr/>
          <a:lstStyle/>
          <a:p>
            <a:r>
              <a:rPr lang="en-GB" dirty="0">
                <a:solidFill>
                  <a:srgbClr val="FF0000"/>
                </a:solidFill>
              </a:rPr>
              <a:t>Proteins</a:t>
            </a:r>
            <a:r>
              <a:rPr lang="en-GB" sz="2400" dirty="0">
                <a:solidFill>
                  <a:srgbClr val="FF0000"/>
                </a:solidFill>
              </a:rPr>
              <a:t> -</a:t>
            </a:r>
            <a:r>
              <a:rPr lang="en-GB" dirty="0">
                <a:solidFill>
                  <a:srgbClr val="FF0000"/>
                </a:solidFill>
              </a:rPr>
              <a:t>	Intermolecular Forces</a:t>
            </a:r>
            <a:r>
              <a:rPr lang="en-GB" dirty="0"/>
              <a:t> </a:t>
            </a:r>
            <a:br>
              <a:rPr lang="en-GB" dirty="0"/>
            </a:br>
            <a:br>
              <a:rPr lang="en-GB" sz="1000" dirty="0"/>
            </a:br>
            <a:r>
              <a:rPr lang="en-GB" sz="2400" dirty="0"/>
              <a:t>Jiri </a:t>
            </a:r>
            <a:r>
              <a:rPr lang="en-GB" sz="2400" dirty="0" err="1"/>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dirty="0">
                <a:solidFill>
                  <a:schemeClr val="accent2"/>
                </a:solidFill>
              </a:rPr>
              <a:t>Handout 1: Introduction to Intermolecular Forces</a:t>
            </a:r>
            <a:r>
              <a:rPr lang="en-GB" b="1" dirty="0">
                <a:solidFill>
                  <a:srgbClr val="8171F5"/>
                </a:solidFill>
                <a:cs typeface="Times New Roman" pitchFamily="18" charset="0"/>
              </a:rPr>
              <a:t> </a:t>
            </a:r>
          </a:p>
          <a:p>
            <a:pPr>
              <a:lnSpc>
                <a:spcPct val="90000"/>
              </a:lnSpc>
              <a:buFontTx/>
              <a:buNone/>
            </a:pPr>
            <a:endParaRPr lang="en-GB" b="1" dirty="0">
              <a:solidFill>
                <a:srgbClr val="8171F5"/>
              </a:solidFill>
              <a:cs typeface="Times New Roman" pitchFamily="18" charset="0"/>
            </a:endParaRPr>
          </a:p>
          <a:p>
            <a:pPr>
              <a:lnSpc>
                <a:spcPct val="90000"/>
              </a:lnSpc>
              <a:buFontTx/>
              <a:buNone/>
            </a:pPr>
            <a:r>
              <a:rPr lang="en-GB" sz="2400" b="1" dirty="0">
                <a:solidFill>
                  <a:schemeClr val="accent2"/>
                </a:solidFill>
              </a:rPr>
              <a:t>I: Introduction</a:t>
            </a:r>
            <a:r>
              <a:rPr lang="en-GB" sz="1400" b="1" dirty="0">
                <a:solidFill>
                  <a:srgbClr val="8171F5"/>
                </a:solidFill>
                <a:cs typeface="Times New Roman" pitchFamily="18" charset="0"/>
              </a:rPr>
              <a:t> </a:t>
            </a:r>
          </a:p>
          <a:p>
            <a:pPr>
              <a:lnSpc>
                <a:spcPct val="90000"/>
              </a:lnSpc>
              <a:buFontTx/>
              <a:buAutoNum type="arabicPeriod"/>
            </a:pPr>
            <a:r>
              <a:rPr lang="en-GB" dirty="0">
                <a:solidFill>
                  <a:srgbClr val="FF0000"/>
                </a:solidFill>
                <a:cs typeface="Times New Roman" pitchFamily="18" charset="0"/>
              </a:rPr>
              <a:t>Evidence for Intermolecular Forces</a:t>
            </a:r>
          </a:p>
          <a:p>
            <a:pPr>
              <a:lnSpc>
                <a:spcPct val="90000"/>
              </a:lnSpc>
              <a:buFontTx/>
              <a:buAutoNum type="arabicPeriod"/>
            </a:pPr>
            <a:r>
              <a:rPr lang="en-GB" dirty="0">
                <a:solidFill>
                  <a:srgbClr val="FF0000"/>
                </a:solidFill>
                <a:cs typeface="Times New Roman" pitchFamily="18" charset="0"/>
              </a:rPr>
              <a:t>The nature of Intermolecular Forces</a:t>
            </a:r>
          </a:p>
          <a:p>
            <a:pPr>
              <a:lnSpc>
                <a:spcPct val="90000"/>
              </a:lnSpc>
              <a:buFontTx/>
              <a:buAutoNum type="arabicPeriod"/>
            </a:pPr>
            <a:r>
              <a:rPr lang="en-GB" dirty="0">
                <a:solidFill>
                  <a:srgbClr val="FF0000"/>
                </a:solidFill>
                <a:cs typeface="Times New Roman" pitchFamily="18" charset="0"/>
              </a:rPr>
              <a:t>Electric Multipoles</a:t>
            </a:r>
          </a:p>
          <a:p>
            <a:pPr>
              <a:lnSpc>
                <a:spcPct val="90000"/>
              </a:lnSpc>
              <a:buFontTx/>
              <a:buNone/>
            </a:pPr>
            <a:endParaRPr lang="en-GB" dirty="0">
              <a:solidFill>
                <a:srgbClr val="FF0000"/>
              </a:solidFill>
              <a:cs typeface="Times New Roman" pitchFamily="18" charset="0"/>
            </a:endParaRPr>
          </a:p>
          <a:p>
            <a:pPr>
              <a:lnSpc>
                <a:spcPct val="90000"/>
              </a:lnSpc>
              <a:buFontTx/>
              <a:buNone/>
            </a:pPr>
            <a:r>
              <a:rPr lang="en-GB" sz="2400" b="1" dirty="0">
                <a:solidFill>
                  <a:schemeClr val="accent2"/>
                </a:solidFill>
              </a:rPr>
              <a:t>II: Intermolecular Interactions</a:t>
            </a:r>
            <a:r>
              <a:rPr lang="en-GB" sz="2400" b="1" dirty="0">
                <a:solidFill>
                  <a:srgbClr val="8171F5"/>
                </a:solidFill>
                <a:cs typeface="Times New Roman" pitchFamily="18" charset="0"/>
              </a:rPr>
              <a:t> </a:t>
            </a:r>
          </a:p>
          <a:p>
            <a:pPr>
              <a:lnSpc>
                <a:spcPct val="90000"/>
              </a:lnSpc>
              <a:buFontTx/>
              <a:buAutoNum type="arabicPeriod" startAt="4"/>
            </a:pPr>
            <a:r>
              <a:rPr lang="en-GB" dirty="0">
                <a:solidFill>
                  <a:srgbClr val="FF0000"/>
                </a:solidFill>
                <a:cs typeface="Times New Roman" pitchFamily="18" charset="0"/>
              </a:rPr>
              <a:t>Types of Intermolecular Interactions</a:t>
            </a:r>
          </a:p>
          <a:p>
            <a:pPr>
              <a:lnSpc>
                <a:spcPct val="90000"/>
              </a:lnSpc>
              <a:buFontTx/>
              <a:buAutoNum type="arabicPeriod" startAt="4"/>
            </a:pPr>
            <a:r>
              <a:rPr lang="en-GB" dirty="0">
                <a:solidFill>
                  <a:srgbClr val="FF0000"/>
                </a:solidFill>
                <a:cs typeface="Times New Roman" pitchFamily="18" charset="0"/>
              </a:rPr>
              <a:t>Many-Body Energies</a:t>
            </a:r>
          </a:p>
          <a:p>
            <a:pPr>
              <a:lnSpc>
                <a:spcPct val="90000"/>
              </a:lnSpc>
              <a:buFontTx/>
              <a:buAutoNum type="arabicPeriod" startAt="4"/>
            </a:pPr>
            <a:r>
              <a:rPr lang="en-GB" dirty="0">
                <a:solidFill>
                  <a:srgbClr val="FF0000"/>
                </a:solidFill>
                <a:cs typeface="Times New Roman" pitchFamily="18" charset="0"/>
              </a:rPr>
              <a:t>Total Energy</a:t>
            </a:r>
          </a:p>
          <a:p>
            <a:pPr>
              <a:lnSpc>
                <a:spcPct val="90000"/>
              </a:lnSpc>
              <a:buFontTx/>
              <a:buAutoNum type="arabicPeriod" startAt="4"/>
            </a:pPr>
            <a:r>
              <a:rPr lang="en-GB" dirty="0">
                <a:solidFill>
                  <a:srgbClr val="FF0000"/>
                </a:solidFill>
                <a:cs typeface="Times New Roman" pitchFamily="18" charset="0"/>
              </a:rPr>
              <a:t>Comparison of Intermolecular Forces</a:t>
            </a:r>
            <a:endParaRPr lang="en-GB" dirty="0">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GB"/>
              <a:t>Overview</a:t>
            </a:r>
          </a:p>
        </p:txBody>
      </p:sp>
      <p:sp>
        <p:nvSpPr>
          <p:cNvPr id="203779" name="Rectangle 3"/>
          <p:cNvSpPr>
            <a:spLocks noGrp="1" noChangeArrowheads="1"/>
          </p:cNvSpPr>
          <p:nvPr>
            <p:ph type="body" idx="1"/>
          </p:nvPr>
        </p:nvSpPr>
        <p:spPr/>
        <p:txBody>
          <a:bodyPr/>
          <a:lstStyle/>
          <a:p>
            <a:r>
              <a:rPr lang="en-GB">
                <a:cs typeface="Times New Roman" pitchFamily="18" charset="0"/>
              </a:rPr>
              <a:t>Intermolecular forces are critically important in determining the properties of matter. </a:t>
            </a:r>
          </a:p>
          <a:p>
            <a:r>
              <a:rPr lang="en-GB">
                <a:cs typeface="Times New Roman" pitchFamily="18" charset="0"/>
              </a:rPr>
              <a:t>We will discuss the forces that exist between atoms and molecules.</a:t>
            </a:r>
          </a:p>
          <a:p>
            <a:r>
              <a:rPr lang="en-GB">
                <a:cs typeface="Times New Roman" pitchFamily="18" charset="0"/>
              </a:rPr>
              <a:t>Evidence (taken from thermodynamic, structural and other experimental studies) will be provided for the existence of intermolecular forces. </a:t>
            </a:r>
          </a:p>
          <a:p>
            <a:r>
              <a:rPr lang="en-GB">
                <a:cs typeface="Times New Roman" pitchFamily="18" charset="0"/>
              </a:rPr>
              <a:t>The various types of intermolecular forces will be described: including the origin of the forces and their distance-dependence.  </a:t>
            </a:r>
          </a:p>
          <a:p>
            <a:r>
              <a:rPr lang="en-GB">
                <a:cs typeface="Times New Roman" pitchFamily="18" charset="0"/>
              </a:rPr>
              <a:t>A more detailed discussion of the consequences and implications of intermolecular forces will follow. </a:t>
            </a:r>
          </a:p>
          <a:p>
            <a:r>
              <a:rPr lang="en-GB">
                <a:cs typeface="Times New Roman" pitchFamily="18" charset="0"/>
              </a:rPr>
              <a:t>Finally, the “anomalous” properties of water and the importance of hydrogen bonding and the “hydrophobic effect” in biological systems will be analysed.</a:t>
            </a:r>
            <a:r>
              <a:rPr lang="en-GB">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26"/>
          <p:cNvSpPr>
            <a:spLocks noGrp="1" noChangeArrowheads="1"/>
          </p:cNvSpPr>
          <p:nvPr>
            <p:ph type="title"/>
          </p:nvPr>
        </p:nvSpPr>
        <p:spPr/>
        <p:txBody>
          <a:bodyPr/>
          <a:lstStyle/>
          <a:p>
            <a:r>
              <a:rPr lang="en-GB"/>
              <a:t>Learning Objectives</a:t>
            </a:r>
          </a:p>
        </p:txBody>
      </p:sp>
      <p:sp>
        <p:nvSpPr>
          <p:cNvPr id="334851" name="Rectangle 1027"/>
          <p:cNvSpPr>
            <a:spLocks noGrp="1" noChangeArrowheads="1"/>
          </p:cNvSpPr>
          <p:nvPr>
            <p:ph type="body" idx="1"/>
          </p:nvPr>
        </p:nvSpPr>
        <p:spPr/>
        <p:txBody>
          <a:bodyPr/>
          <a:lstStyle/>
          <a:p>
            <a:pPr>
              <a:lnSpc>
                <a:spcPct val="90000"/>
              </a:lnSpc>
            </a:pPr>
            <a:r>
              <a:rPr lang="en-GB" sz="1800">
                <a:cs typeface="Arial" charset="0"/>
              </a:rPr>
              <a:t>To recognise the importance of intermolecular forces in determining the physical properties of matter;</a:t>
            </a:r>
          </a:p>
          <a:p>
            <a:pPr>
              <a:lnSpc>
                <a:spcPct val="90000"/>
              </a:lnSpc>
              <a:buFontTx/>
              <a:buNone/>
            </a:pPr>
            <a:endParaRPr lang="en-GB" sz="1800">
              <a:cs typeface="Arial" charset="0"/>
            </a:endParaRPr>
          </a:p>
          <a:p>
            <a:pPr>
              <a:lnSpc>
                <a:spcPct val="90000"/>
              </a:lnSpc>
            </a:pPr>
            <a:r>
              <a:rPr lang="en-GB" sz="1800">
                <a:cs typeface="Arial" charset="0"/>
              </a:rPr>
              <a:t>To know the experimental evidence for the existence of intermolecular forces;</a:t>
            </a:r>
          </a:p>
          <a:p>
            <a:pPr>
              <a:lnSpc>
                <a:spcPct val="90000"/>
              </a:lnSpc>
              <a:buFontTx/>
              <a:buNone/>
            </a:pPr>
            <a:endParaRPr lang="en-GB" sz="1800">
              <a:cs typeface="Arial" charset="0"/>
            </a:endParaRPr>
          </a:p>
          <a:p>
            <a:pPr>
              <a:lnSpc>
                <a:spcPct val="90000"/>
              </a:lnSpc>
              <a:buFontTx/>
              <a:buNone/>
            </a:pPr>
            <a:r>
              <a:rPr lang="en-GB" sz="1800">
                <a:cs typeface="Arial" charset="0"/>
              </a:rPr>
              <a:t>•	To understand the origins of the various types of intermolecular forces;</a:t>
            </a:r>
          </a:p>
          <a:p>
            <a:pPr>
              <a:lnSpc>
                <a:spcPct val="90000"/>
              </a:lnSpc>
            </a:pPr>
            <a:endParaRPr lang="en-GB" sz="1800"/>
          </a:p>
          <a:p>
            <a:pPr>
              <a:lnSpc>
                <a:spcPct val="90000"/>
              </a:lnSpc>
            </a:pPr>
            <a:r>
              <a:rPr lang="en-GB" sz="1800"/>
              <a:t>To know the distance-dependence of intermolecular forces of various types;</a:t>
            </a:r>
          </a:p>
          <a:p>
            <a:pPr>
              <a:lnSpc>
                <a:spcPct val="90000"/>
              </a:lnSpc>
            </a:pPr>
            <a:endParaRPr lang="en-GB" sz="1800"/>
          </a:p>
          <a:p>
            <a:pPr>
              <a:lnSpc>
                <a:spcPct val="90000"/>
              </a:lnSpc>
            </a:pPr>
            <a:r>
              <a:rPr lang="en-GB" sz="1800"/>
              <a:t>To understand the origins of the so-called “anomalous” properties of water.</a:t>
            </a:r>
          </a:p>
          <a:p>
            <a:pPr>
              <a:lnSpc>
                <a:spcPct val="90000"/>
              </a:lnSpc>
            </a:pPr>
            <a:endParaRPr lang="en-GB" sz="1800"/>
          </a:p>
          <a:p>
            <a:pPr>
              <a:lnSpc>
                <a:spcPct val="90000"/>
              </a:lnSpc>
            </a:pPr>
            <a:r>
              <a:rPr lang="en-GB" sz="1800"/>
              <a:t>To recognise the importance of hydrogen bonding and the hydrophobic effect in biological systems.</a:t>
            </a:r>
          </a:p>
          <a:p>
            <a:pPr>
              <a:lnSpc>
                <a:spcPct val="90000"/>
              </a:lnSpc>
            </a:pPr>
            <a:endParaRPr lang="en-GB" sz="1600"/>
          </a:p>
          <a:p>
            <a:pPr>
              <a:lnSpc>
                <a:spcPct val="90000"/>
              </a:lnSpc>
            </a:pPr>
            <a:endParaRPr lang="en-GB"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ChangeArrowheads="1"/>
          </p:cNvSpPr>
          <p:nvPr>
            <p:ph type="title"/>
          </p:nvPr>
        </p:nvSpPr>
        <p:spPr/>
        <p:txBody>
          <a:bodyPr/>
          <a:lstStyle/>
          <a:p>
            <a:r>
              <a:rPr lang="en-GB"/>
              <a:t>References</a:t>
            </a:r>
          </a:p>
        </p:txBody>
      </p:sp>
      <p:sp>
        <p:nvSpPr>
          <p:cNvPr id="355331" name="Rectangle 1027"/>
          <p:cNvSpPr>
            <a:spLocks noGrp="1" noChangeArrowheads="1"/>
          </p:cNvSpPr>
          <p:nvPr>
            <p:ph type="body" idx="1"/>
          </p:nvPr>
        </p:nvSpPr>
        <p:spPr/>
        <p:txBody>
          <a:bodyPr/>
          <a:lstStyle/>
          <a:p>
            <a:pPr>
              <a:buFontTx/>
              <a:buNone/>
            </a:pPr>
            <a:r>
              <a:rPr lang="en-GB">
                <a:solidFill>
                  <a:srgbClr val="FF0000"/>
                </a:solidFill>
                <a:cs typeface="Arial" charset="0"/>
              </a:rPr>
              <a:t>Fundamentals</a:t>
            </a:r>
          </a:p>
          <a:p>
            <a:r>
              <a:rPr lang="en-GB">
                <a:cs typeface="Arial" charset="0"/>
              </a:rPr>
              <a:t>P. W. Atkins, </a:t>
            </a:r>
            <a:r>
              <a:rPr lang="en-GB" i="1">
                <a:cs typeface="Arial" charset="0"/>
              </a:rPr>
              <a:t>The Elements of Physical Chemistry</a:t>
            </a:r>
            <a:r>
              <a:rPr lang="en-GB">
                <a:cs typeface="Arial" charset="0"/>
              </a:rPr>
              <a:t> (3</a:t>
            </a:r>
            <a:r>
              <a:rPr lang="en-GB" baseline="30000">
                <a:cs typeface="Arial" charset="0"/>
              </a:rPr>
              <a:t>rd</a:t>
            </a:r>
            <a:r>
              <a:rPr lang="en-GB">
                <a:cs typeface="Arial" charset="0"/>
              </a:rPr>
              <a:t> edition), OUP, Oxford, </a:t>
            </a:r>
            <a:r>
              <a:rPr lang="en-GB" b="1">
                <a:cs typeface="Arial" charset="0"/>
              </a:rPr>
              <a:t>2000</a:t>
            </a:r>
            <a:r>
              <a:rPr lang="en-GB">
                <a:cs typeface="Arial" charset="0"/>
              </a:rPr>
              <a:t>.</a:t>
            </a:r>
            <a:endParaRPr lang="en-GB">
              <a:cs typeface="Times New Roman" pitchFamily="18" charset="0"/>
            </a:endParaRPr>
          </a:p>
          <a:p>
            <a:r>
              <a:rPr lang="en-GB">
                <a:cs typeface="Arial" charset="0"/>
              </a:rPr>
              <a:t>P. W. Atkins, J. de Paula, </a:t>
            </a:r>
            <a:r>
              <a:rPr lang="en-GB" i="1">
                <a:cs typeface="Arial" charset="0"/>
              </a:rPr>
              <a:t>Atkins' Physical Chemistry</a:t>
            </a:r>
            <a:r>
              <a:rPr lang="en-GB">
                <a:cs typeface="Arial" charset="0"/>
              </a:rPr>
              <a:t> (7</a:t>
            </a:r>
            <a:r>
              <a:rPr lang="en-GB" baseline="30000">
                <a:cs typeface="Arial" charset="0"/>
              </a:rPr>
              <a:t>th</a:t>
            </a:r>
            <a:r>
              <a:rPr lang="en-GB">
                <a:cs typeface="Arial" charset="0"/>
              </a:rPr>
              <a:t> edition), OUP, Oxford, </a:t>
            </a:r>
            <a:r>
              <a:rPr lang="en-GB" b="1">
                <a:cs typeface="Arial" charset="0"/>
              </a:rPr>
              <a:t>2001</a:t>
            </a:r>
            <a:r>
              <a:rPr lang="en-GB">
                <a:cs typeface="Arial" charset="0"/>
              </a:rPr>
              <a:t>.</a:t>
            </a:r>
            <a:endParaRPr lang="en-GB">
              <a:cs typeface="Times New Roman" pitchFamily="18" charset="0"/>
            </a:endParaRPr>
          </a:p>
          <a:p>
            <a:r>
              <a:rPr lang="en-GB">
                <a:cs typeface="Times New Roman" pitchFamily="18" charset="0"/>
              </a:rPr>
              <a:t>K. A. Dill, S. Bromberg, </a:t>
            </a:r>
            <a:r>
              <a:rPr lang="en-GB" i="1">
                <a:cs typeface="Times New Roman" pitchFamily="18" charset="0"/>
              </a:rPr>
              <a:t>Molecular Driving Forces</a:t>
            </a:r>
            <a:r>
              <a:rPr lang="en-GB">
                <a:cs typeface="Times New Roman" pitchFamily="18" charset="0"/>
              </a:rPr>
              <a:t>, Garland Science, New York, </a:t>
            </a:r>
            <a:r>
              <a:rPr lang="en-GB" b="1">
                <a:cs typeface="Times New Roman" pitchFamily="18" charset="0"/>
              </a:rPr>
              <a:t>2003</a:t>
            </a:r>
            <a:r>
              <a:rPr lang="en-GB">
                <a:cs typeface="Times New Roman" pitchFamily="18" charset="0"/>
              </a:rPr>
              <a:t>.</a:t>
            </a:r>
          </a:p>
          <a:p>
            <a:endParaRPr lang="en-GB">
              <a:cs typeface="Times New Roman" pitchFamily="18" charset="0"/>
            </a:endParaRPr>
          </a:p>
          <a:p>
            <a:pPr>
              <a:buFontTx/>
              <a:buNone/>
            </a:pPr>
            <a:r>
              <a:rPr lang="en-GB">
                <a:solidFill>
                  <a:srgbClr val="FF0000"/>
                </a:solidFill>
              </a:rPr>
              <a:t>More Advanced</a:t>
            </a:r>
          </a:p>
          <a:p>
            <a:r>
              <a:rPr lang="en-GB"/>
              <a:t> M. Rigby, E. B. Smith, W. A. Wakeham, G. C. Maitland, </a:t>
            </a:r>
            <a:r>
              <a:rPr lang="en-GB" i="1"/>
              <a:t>The Forces Between Molecules</a:t>
            </a:r>
            <a:r>
              <a:rPr lang="en-GB"/>
              <a:t>, OUP, Oxford, </a:t>
            </a:r>
            <a:r>
              <a:rPr lang="en-GB" b="1"/>
              <a:t>1986</a:t>
            </a:r>
            <a:r>
              <a:rPr lang="en-GB"/>
              <a:t>.</a:t>
            </a:r>
          </a:p>
          <a:p>
            <a:r>
              <a:rPr lang="en-GB"/>
              <a:t>A. J. Stone, </a:t>
            </a:r>
            <a:r>
              <a:rPr lang="en-GB" i="1"/>
              <a:t>The Theory of Intermolecular Forces</a:t>
            </a:r>
            <a:r>
              <a:rPr lang="en-GB"/>
              <a:t>, OUP, Oxford, </a:t>
            </a:r>
            <a:r>
              <a:rPr lang="en-GB" b="1"/>
              <a:t>1997</a:t>
            </a:r>
            <a:r>
              <a:rPr lang="en-GB"/>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dirty="0">
                <a:solidFill>
                  <a:srgbClr val="FF0000"/>
                </a:solidFill>
              </a:rPr>
              <a:t>States of Matter</a:t>
            </a:r>
          </a:p>
          <a:p>
            <a:pPr>
              <a:lnSpc>
                <a:spcPct val="90000"/>
              </a:lnSpc>
              <a:buFontTx/>
              <a:buNone/>
            </a:pPr>
            <a:endParaRPr lang="en-GB" sz="1000" dirty="0">
              <a:solidFill>
                <a:srgbClr val="FF0000"/>
              </a:solidFill>
            </a:endParaRPr>
          </a:p>
          <a:p>
            <a:pPr>
              <a:lnSpc>
                <a:spcPct val="90000"/>
              </a:lnSpc>
            </a:pPr>
            <a:r>
              <a:rPr lang="en-GB" sz="1800" dirty="0">
                <a:solidFill>
                  <a:schemeClr val="accent2"/>
                </a:solidFill>
              </a:rPr>
              <a:t>Solids:</a:t>
            </a:r>
            <a:r>
              <a:rPr lang="en-GB" sz="1800" dirty="0"/>
              <a:t> Kinetic Energy (</a:t>
            </a:r>
            <a:r>
              <a:rPr lang="en-GB" sz="1800" dirty="0">
                <a:solidFill>
                  <a:schemeClr val="accent2"/>
                </a:solidFill>
              </a:rPr>
              <a:t>KE</a:t>
            </a:r>
            <a:r>
              <a:rPr lang="en-GB" sz="1800" dirty="0"/>
              <a:t>) of atoms/molecules small compared to strength of intermolecular interaction energies (</a:t>
            </a:r>
            <a:r>
              <a:rPr lang="en-GB" sz="1800" dirty="0">
                <a:solidFill>
                  <a:srgbClr val="FF0000"/>
                </a:solidFill>
              </a:rPr>
              <a:t>KE </a:t>
            </a:r>
            <a:r>
              <a:rPr lang="en-GB" sz="1800" dirty="0">
                <a:solidFill>
                  <a:srgbClr val="FF0000"/>
                </a:solidFill>
                <a:sym typeface="Math B" pitchFamily="2" charset="2"/>
              </a:rPr>
              <a:t>&lt;&lt; </a:t>
            </a:r>
            <a:r>
              <a:rPr lang="en-GB" sz="1800" i="1" dirty="0" err="1">
                <a:solidFill>
                  <a:srgbClr val="FF0000"/>
                </a:solidFill>
                <a:sym typeface="Math B" pitchFamily="2" charset="2"/>
              </a:rPr>
              <a:t>U</a:t>
            </a:r>
            <a:r>
              <a:rPr lang="en-GB" sz="1800" baseline="-25000" dirty="0" err="1">
                <a:solidFill>
                  <a:srgbClr val="FF0000"/>
                </a:solidFill>
                <a:sym typeface="Math B" pitchFamily="2" charset="2"/>
              </a:rPr>
              <a:t>inter</a:t>
            </a:r>
            <a:r>
              <a:rPr lang="en-GB" sz="1800" dirty="0">
                <a:sym typeface="Math B" pitchFamily="2" charset="2"/>
              </a:rPr>
              <a:t>). 	</a:t>
            </a:r>
          </a:p>
          <a:p>
            <a:pPr>
              <a:lnSpc>
                <a:spcPct val="90000"/>
              </a:lnSpc>
              <a:buFontTx/>
              <a:buNone/>
            </a:pPr>
            <a:r>
              <a:rPr lang="en-GB" sz="1800" dirty="0">
                <a:sym typeface="Symbol" pitchFamily="80" charset="2"/>
              </a:rPr>
              <a:t>		 s</a:t>
            </a:r>
            <a:r>
              <a:rPr lang="en-GB" sz="1800" dirty="0"/>
              <a:t>mall amount of movement around equilibrium positions </a:t>
            </a:r>
          </a:p>
          <a:p>
            <a:pPr>
              <a:lnSpc>
                <a:spcPct val="90000"/>
              </a:lnSpc>
              <a:buFontTx/>
              <a:buNone/>
            </a:pPr>
            <a:r>
              <a:rPr lang="en-GB" sz="1800" dirty="0">
                <a:sym typeface="Symbol" pitchFamily="80" charset="2"/>
              </a:rPr>
              <a:t>		</a:t>
            </a:r>
            <a:r>
              <a:rPr lang="en-GB" sz="1800" dirty="0"/>
              <a:t> regular crystalline structures usually adopted (long range 		order)</a:t>
            </a:r>
          </a:p>
          <a:p>
            <a:pPr>
              <a:lnSpc>
                <a:spcPct val="90000"/>
              </a:lnSpc>
              <a:buFontTx/>
              <a:buNone/>
            </a:pPr>
            <a:r>
              <a:rPr lang="en-GB" sz="1800" dirty="0"/>
              <a:t>		</a:t>
            </a:r>
            <a:r>
              <a:rPr lang="en-GB" sz="1800" dirty="0">
                <a:sym typeface="Symbol" pitchFamily="80" charset="2"/>
              </a:rPr>
              <a:t> doesn’t take shape of or fill a container</a:t>
            </a:r>
          </a:p>
          <a:p>
            <a:pPr>
              <a:lnSpc>
                <a:spcPct val="90000"/>
              </a:lnSpc>
              <a:buFontTx/>
              <a:buNone/>
            </a:pPr>
            <a:r>
              <a:rPr lang="en-GB" sz="1800" dirty="0"/>
              <a:t>		</a:t>
            </a:r>
            <a:r>
              <a:rPr lang="en-GB" sz="1800" dirty="0">
                <a:sym typeface="Symbol" pitchFamily="80" charset="2"/>
              </a:rPr>
              <a:t> very low compressibility</a:t>
            </a:r>
            <a:endParaRPr lang="en-GB" sz="1800" dirty="0"/>
          </a:p>
          <a:p>
            <a:pPr>
              <a:lnSpc>
                <a:spcPct val="90000"/>
              </a:lnSpc>
            </a:pPr>
            <a:endParaRPr lang="en-GB" sz="1000" dirty="0"/>
          </a:p>
          <a:p>
            <a:pPr>
              <a:lnSpc>
                <a:spcPct val="90000"/>
              </a:lnSpc>
            </a:pPr>
            <a:r>
              <a:rPr lang="en-GB" sz="1800" dirty="0">
                <a:solidFill>
                  <a:schemeClr val="accent2"/>
                </a:solidFill>
              </a:rPr>
              <a:t>Liquids:</a:t>
            </a:r>
            <a:r>
              <a:rPr lang="en-GB" sz="1800" dirty="0"/>
              <a:t> </a:t>
            </a:r>
            <a:r>
              <a:rPr lang="en-GB" sz="1800" dirty="0">
                <a:solidFill>
                  <a:srgbClr val="FF0000"/>
                </a:solidFill>
              </a:rPr>
              <a:t>KE </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r>
              <a:rPr lang="en-GB" sz="1800" dirty="0">
                <a:sym typeface="Symbol" pitchFamily="80" charset="2"/>
              </a:rPr>
              <a:t> </a:t>
            </a:r>
          </a:p>
          <a:p>
            <a:pPr lvl="1" indent="-209550">
              <a:lnSpc>
                <a:spcPct val="90000"/>
              </a:lnSpc>
              <a:buFontTx/>
              <a:buNone/>
            </a:pPr>
            <a:r>
              <a:rPr lang="en-GB" sz="1800" dirty="0">
                <a:sym typeface="Symbol" pitchFamily="80" charset="2"/>
              </a:rPr>
              <a:t>	 </a:t>
            </a:r>
            <a:r>
              <a:rPr lang="en-GB" sz="1800" dirty="0"/>
              <a:t>atoms/molecules can move around (diffusion)</a:t>
            </a:r>
          </a:p>
          <a:p>
            <a:pPr lvl="1" indent="-209550">
              <a:lnSpc>
                <a:spcPct val="90000"/>
              </a:lnSpc>
              <a:buFontTx/>
              <a:buNone/>
            </a:pPr>
            <a:r>
              <a:rPr lang="en-GB" sz="1800" dirty="0">
                <a:sym typeface="Symbol" pitchFamily="80" charset="2"/>
              </a:rPr>
              <a:t>	 on average, some local order exists</a:t>
            </a:r>
          </a:p>
          <a:p>
            <a:pPr lvl="1" indent="-209550">
              <a:lnSpc>
                <a:spcPct val="90000"/>
              </a:lnSpc>
              <a:buFontTx/>
              <a:buNone/>
            </a:pPr>
            <a:r>
              <a:rPr lang="en-GB" sz="1800" dirty="0">
                <a:sym typeface="Symbol" pitchFamily="80" charset="2"/>
              </a:rPr>
              <a:t>	 takes shape of (but doesn’t fill) a container</a:t>
            </a:r>
          </a:p>
          <a:p>
            <a:pPr lvl="1" indent="-209550">
              <a:lnSpc>
                <a:spcPct val="90000"/>
              </a:lnSpc>
              <a:buFontTx/>
              <a:buNone/>
            </a:pPr>
            <a:r>
              <a:rPr lang="en-GB" sz="1800" dirty="0">
                <a:sym typeface="Symbol" pitchFamily="80" charset="2"/>
              </a:rPr>
              <a:t>	 low compressibility</a:t>
            </a:r>
          </a:p>
          <a:p>
            <a:pPr lvl="1" indent="-209550">
              <a:lnSpc>
                <a:spcPct val="90000"/>
              </a:lnSpc>
              <a:buFontTx/>
              <a:buNone/>
            </a:pPr>
            <a:endParaRPr lang="en-GB" sz="1000" dirty="0">
              <a:sym typeface="Symbol" pitchFamily="80" charset="2"/>
            </a:endParaRPr>
          </a:p>
          <a:p>
            <a:pPr>
              <a:lnSpc>
                <a:spcPct val="90000"/>
              </a:lnSpc>
            </a:pPr>
            <a:r>
              <a:rPr lang="en-GB" sz="1800" dirty="0">
                <a:solidFill>
                  <a:schemeClr val="accent2"/>
                </a:solidFill>
              </a:rPr>
              <a:t>Gases:</a:t>
            </a:r>
            <a:r>
              <a:rPr lang="en-GB" sz="1800" dirty="0"/>
              <a:t> </a:t>
            </a:r>
            <a:r>
              <a:rPr lang="en-GB" sz="1800" dirty="0">
                <a:solidFill>
                  <a:srgbClr val="FF0000"/>
                </a:solidFill>
              </a:rPr>
              <a:t>KE </a:t>
            </a:r>
            <a:r>
              <a:rPr lang="en-GB" sz="1800" dirty="0">
                <a:solidFill>
                  <a:srgbClr val="FF0000"/>
                </a:solidFill>
                <a:sym typeface="Math B" pitchFamily="2" charset="2"/>
              </a:rPr>
              <a:t>&gt;&gt;</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endParaRPr lang="en-GB" sz="1800" dirty="0">
              <a:sym typeface="Symbol" pitchFamily="80" charset="2"/>
            </a:endParaRPr>
          </a:p>
          <a:p>
            <a:pPr lvl="1" indent="-209550">
              <a:lnSpc>
                <a:spcPct val="90000"/>
              </a:lnSpc>
              <a:buFontTx/>
              <a:buNone/>
            </a:pPr>
            <a:r>
              <a:rPr lang="en-GB" sz="1800" dirty="0">
                <a:sym typeface="Symbol" pitchFamily="80" charset="2"/>
              </a:rPr>
              <a:t>	 </a:t>
            </a:r>
            <a:r>
              <a:rPr lang="en-GB" sz="1800" dirty="0"/>
              <a:t>atoms/molecules move quite freely</a:t>
            </a:r>
          </a:p>
          <a:p>
            <a:pPr lvl="1" indent="-209550">
              <a:lnSpc>
                <a:spcPct val="90000"/>
              </a:lnSpc>
              <a:buFontTx/>
              <a:buNone/>
            </a:pPr>
            <a:r>
              <a:rPr lang="en-GB" sz="1800" dirty="0">
                <a:sym typeface="Symbol" pitchFamily="80" charset="2"/>
              </a:rPr>
              <a:t>	 less frequent collisions than in liquids</a:t>
            </a:r>
          </a:p>
          <a:p>
            <a:pPr lvl="1" indent="-209550">
              <a:lnSpc>
                <a:spcPct val="90000"/>
              </a:lnSpc>
              <a:buFontTx/>
              <a:buNone/>
            </a:pPr>
            <a:r>
              <a:rPr lang="en-GB" sz="1800" dirty="0">
                <a:sym typeface="Symbol" pitchFamily="80" charset="2"/>
              </a:rPr>
              <a:t>	 takes shape of and fills a container</a:t>
            </a:r>
          </a:p>
          <a:p>
            <a:pPr lvl="1" indent="-209550">
              <a:lnSpc>
                <a:spcPct val="90000"/>
              </a:lnSpc>
              <a:buFontTx/>
              <a:buNone/>
            </a:pPr>
            <a:r>
              <a:rPr lang="en-GB" sz="1800" dirty="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96"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52" name="Chart" r:id="rId3" imgW="5391421" imgH="4800962" progId="Excel.Chart.8">
                  <p:embed/>
                </p:oleObj>
              </mc:Choice>
              <mc:Fallback>
                <p:oleObj name="Chart" r:id="rId3" imgW="5391421" imgH="4800962" progId="Excel.Chart.8">
                  <p:embed/>
                  <p:pic>
                    <p:nvPicPr>
                      <p:cNvPr id="0"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dirty="0">
                <a:solidFill>
                  <a:srgbClr val="FF0000"/>
                </a:solidFill>
              </a:rPr>
              <a:t>2.3 Long- and Short-Ranged Interactions</a:t>
            </a:r>
          </a:p>
          <a:p>
            <a:pPr>
              <a:lnSpc>
                <a:spcPct val="90000"/>
              </a:lnSpc>
            </a:pPr>
            <a:endParaRPr lang="en-GB" dirty="0">
              <a:solidFill>
                <a:srgbClr val="FF0000"/>
              </a:solidFill>
            </a:endParaRPr>
          </a:p>
          <a:p>
            <a:pPr>
              <a:lnSpc>
                <a:spcPct val="90000"/>
              </a:lnSpc>
            </a:pPr>
            <a:r>
              <a:rPr lang="en-GB" sz="1800" dirty="0"/>
              <a:t>IMFs can be divided into two classes: </a:t>
            </a:r>
            <a:r>
              <a:rPr lang="en-GB" sz="1800" dirty="0">
                <a:solidFill>
                  <a:schemeClr val="accent2"/>
                </a:solidFill>
              </a:rPr>
              <a:t>long-ranged</a:t>
            </a:r>
            <a:r>
              <a:rPr lang="en-GB" sz="1800" dirty="0"/>
              <a:t> and </a:t>
            </a:r>
            <a:r>
              <a:rPr lang="en-GB" sz="1800" dirty="0">
                <a:solidFill>
                  <a:schemeClr val="accent2"/>
                </a:solidFill>
              </a:rPr>
              <a:t>short -ranged</a:t>
            </a:r>
            <a:r>
              <a:rPr lang="en-GB" sz="1800" dirty="0"/>
              <a:t>, according to the dependence of the potential energy </a:t>
            </a:r>
            <a:r>
              <a:rPr lang="en-GB" sz="1800" i="1" dirty="0">
                <a:solidFill>
                  <a:schemeClr val="accent2"/>
                </a:solidFill>
              </a:rPr>
              <a:t>U</a:t>
            </a:r>
            <a:r>
              <a:rPr lang="en-GB" sz="1800" dirty="0"/>
              <a:t> on the separation </a:t>
            </a:r>
            <a:r>
              <a:rPr lang="en-GB" sz="1800" i="1" dirty="0">
                <a:solidFill>
                  <a:schemeClr val="accent2"/>
                </a:solidFill>
              </a:rPr>
              <a:t>r</a:t>
            </a:r>
            <a:r>
              <a:rPr lang="en-GB" sz="1800" dirty="0"/>
              <a:t>.</a:t>
            </a:r>
          </a:p>
          <a:p>
            <a:pPr>
              <a:lnSpc>
                <a:spcPct val="90000"/>
              </a:lnSpc>
            </a:pPr>
            <a:endParaRPr lang="en-GB" sz="1800" dirty="0"/>
          </a:p>
          <a:p>
            <a:pPr>
              <a:lnSpc>
                <a:spcPct val="90000"/>
              </a:lnSpc>
            </a:pPr>
            <a:r>
              <a:rPr lang="en-GB" sz="1800" dirty="0"/>
              <a:t>For a particular type of IMF, the intermolecular potential energy function is generally modelled by a power law in </a:t>
            </a:r>
            <a:r>
              <a:rPr lang="en-GB" sz="1800" i="1" dirty="0"/>
              <a:t>r </a:t>
            </a:r>
            <a:r>
              <a:rPr lang="en-GB" sz="1800" dirty="0"/>
              <a:t>:</a:t>
            </a:r>
          </a:p>
          <a:p>
            <a:pPr>
              <a:lnSpc>
                <a:spcPct val="90000"/>
              </a:lnSpc>
            </a:pPr>
            <a:endParaRPr lang="en-GB" sz="1800" dirty="0"/>
          </a:p>
          <a:p>
            <a:pPr>
              <a:lnSpc>
                <a:spcPct val="90000"/>
              </a:lnSpc>
            </a:pPr>
            <a:endParaRPr lang="en-GB" sz="1800" dirty="0"/>
          </a:p>
          <a:p>
            <a:pPr>
              <a:lnSpc>
                <a:spcPct val="90000"/>
              </a:lnSpc>
              <a:buFontTx/>
              <a:buNone/>
            </a:pPr>
            <a:r>
              <a:rPr lang="en-GB" sz="1800" dirty="0"/>
              <a:t>	</a:t>
            </a:r>
          </a:p>
          <a:p>
            <a:pPr>
              <a:lnSpc>
                <a:spcPct val="90000"/>
              </a:lnSpc>
              <a:buFontTx/>
              <a:buNone/>
            </a:pPr>
            <a:r>
              <a:rPr lang="en-GB" sz="1800" dirty="0"/>
              <a:t>	(where </a:t>
            </a:r>
            <a:r>
              <a:rPr lang="en-GB" sz="1800" i="1" dirty="0"/>
              <a:t>C</a:t>
            </a:r>
            <a:r>
              <a:rPr lang="en-GB" sz="1800" dirty="0"/>
              <a:t> is a constant).</a:t>
            </a:r>
          </a:p>
          <a:p>
            <a:pPr>
              <a:lnSpc>
                <a:spcPct val="90000"/>
              </a:lnSpc>
            </a:pPr>
            <a:endParaRPr lang="en-GB" sz="1800" dirty="0"/>
          </a:p>
          <a:p>
            <a:pPr>
              <a:lnSpc>
                <a:spcPct val="90000"/>
              </a:lnSpc>
            </a:pPr>
            <a:r>
              <a:rPr lang="en-GB" sz="1800" dirty="0">
                <a:solidFill>
                  <a:srgbClr val="FF0000"/>
                </a:solidFill>
              </a:rPr>
              <a:t>Long-ranged interactions:</a:t>
            </a:r>
            <a:r>
              <a:rPr lang="en-GB" sz="1800" dirty="0"/>
              <a:t>	</a:t>
            </a:r>
            <a:r>
              <a:rPr lang="en-GB" sz="1800" dirty="0">
                <a:sym typeface="Symbol" pitchFamily="80" charset="2"/>
              </a:rPr>
              <a:t>  6 	</a:t>
            </a:r>
            <a:r>
              <a:rPr lang="en-GB" sz="1800" i="1" dirty="0">
                <a:solidFill>
                  <a:schemeClr val="accent2"/>
                </a:solidFill>
                <a:sym typeface="Symbol" pitchFamily="80" charset="2"/>
              </a:rPr>
              <a:t>e.g.</a:t>
            </a:r>
            <a:r>
              <a:rPr lang="en-GB" sz="1800" dirty="0">
                <a:solidFill>
                  <a:schemeClr val="accent2"/>
                </a:solidFill>
                <a:sym typeface="Symbol" pitchFamily="80" charset="2"/>
              </a:rPr>
              <a:t> Coulombic	</a:t>
            </a:r>
            <a:r>
              <a:rPr lang="en-GB" sz="1800" i="1" dirty="0">
                <a:solidFill>
                  <a:schemeClr val="accent2"/>
                </a:solidFill>
                <a:sym typeface="Symbol" pitchFamily="80" charset="2"/>
              </a:rPr>
              <a:t>U</a:t>
            </a:r>
            <a:r>
              <a:rPr lang="en-GB" sz="1800" dirty="0">
                <a:solidFill>
                  <a:schemeClr val="accent2"/>
                </a:solidFill>
                <a:sym typeface="Symbol" pitchFamily="80" charset="2"/>
              </a:rPr>
              <a:t>(</a:t>
            </a:r>
            <a:r>
              <a:rPr lang="en-GB" sz="1800" i="1" dirty="0">
                <a:solidFill>
                  <a:schemeClr val="accent2"/>
                </a:solidFill>
                <a:sym typeface="Symbol" pitchFamily="80" charset="2"/>
              </a:rPr>
              <a:t>r</a:t>
            </a:r>
            <a:r>
              <a:rPr lang="en-GB" sz="1800" dirty="0">
                <a:solidFill>
                  <a:schemeClr val="accent2"/>
                </a:solidFill>
                <a:sym typeface="Symbol" pitchFamily="80" charset="2"/>
              </a:rPr>
              <a:t>)  1/</a:t>
            </a:r>
            <a:r>
              <a:rPr lang="en-GB" sz="1800" i="1" dirty="0">
                <a:solidFill>
                  <a:schemeClr val="accent2"/>
                </a:solidFill>
                <a:sym typeface="Symbol" pitchFamily="80" charset="2"/>
              </a:rPr>
              <a:t>r</a:t>
            </a:r>
          </a:p>
          <a:p>
            <a:pPr lvl="4">
              <a:lnSpc>
                <a:spcPct val="90000"/>
              </a:lnSpc>
              <a:buFontTx/>
              <a:buNone/>
            </a:pPr>
            <a:r>
              <a:rPr lang="en-GB" sz="1800" dirty="0">
                <a:solidFill>
                  <a:schemeClr val="accent2"/>
                </a:solidFill>
                <a:sym typeface="Symbol" pitchFamily="80" charset="2"/>
              </a:rPr>
              <a:t>				        dispersion	</a:t>
            </a:r>
            <a:r>
              <a:rPr lang="en-GB" sz="1800" i="1" dirty="0">
                <a:solidFill>
                  <a:schemeClr val="accent2"/>
                </a:solidFill>
                <a:sym typeface="Symbol" pitchFamily="80" charset="2"/>
              </a:rPr>
              <a:t>U</a:t>
            </a:r>
            <a:r>
              <a:rPr lang="en-GB" sz="1800" dirty="0">
                <a:solidFill>
                  <a:schemeClr val="accent2"/>
                </a:solidFill>
                <a:sym typeface="Symbol" pitchFamily="80" charset="2"/>
              </a:rPr>
              <a:t>(</a:t>
            </a:r>
            <a:r>
              <a:rPr lang="en-GB" sz="1800" i="1" dirty="0">
                <a:solidFill>
                  <a:schemeClr val="accent2"/>
                </a:solidFill>
                <a:sym typeface="Symbol" pitchFamily="80" charset="2"/>
              </a:rPr>
              <a:t>r</a:t>
            </a:r>
            <a:r>
              <a:rPr lang="en-GB" sz="1800" dirty="0">
                <a:solidFill>
                  <a:schemeClr val="accent2"/>
                </a:solidFill>
                <a:sym typeface="Symbol" pitchFamily="80" charset="2"/>
              </a:rPr>
              <a:t>)  1/</a:t>
            </a:r>
            <a:r>
              <a:rPr lang="en-GB" sz="1800" i="1" dirty="0">
                <a:solidFill>
                  <a:schemeClr val="accent2"/>
                </a:solidFill>
                <a:sym typeface="Symbol" pitchFamily="80" charset="2"/>
              </a:rPr>
              <a:t>r</a:t>
            </a:r>
            <a:r>
              <a:rPr lang="en-GB" sz="1800" baseline="30000" dirty="0">
                <a:solidFill>
                  <a:schemeClr val="accent2"/>
                </a:solidFill>
                <a:sym typeface="Symbol" pitchFamily="80" charset="2"/>
              </a:rPr>
              <a:t>6</a:t>
            </a:r>
            <a:endParaRPr lang="en-GB" sz="1800" i="1" dirty="0">
              <a:solidFill>
                <a:schemeClr val="accent2"/>
              </a:solidFill>
              <a:sym typeface="Symbol" pitchFamily="80" charset="2"/>
            </a:endParaRPr>
          </a:p>
          <a:p>
            <a:pPr lvl="4">
              <a:lnSpc>
                <a:spcPct val="90000"/>
              </a:lnSpc>
            </a:pPr>
            <a:endParaRPr lang="en-GB" sz="1800" dirty="0">
              <a:solidFill>
                <a:schemeClr val="accent2"/>
              </a:solidFill>
              <a:sym typeface="Symbol" pitchFamily="80" charset="2"/>
            </a:endParaRPr>
          </a:p>
          <a:p>
            <a:pPr>
              <a:lnSpc>
                <a:spcPct val="90000"/>
              </a:lnSpc>
            </a:pPr>
            <a:r>
              <a:rPr lang="en-GB" sz="1800" dirty="0">
                <a:solidFill>
                  <a:srgbClr val="FF0000"/>
                </a:solidFill>
                <a:sym typeface="Symbol" pitchFamily="80" charset="2"/>
              </a:rPr>
              <a:t>Short-ranged interactions:</a:t>
            </a:r>
            <a:r>
              <a:rPr lang="en-GB" sz="1800" dirty="0">
                <a:sym typeface="Symbol" pitchFamily="80" charset="2"/>
              </a:rPr>
              <a:t> 	 </a:t>
            </a:r>
            <a:r>
              <a:rPr lang="en-GB" sz="1800" dirty="0">
                <a:sym typeface="Math B" pitchFamily="2" charset="2"/>
              </a:rPr>
              <a:t>&gt;</a:t>
            </a:r>
            <a:r>
              <a:rPr lang="en-GB" sz="1800" dirty="0">
                <a:sym typeface="Symbol" pitchFamily="80" charset="2"/>
              </a:rPr>
              <a:t> 6 or 	e</a:t>
            </a:r>
            <a:r>
              <a:rPr lang="en-GB" sz="1800" baseline="30000" dirty="0">
                <a:sym typeface="Symbol" pitchFamily="80" charset="2"/>
              </a:rPr>
              <a:t></a:t>
            </a:r>
            <a:r>
              <a:rPr lang="en-GB" sz="1800" i="1" baseline="30000" dirty="0">
                <a:sym typeface="Symbol" pitchFamily="80" charset="2"/>
              </a:rPr>
              <a:t>r</a:t>
            </a:r>
            <a:r>
              <a:rPr lang="en-GB" sz="1800" dirty="0">
                <a:sym typeface="Symbol" pitchFamily="80" charset="2"/>
              </a:rPr>
              <a:t>  </a:t>
            </a:r>
            <a:r>
              <a:rPr lang="en-GB" sz="1800" i="1" dirty="0">
                <a:solidFill>
                  <a:schemeClr val="accent2"/>
                </a:solidFill>
                <a:sym typeface="Symbol" pitchFamily="80" charset="2"/>
              </a:rPr>
              <a:t>e.g.</a:t>
            </a:r>
            <a:r>
              <a:rPr lang="en-GB" sz="1800" dirty="0">
                <a:solidFill>
                  <a:schemeClr val="accent2"/>
                </a:solidFill>
                <a:sym typeface="Symbol" pitchFamily="80" charset="2"/>
              </a:rPr>
              <a:t> exchange repulsion</a:t>
            </a:r>
            <a:r>
              <a:rPr lang="en-GB" sz="1800" dirty="0">
                <a:sym typeface="Symbol" pitchFamily="80" charset="2"/>
              </a:rPr>
              <a:t>	</a:t>
            </a:r>
          </a:p>
          <a:p>
            <a:pPr>
              <a:lnSpc>
                <a:spcPct val="90000"/>
              </a:lnSpc>
            </a:pPr>
            <a:r>
              <a:rPr lang="en-GB" sz="1800" dirty="0">
                <a:solidFill>
                  <a:schemeClr val="accent2"/>
                </a:solidFill>
                <a:sym typeface="Symbol" pitchFamily="80" charset="2"/>
              </a:rPr>
              <a:t>Attractive interactions:</a:t>
            </a:r>
            <a:r>
              <a:rPr lang="en-GB" sz="1800" dirty="0">
                <a:sym typeface="Symbol" pitchFamily="80" charset="2"/>
              </a:rPr>
              <a:t>	</a:t>
            </a:r>
            <a:r>
              <a:rPr lang="en-GB" sz="1800" i="1" dirty="0">
                <a:sym typeface="Symbol" pitchFamily="80" charset="2"/>
              </a:rPr>
              <a:t>U</a:t>
            </a:r>
            <a:r>
              <a:rPr lang="en-GB" sz="1800" dirty="0">
                <a:sym typeface="Symbol" pitchFamily="80" charset="2"/>
              </a:rPr>
              <a:t>(</a:t>
            </a:r>
            <a:r>
              <a:rPr lang="en-GB" sz="1800" i="1" dirty="0">
                <a:sym typeface="Symbol" pitchFamily="80" charset="2"/>
              </a:rPr>
              <a:t>r</a:t>
            </a:r>
            <a:r>
              <a:rPr lang="en-GB" sz="1800" dirty="0">
                <a:sym typeface="Symbol" pitchFamily="80" charset="2"/>
              </a:rPr>
              <a:t>) &lt; 0</a:t>
            </a:r>
          </a:p>
          <a:p>
            <a:pPr>
              <a:lnSpc>
                <a:spcPct val="90000"/>
              </a:lnSpc>
            </a:pPr>
            <a:r>
              <a:rPr lang="en-GB" sz="1800" dirty="0">
                <a:solidFill>
                  <a:schemeClr val="accent2"/>
                </a:solidFill>
                <a:sym typeface="Symbol" pitchFamily="80" charset="2"/>
              </a:rPr>
              <a:t>Repulsive interactions:</a:t>
            </a:r>
            <a:r>
              <a:rPr lang="en-GB" sz="1800" dirty="0">
                <a:sym typeface="Symbol" pitchFamily="80" charset="2"/>
              </a:rPr>
              <a:t>	</a:t>
            </a:r>
            <a:r>
              <a:rPr lang="en-GB" sz="1800" i="1" dirty="0">
                <a:sym typeface="Symbol" pitchFamily="80" charset="2"/>
              </a:rPr>
              <a:t>U</a:t>
            </a:r>
            <a:r>
              <a:rPr lang="en-GB" sz="1800" dirty="0">
                <a:sym typeface="Symbol" pitchFamily="80" charset="2"/>
              </a:rPr>
              <a:t>(</a:t>
            </a:r>
            <a:r>
              <a:rPr lang="en-GB" sz="1800" i="1" dirty="0">
                <a:sym typeface="Symbol" pitchFamily="80" charset="2"/>
              </a:rPr>
              <a:t>r</a:t>
            </a:r>
            <a:r>
              <a:rPr lang="en-GB" sz="1800" dirty="0">
                <a:sym typeface="Symbol" pitchFamily="80" charset="2"/>
              </a:rPr>
              <a:t>) &gt; 0</a:t>
            </a:r>
          </a:p>
          <a:p>
            <a:pPr>
              <a:lnSpc>
                <a:spcPct val="90000"/>
              </a:lnSpc>
            </a:pPr>
            <a:endParaRPr lang="en-GB" sz="1800" dirty="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49"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7" name="Chart" r:id="rId3" imgW="5391421" imgH="4800962" progId="Excel.Chart.8">
                  <p:embed/>
                </p:oleObj>
              </mc:Choice>
              <mc:Fallback>
                <p:oleObj name="Chart" r:id="rId3" imgW="5391421" imgH="4800962" progId="Excel.Char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51"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m</a:t>
                      </a:r>
                      <a:r>
                        <a:rPr kumimoji="0" lang="en-GB" sz="1400" b="0" i="0" u="none" strike="noStrike" cap="none" normalizeH="0" baseline="30000">
                          <a:ln>
                            <a:noFill/>
                          </a:ln>
                          <a:solidFill>
                            <a:srgbClr val="FF0000"/>
                          </a:solidFill>
                          <a:effectLst/>
                          <a:latin typeface="Arial" charset="0"/>
                          <a:sym typeface="Symbol" pitchFamily="80" charset="2"/>
                        </a:rPr>
                        <a:t>3</a:t>
                      </a:r>
                      <a:r>
                        <a:rPr kumimoji="0" lang="en-GB" sz="1400" b="0" i="0" u="none" strike="noStrike" cap="none" normalizeH="0" baseline="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N</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CO</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3</a:t>
                      </a:r>
                      <a:r>
                        <a:rPr kumimoji="0" lang="en-GB" sz="1400" b="0" i="0" u="none" strike="noStrike" cap="none" normalizeH="0" baseline="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Cl</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CHCl</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CCl</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a:t>
                      </a:r>
                      <a:r>
                        <a:rPr kumimoji="0" lang="en-GB" sz="1400" b="0" i="0" u="none" strike="noStrike" cap="none" normalizeH="0" baseline="-25000">
                          <a:ln>
                            <a:noFill/>
                          </a:ln>
                          <a:solidFill>
                            <a:schemeClr val="tx1"/>
                          </a:solidFill>
                          <a:effectLst/>
                          <a:latin typeface="Arial" charset="0"/>
                        </a:rPr>
                        <a:t>6</a:t>
                      </a: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NH</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45"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8"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21"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95"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7"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93"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7"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29"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30"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29"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62"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62"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63"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503"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53"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64" name="Chart" r:id="rId3" imgW="5391421" imgH="4800962" progId="Excel.Chart.8">
                  <p:embed/>
                </p:oleObj>
              </mc:Choice>
              <mc:Fallback>
                <p:oleObj name="Chart" r:id="rId3" imgW="5391421" imgH="4800962" progId="Excel.Chart.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extLst>
                    <a:ext uri="{9D8B030D-6E8A-4147-A177-3AD203B41FA5}">
                      <a16:colId xmlns:a16="http://schemas.microsoft.com/office/drawing/2014/main" val="20000"/>
                    </a:ext>
                  </a:extLst>
                </a:gridCol>
                <a:gridCol w="1538288">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t>
                      </a:r>
                      <a:r>
                        <a:rPr kumimoji="0" lang="en-US" sz="2000" b="0" i="1" u="none" strike="noStrike" cap="none" normalizeH="0" baseline="0">
                          <a:ln>
                            <a:noFill/>
                          </a:ln>
                          <a:solidFill>
                            <a:schemeClr val="tx1"/>
                          </a:solidFill>
                          <a:effectLst/>
                          <a:latin typeface="Arial" charset="0"/>
                        </a:rPr>
                        <a:t>p</a:t>
                      </a:r>
                      <a:r>
                        <a:rPr kumimoji="0" lang="en-US" sz="2000" b="0" i="0" u="none" strike="noStrike" cap="none" normalizeH="0" baseline="0">
                          <a:ln>
                            <a:noFill/>
                          </a:ln>
                          <a:solidFill>
                            <a:schemeClr val="tx1"/>
                          </a:solidFill>
                          <a:effectLst/>
                          <a:latin typeface="Arial" charset="0"/>
                        </a:rPr>
                        <a:t> = 26 atm.)  </a:t>
                      </a:r>
                      <a:r>
                        <a:rPr kumimoji="0" lang="en-US" sz="2000" b="0" i="0" u="none" strike="noStrike" cap="none" normalizeH="0" baseline="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Kr</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Rn</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86"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87"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rPr>
                        <a:t>IMF</a:t>
                      </a:r>
                      <a:endParaRPr kumimoji="0" lang="en-US" sz="1400" b="1" i="0" u="none" strike="noStrike" cap="none" normalizeH="0" baseline="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sym typeface="Symbol" pitchFamily="80" charset="2"/>
                        </a:rPr>
                        <a:t>Distance-dependence</a:t>
                      </a:r>
                      <a:endParaRPr kumimoji="0" lang="en-US" sz="1400" b="1" i="0" u="none" strike="noStrike" cap="none" normalizeH="0" baseline="3000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1" u="none" strike="noStrike" cap="none" normalizeH="0" baseline="3000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400 kJ mol</a:t>
                      </a:r>
                      <a:r>
                        <a:rPr kumimoji="0" lang="en-US" sz="1400" b="1" i="0" u="none" strike="noStrike" cap="none" normalizeH="0" baseline="30000">
                          <a:ln>
                            <a:noFill/>
                          </a:ln>
                          <a:solidFill>
                            <a:srgbClr val="FF0000"/>
                          </a:solidFill>
                          <a:effectLst/>
                          <a:latin typeface="Arial" charset="0"/>
                          <a:sym typeface="Symbol" pitchFamily="80" charset="2"/>
                        </a:rPr>
                        <a:t>1</a:t>
                      </a:r>
                      <a:endParaRPr kumimoji="0" lang="en-US" sz="1400" b="1"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1</a:t>
                      </a: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250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-2</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-3</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0.6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-4</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&lt; 1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Atom/Molecule</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(subl.) </a:t>
                      </a:r>
                      <a:r>
                        <a:rPr kumimoji="0" lang="en-US" sz="2000" b="0" i="0" u="none" strike="noStrike" cap="none" normalizeH="0" baseline="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CH</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a:t>
                      </a:r>
                      <a:r>
                        <a:rPr kumimoji="0" lang="en-US" sz="2000" b="0" i="0" u="none" strike="noStrike" cap="none" normalizeH="0" baseline="-25000">
                          <a:ln>
                            <a:noFill/>
                          </a:ln>
                          <a:solidFill>
                            <a:schemeClr val="tx1"/>
                          </a:solidFill>
                          <a:effectLst/>
                          <a:latin typeface="Arial" charset="0"/>
                        </a:rPr>
                        <a:t>6</a:t>
                      </a: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Species</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a:t>
                      </a:r>
                      <a:r>
                        <a:rPr kumimoji="0" lang="en-US" sz="2000" b="0" i="0" u="none" strike="noStrike" cap="none" normalizeH="0" baseline="0">
                          <a:ln>
                            <a:noFill/>
                          </a:ln>
                          <a:solidFill>
                            <a:srgbClr val="FF0000"/>
                          </a:solidFill>
                          <a:effectLst/>
                          <a:latin typeface="Arial" charset="0"/>
                          <a:sym typeface="Symbol" pitchFamily="80" charset="2"/>
                        </a:rPr>
                        <a:t></a:t>
                      </a:r>
                      <a:r>
                        <a:rPr kumimoji="0" lang="en-US" sz="2000" b="0" i="0" u="none" strike="noStrike" cap="none" normalizeH="0" baseline="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NH</a:t>
                      </a:r>
                      <a:r>
                        <a:rPr kumimoji="0" lang="en-US" sz="2000" b="0" i="0" u="none" strike="noStrike" cap="none" normalizeH="0" baseline="-2500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Br</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t>
                      </a:r>
                      <a:r>
                        <a:rPr kumimoji="0" lang="en-GB" sz="2000" b="0" i="0" u="none" strike="noStrike" cap="none" normalizeH="0" baseline="-25000">
                          <a:ln>
                            <a:noFill/>
                          </a:ln>
                          <a:solidFill>
                            <a:schemeClr val="tx1"/>
                          </a:solidFill>
                          <a:effectLst/>
                          <a:latin typeface="Arial" charset="0"/>
                        </a:rPr>
                        <a:t>6</a:t>
                      </a:r>
                      <a:r>
                        <a:rPr kumimoji="0" lang="en-GB" sz="2000" b="0" i="0" u="none" strike="noStrike" cap="none" normalizeH="0" baseline="0">
                          <a:ln>
                            <a:noFill/>
                          </a:ln>
                          <a:solidFill>
                            <a:schemeClr val="tx1"/>
                          </a:solidFill>
                          <a:effectLst/>
                          <a:latin typeface="Arial" charset="0"/>
                        </a:rPr>
                        <a:t>H</a:t>
                      </a:r>
                      <a:r>
                        <a:rPr kumimoji="0" lang="en-GB"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I</a:t>
                      </a:r>
                      <a:r>
                        <a:rPr kumimoji="0" lang="en-GB"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(subl.)</a:t>
                      </a:r>
                      <a:r>
                        <a:rPr kumimoji="0" lang="en-GB" sz="2000" b="0" i="0" u="none" strike="noStrike" cap="none" normalizeH="0" baseline="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6337653</TotalTime>
  <Words>6548</Words>
  <Application>Microsoft Macintosh PowerPoint</Application>
  <PresentationFormat>Overhead</PresentationFormat>
  <Paragraphs>934</Paragraphs>
  <Slides>61</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70" baseType="lpstr">
      <vt:lpstr>Arial</vt:lpstr>
      <vt:lpstr>Math B</vt:lpstr>
      <vt:lpstr>MT Extra</vt:lpstr>
      <vt:lpstr>Symbol</vt:lpstr>
      <vt:lpstr>Times</vt:lpstr>
      <vt:lpstr>Times New Roman</vt:lpstr>
      <vt:lpstr>Default Design</vt:lpstr>
      <vt:lpstr>Equation</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Proteins - Intermolecular Forces   Jiri Vondrasek</vt:lpstr>
      <vt:lpstr>Overview</vt:lpstr>
      <vt:lpstr>Learning Objectives</vt:lpstr>
      <vt:lpstr>References</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Microsoft Office User</cp:lastModifiedBy>
  <cp:revision>362</cp:revision>
  <dcterms:created xsi:type="dcterms:W3CDTF">2001-01-09T14:17:54Z</dcterms:created>
  <dcterms:modified xsi:type="dcterms:W3CDTF">2023-03-21T18:03:27Z</dcterms:modified>
</cp:coreProperties>
</file>