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handoutMasterIdLst>
    <p:handoutMasterId r:id="rId55"/>
  </p:handoutMasterIdLst>
  <p:sldIdLst>
    <p:sldId id="256" r:id="rId2"/>
    <p:sldId id="257" r:id="rId3"/>
    <p:sldId id="294" r:id="rId4"/>
    <p:sldId id="295" r:id="rId5"/>
    <p:sldId id="296" r:id="rId6"/>
    <p:sldId id="297" r:id="rId7"/>
    <p:sldId id="298" r:id="rId8"/>
    <p:sldId id="299" r:id="rId9"/>
    <p:sldId id="277" r:id="rId10"/>
    <p:sldId id="282" r:id="rId11"/>
    <p:sldId id="283" r:id="rId12"/>
    <p:sldId id="284" r:id="rId13"/>
    <p:sldId id="285" r:id="rId14"/>
    <p:sldId id="286" r:id="rId15"/>
    <p:sldId id="272" r:id="rId16"/>
    <p:sldId id="273" r:id="rId17"/>
    <p:sldId id="300" r:id="rId18"/>
    <p:sldId id="301" r:id="rId19"/>
    <p:sldId id="302" r:id="rId20"/>
    <p:sldId id="303" r:id="rId21"/>
    <p:sldId id="263" r:id="rId22"/>
    <p:sldId id="265" r:id="rId23"/>
    <p:sldId id="266" r:id="rId24"/>
    <p:sldId id="267" r:id="rId25"/>
    <p:sldId id="304" r:id="rId26"/>
    <p:sldId id="268" r:id="rId27"/>
    <p:sldId id="305" r:id="rId28"/>
    <p:sldId id="306" r:id="rId29"/>
    <p:sldId id="307" r:id="rId30"/>
    <p:sldId id="308" r:id="rId31"/>
    <p:sldId id="309" r:id="rId32"/>
    <p:sldId id="310" r:id="rId33"/>
    <p:sldId id="311" r:id="rId34"/>
    <p:sldId id="312" r:id="rId35"/>
    <p:sldId id="313" r:id="rId36"/>
    <p:sldId id="314" r:id="rId37"/>
    <p:sldId id="315" r:id="rId38"/>
    <p:sldId id="316" r:id="rId39"/>
    <p:sldId id="317" r:id="rId40"/>
    <p:sldId id="318" r:id="rId41"/>
    <p:sldId id="319" r:id="rId42"/>
    <p:sldId id="320" r:id="rId43"/>
    <p:sldId id="321" r:id="rId44"/>
    <p:sldId id="322" r:id="rId45"/>
    <p:sldId id="323" r:id="rId46"/>
    <p:sldId id="324" r:id="rId47"/>
    <p:sldId id="325" r:id="rId48"/>
    <p:sldId id="326" r:id="rId49"/>
    <p:sldId id="327" r:id="rId50"/>
    <p:sldId id="328" r:id="rId51"/>
    <p:sldId id="329" r:id="rId52"/>
    <p:sldId id="330" r:id="rId53"/>
  </p:sldIdLst>
  <p:sldSz cx="9144000" cy="6858000" type="screen4x3"/>
  <p:notesSz cx="6669088" cy="9926638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463" autoAdjust="0"/>
    <p:restoredTop sz="87816" autoAdjust="0"/>
  </p:normalViewPr>
  <p:slideViewPr>
    <p:cSldViewPr>
      <p:cViewPr varScale="1">
        <p:scale>
          <a:sx n="102" d="100"/>
          <a:sy n="102" d="100"/>
        </p:scale>
        <p:origin x="1584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36.xml"/><Relationship Id="rId13" Type="http://schemas.openxmlformats.org/officeDocument/2006/relationships/slide" Target="slides/slide41.xml"/><Relationship Id="rId18" Type="http://schemas.openxmlformats.org/officeDocument/2006/relationships/slide" Target="slides/slide51.xml"/><Relationship Id="rId3" Type="http://schemas.openxmlformats.org/officeDocument/2006/relationships/slide" Target="slides/slide31.xml"/><Relationship Id="rId7" Type="http://schemas.openxmlformats.org/officeDocument/2006/relationships/slide" Target="slides/slide35.xml"/><Relationship Id="rId12" Type="http://schemas.openxmlformats.org/officeDocument/2006/relationships/slide" Target="slides/slide40.xml"/><Relationship Id="rId17" Type="http://schemas.openxmlformats.org/officeDocument/2006/relationships/slide" Target="slides/slide50.xml"/><Relationship Id="rId2" Type="http://schemas.openxmlformats.org/officeDocument/2006/relationships/slide" Target="slides/slide30.xml"/><Relationship Id="rId16" Type="http://schemas.openxmlformats.org/officeDocument/2006/relationships/slide" Target="slides/slide48.xml"/><Relationship Id="rId1" Type="http://schemas.openxmlformats.org/officeDocument/2006/relationships/slide" Target="slides/slide29.xml"/><Relationship Id="rId6" Type="http://schemas.openxmlformats.org/officeDocument/2006/relationships/slide" Target="slides/slide34.xml"/><Relationship Id="rId11" Type="http://schemas.openxmlformats.org/officeDocument/2006/relationships/slide" Target="slides/slide39.xml"/><Relationship Id="rId5" Type="http://schemas.openxmlformats.org/officeDocument/2006/relationships/slide" Target="slides/slide33.xml"/><Relationship Id="rId15" Type="http://schemas.openxmlformats.org/officeDocument/2006/relationships/slide" Target="slides/slide47.xml"/><Relationship Id="rId10" Type="http://schemas.openxmlformats.org/officeDocument/2006/relationships/slide" Target="slides/slide38.xml"/><Relationship Id="rId4" Type="http://schemas.openxmlformats.org/officeDocument/2006/relationships/slide" Target="slides/slide32.xml"/><Relationship Id="rId9" Type="http://schemas.openxmlformats.org/officeDocument/2006/relationships/slide" Target="slides/slide37.xml"/><Relationship Id="rId14" Type="http://schemas.openxmlformats.org/officeDocument/2006/relationships/slide" Target="slides/slide4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8250" y="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419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8250" y="942975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8A35B14A-2E28-43DB-807A-9BE138A42743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8250" y="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2488" y="744538"/>
            <a:ext cx="4964112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9000" y="4714875"/>
            <a:ext cx="4891088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8250" y="942975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578F3917-2CDA-4D09-9655-C7C6F3C720CC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5D4A3E-51B7-B74D-8CC5-1F3E3A573AD0}" type="slidenum">
              <a:rPr lang="en-US" altLang="x-none"/>
              <a:pPr/>
              <a:t>29</a:t>
            </a:fld>
            <a:endParaRPr lang="en-US" altLang="x-none"/>
          </a:p>
        </p:txBody>
      </p:sp>
      <p:sp>
        <p:nvSpPr>
          <p:cNvPr id="951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8888" y="720725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12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32" tIns="45716" rIns="91432" bIns="45716"/>
          <a:lstStyle/>
          <a:p>
            <a:pPr>
              <a:spcBef>
                <a:spcPct val="60000"/>
              </a:spcBef>
            </a:pPr>
            <a:r>
              <a:rPr lang="en-US" altLang="x-none"/>
              <a:t>Personal history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Faculty at Columbia, computer science, doing computer architecture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Levinthal:  protein folding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Left for Wall St. to apply mathematical, computational techniques to identify underpriced investments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Field that’s come to be known as computational finance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Meanwhile, genome decoded, IC technology advanced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20 years later, I realized time was right – not just for protein folding, but broader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Wrote letter to investors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In this talk, I’ll try to give you some sense for why I gave up running a successful company with 550 employees to return to hands-on scientific research and lead a group with 29 people – even there, scientifically, not administrative management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Briefly, I’ve never seen a research opportunity as exciting as this one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I think major scientific discoveries, possibly major contributions to biomedical research, are about to be made due to efforts of people with backgrounds like those of yours and mine.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Couldn’t sit back and watch from a distance while it happened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First, I’ll have to provide some background on the science</a:t>
            </a:r>
          </a:p>
        </p:txBody>
      </p:sp>
    </p:spTree>
    <p:extLst>
      <p:ext uri="{BB962C8B-B14F-4D97-AF65-F5344CB8AC3E}">
        <p14:creationId xmlns:p14="http://schemas.microsoft.com/office/powerpoint/2010/main" val="3690355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EE1947-53C0-5946-AC33-7B692413BD41}" type="slidenum">
              <a:rPr lang="en-US" altLang="x-none"/>
              <a:pPr/>
              <a:t>30</a:t>
            </a:fld>
            <a:endParaRPr lang="en-US" altLang="x-none"/>
          </a:p>
        </p:txBody>
      </p:sp>
      <p:sp>
        <p:nvSpPr>
          <p:cNvPr id="297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Why 1 ms?  Proteins fold, biologically significant conformational changes</a:t>
            </a:r>
          </a:p>
          <a:p>
            <a:r>
              <a:rPr lang="en-US" altLang="x-none"/>
              <a:t>1000x longer than current state of the art</a:t>
            </a:r>
          </a:p>
          <a:p>
            <a:r>
              <a:rPr lang="en-US" altLang="x-none"/>
              <a:t>Why communication required?  (Bring together data from pairs of atoms; send force components back) </a:t>
            </a:r>
          </a:p>
          <a:p>
            <a:r>
              <a:rPr lang="en-US" altLang="x-none"/>
              <a:t>PREPARE A FIGURE SLIDE TO FOLLOW THIS ONE, WITH SCALING CURVES (WE HOPE TO MOVE FROM ONE THAT REACHES DIMINISHING RETURNS QUICKLY TO ONE THAT DOES SO SLOWLY)</a:t>
            </a:r>
          </a:p>
          <a:p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854482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EC9E5A-3DE9-1B42-B72E-721711D1A424}" type="slidenum">
              <a:rPr lang="en-US" altLang="x-none"/>
              <a:pPr/>
              <a:t>31</a:t>
            </a:fld>
            <a:endParaRPr lang="en-US" altLang="x-none"/>
          </a:p>
        </p:txBody>
      </p:sp>
      <p:sp>
        <p:nvSpPr>
          <p:cNvPr id="307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Why 1 ms?  Proteins fold, biologically significant conformational changes</a:t>
            </a:r>
          </a:p>
          <a:p>
            <a:r>
              <a:rPr lang="en-US" altLang="x-none"/>
              <a:t>1000x longer than current state of the art</a:t>
            </a:r>
          </a:p>
          <a:p>
            <a:r>
              <a:rPr lang="en-US" altLang="x-none"/>
              <a:t>Why communication required?  (Bring together data from pairs of atoms; send force components back) </a:t>
            </a:r>
          </a:p>
          <a:p>
            <a:r>
              <a:rPr lang="en-US" altLang="x-none"/>
              <a:t>PREPARE A FIGURE SLIDE TO FOLLOW THIS ONE, WITH SCALING CURVES (WE HOPE TO MOVE FROM ONE THAT REACHES DIMINISHING RETURNS QUICKLY TO ONE THAT DOES SO SLOWLY)</a:t>
            </a:r>
          </a:p>
          <a:p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785882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197115-EAE7-2E4B-8939-ED54BAC71083}" type="slidenum">
              <a:rPr lang="en-US" altLang="x-none"/>
              <a:pPr/>
              <a:t>32</a:t>
            </a:fld>
            <a:endParaRPr lang="en-US" altLang="x-none"/>
          </a:p>
        </p:txBody>
      </p:sp>
      <p:sp>
        <p:nvSpPr>
          <p:cNvPr id="319490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9491" name="Rectangle 205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Why 1 ms?  Proteins fold, biologically significant conformational changes</a:t>
            </a:r>
          </a:p>
          <a:p>
            <a:r>
              <a:rPr lang="en-US" altLang="x-none"/>
              <a:t>1000x longer than current state of the art</a:t>
            </a:r>
          </a:p>
          <a:p>
            <a:r>
              <a:rPr lang="en-US" altLang="x-none"/>
              <a:t>Why communication required?  (Bring together data from pairs of atoms; send force components back) </a:t>
            </a:r>
          </a:p>
          <a:p>
            <a:r>
              <a:rPr lang="en-US" altLang="x-none"/>
              <a:t>PREPARE A FIGURE SLIDE TO FOLLOW THIS ONE, WITH SCALING CURVES (WE HOPE TO MOVE FROM ONE THAT REACHES DIMINISHING RETURNS QUICKLY TO ONE THAT DOES SO SLOWLY)</a:t>
            </a:r>
          </a:p>
          <a:p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88680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C9804B-34FE-674A-8A7E-5AA2FFCE1243}" type="slidenum">
              <a:rPr lang="en-US" altLang="x-none"/>
              <a:pPr/>
              <a:t>33</a:t>
            </a:fld>
            <a:endParaRPr lang="en-US" altLang="x-none"/>
          </a:p>
        </p:txBody>
      </p:sp>
      <p:sp>
        <p:nvSpPr>
          <p:cNvPr id="321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1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Why 1 ms?  Proteins fold, biologically significant conformational changes</a:t>
            </a:r>
          </a:p>
          <a:p>
            <a:r>
              <a:rPr lang="en-US" altLang="x-none"/>
              <a:t>1000x longer than current state of the art</a:t>
            </a:r>
          </a:p>
          <a:p>
            <a:r>
              <a:rPr lang="en-US" altLang="x-none"/>
              <a:t>Why communication required?  (Bring together data from pairs of atoms; send force components back) </a:t>
            </a:r>
          </a:p>
          <a:p>
            <a:r>
              <a:rPr lang="en-US" altLang="x-none"/>
              <a:t>PREPARE A FIGURE SLIDE TO FOLLOW THIS ONE, WITH SCALING CURVES (WE HOPE TO MOVE FROM ONE THAT REACHES DIMINISHING RETURNS QUICKLY TO ONE THAT DOES SO SLOWLY)</a:t>
            </a:r>
          </a:p>
          <a:p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759521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BBD62C-2742-E244-A0C4-3AC46758324F}" type="slidenum">
              <a:rPr lang="en-US" altLang="x-none"/>
              <a:pPr/>
              <a:t>34</a:t>
            </a:fld>
            <a:endParaRPr lang="en-US" altLang="x-none"/>
          </a:p>
        </p:txBody>
      </p:sp>
      <p:sp>
        <p:nvSpPr>
          <p:cNvPr id="326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6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Why 1 ms?  Proteins fold, biologically significant conformational changes</a:t>
            </a:r>
          </a:p>
          <a:p>
            <a:r>
              <a:rPr lang="en-US" altLang="x-none"/>
              <a:t>1000x longer than current state of the art</a:t>
            </a:r>
          </a:p>
          <a:p>
            <a:r>
              <a:rPr lang="en-US" altLang="x-none"/>
              <a:t>Why communication required?  (Bring together data from pairs of atoms; send force components back) </a:t>
            </a:r>
          </a:p>
          <a:p>
            <a:r>
              <a:rPr lang="en-US" altLang="x-none"/>
              <a:t>PREPARE A FIGURE SLIDE TO FOLLOW THIS ONE, WITH SCALING CURVES (WE HOPE TO MOVE FROM ONE THAT REACHES DIMINISHING RETURNS QUICKLY TO ONE THAT DOES SO SLOWLY)</a:t>
            </a:r>
          </a:p>
          <a:p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803269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9D6EED-EB54-8145-AC77-F45B15DFBCDC}" type="slidenum">
              <a:rPr lang="en-US" altLang="x-none"/>
              <a:pPr/>
              <a:t>35</a:t>
            </a:fld>
            <a:endParaRPr lang="en-US" altLang="x-none"/>
          </a:p>
        </p:txBody>
      </p:sp>
      <p:sp>
        <p:nvSpPr>
          <p:cNvPr id="65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Explain what this simulation is.  John Klepeis, defensins, what we hope to learn.</a:t>
            </a:r>
          </a:p>
        </p:txBody>
      </p:sp>
    </p:spTree>
    <p:extLst>
      <p:ext uri="{BB962C8B-B14F-4D97-AF65-F5344CB8AC3E}">
        <p14:creationId xmlns:p14="http://schemas.microsoft.com/office/powerpoint/2010/main" val="21192509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45FCCC-CC67-0A4C-9B85-5DD4D1B9A57E}" type="slidenum">
              <a:rPr lang="en-US" altLang="x-none"/>
              <a:pPr/>
              <a:t>36</a:t>
            </a:fld>
            <a:endParaRPr lang="en-US" altLang="x-none"/>
          </a:p>
        </p:txBody>
      </p:sp>
      <p:sp>
        <p:nvSpPr>
          <p:cNvPr id="1043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3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5449989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2FD098-19CD-0144-B006-8E408B4486B3}" type="slidenum">
              <a:rPr lang="en-US" altLang="x-none"/>
              <a:pPr/>
              <a:t>37</a:t>
            </a:fld>
            <a:endParaRPr lang="en-US" altLang="x-none"/>
          </a:p>
        </p:txBody>
      </p:sp>
      <p:sp>
        <p:nvSpPr>
          <p:cNvPr id="953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8888" y="720725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33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32" tIns="45716" rIns="91432" bIns="45716"/>
          <a:lstStyle/>
          <a:p>
            <a:pPr>
              <a:spcBef>
                <a:spcPct val="60000"/>
              </a:spcBef>
            </a:pPr>
            <a:r>
              <a:rPr lang="en-US" altLang="x-none"/>
              <a:t>Personal history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Faculty at Columbia, computer science, doing computer architecture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Levinthal:  protein folding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Left for Wall St. to apply mathematical, computational techniques to identify underpriced investments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Field that’s come to be known as computational finance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Meanwhile, genome decoded, IC technology advanced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20 years later, I realized time was right – not just for protein folding, but broader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Wrote letter to investors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In this talk, I’ll try to give you some sense for why I gave up running a successful company with 550 employees to return to hands-on scientific research and lead a group with 29 people – even there, scientifically, not administrative management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Briefly, I’ve never seen a research opportunity as exciting as this one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I think major scientific discoveries, possibly major contributions to biomedical research, are about to be made due to efforts of people with backgrounds like those of yours and mine.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Couldn’t sit back and watch from a distance while it happened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First, I’ll have to provide some background on the science</a:t>
            </a:r>
          </a:p>
        </p:txBody>
      </p:sp>
    </p:spTree>
    <p:extLst>
      <p:ext uri="{BB962C8B-B14F-4D97-AF65-F5344CB8AC3E}">
        <p14:creationId xmlns:p14="http://schemas.microsoft.com/office/powerpoint/2010/main" val="12744187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C8278E-BF87-034E-99E1-558AC0422941}" type="slidenum">
              <a:rPr lang="en-US" altLang="x-none"/>
              <a:pPr/>
              <a:t>38</a:t>
            </a:fld>
            <a:endParaRPr lang="en-US" altLang="x-none"/>
          </a:p>
        </p:txBody>
      </p:sp>
      <p:sp>
        <p:nvSpPr>
          <p:cNvPr id="1044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7716738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FEB02B-C2AD-E04F-8993-98E8D609C6FE}" type="slidenum">
              <a:rPr lang="en-US" altLang="x-none"/>
              <a:pPr/>
              <a:t>39</a:t>
            </a:fld>
            <a:endParaRPr lang="en-US" altLang="x-none"/>
          </a:p>
        </p:txBody>
      </p:sp>
      <p:sp>
        <p:nvSpPr>
          <p:cNvPr id="1045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5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4718125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C8F63B-6FD3-E04B-993B-20802BFF18DB}" type="slidenum">
              <a:rPr lang="en-US" altLang="x-none"/>
              <a:pPr/>
              <a:t>40</a:t>
            </a:fld>
            <a:endParaRPr lang="en-US" altLang="x-none"/>
          </a:p>
        </p:txBody>
      </p:sp>
      <p:sp>
        <p:nvSpPr>
          <p:cNvPr id="1046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6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2254171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F88B07-A35D-1F43-9C21-5E1225029802}" type="slidenum">
              <a:rPr lang="en-US" altLang="x-none"/>
              <a:pPr/>
              <a:t>41</a:t>
            </a:fld>
            <a:endParaRPr lang="en-US" altLang="x-none"/>
          </a:p>
        </p:txBody>
      </p:sp>
      <p:sp>
        <p:nvSpPr>
          <p:cNvPr id="1047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7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6764212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10C725-A010-374E-9669-A53CB14D2C11}" type="slidenum">
              <a:rPr lang="en-US" altLang="x-none"/>
              <a:pPr/>
              <a:t>42</a:t>
            </a:fld>
            <a:endParaRPr lang="en-US" altLang="x-none"/>
          </a:p>
        </p:txBody>
      </p:sp>
      <p:sp>
        <p:nvSpPr>
          <p:cNvPr id="1048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8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4314128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F58779-E219-C24A-BF56-69D7C02BC156}" type="slidenum">
              <a:rPr lang="en-US" altLang="x-none"/>
              <a:pPr/>
              <a:t>43</a:t>
            </a:fld>
            <a:endParaRPr lang="en-US" altLang="x-none"/>
          </a:p>
        </p:txBody>
      </p:sp>
      <p:sp>
        <p:nvSpPr>
          <p:cNvPr id="336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6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We know experimentally -- microsecond to millisecond time frame</a:t>
            </a:r>
          </a:p>
          <a:p>
            <a:r>
              <a:rPr lang="en-US" altLang="x-none"/>
              <a:t>Including membrane proteins</a:t>
            </a:r>
          </a:p>
        </p:txBody>
      </p:sp>
    </p:spTree>
    <p:extLst>
      <p:ext uri="{BB962C8B-B14F-4D97-AF65-F5344CB8AC3E}">
        <p14:creationId xmlns:p14="http://schemas.microsoft.com/office/powerpoint/2010/main" val="20307254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E10A693-7002-DA42-82F5-0DE0E5443E97}" type="slidenum">
              <a:rPr lang="en-US" altLang="x-none"/>
              <a:pPr/>
              <a:t>44</a:t>
            </a:fld>
            <a:endParaRPr lang="en-US" altLang="x-none"/>
          </a:p>
        </p:txBody>
      </p:sp>
      <p:sp>
        <p:nvSpPr>
          <p:cNvPr id="343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3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Barnase-barstar complex</a:t>
            </a:r>
          </a:p>
        </p:txBody>
      </p:sp>
    </p:spTree>
    <p:extLst>
      <p:ext uri="{BB962C8B-B14F-4D97-AF65-F5344CB8AC3E}">
        <p14:creationId xmlns:p14="http://schemas.microsoft.com/office/powerpoint/2010/main" val="12286189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A8CCF4-ED14-A64B-8616-262CC892A71D}" type="slidenum">
              <a:rPr lang="en-US" altLang="x-none"/>
              <a:pPr/>
              <a:t>45</a:t>
            </a:fld>
            <a:endParaRPr lang="en-US" altLang="x-none"/>
          </a:p>
        </p:txBody>
      </p:sp>
      <p:sp>
        <p:nvSpPr>
          <p:cNvPr id="337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Binding of proteins to either endogenous or pharmaceutical ligands.</a:t>
            </a:r>
          </a:p>
          <a:p>
            <a:r>
              <a:rPr lang="en-US" altLang="x-none"/>
              <a:t>Induced fit.</a:t>
            </a:r>
          </a:p>
          <a:p>
            <a:r>
              <a:rPr lang="en-US" altLang="x-none"/>
              <a:t>Microsecond to millisecond time frame</a:t>
            </a:r>
          </a:p>
          <a:p>
            <a:r>
              <a:rPr lang="en-US" altLang="x-none"/>
              <a:t>(This one shows the binding of imatinib, a tyrosine kinase inhibitor that’s now been approved by the FDA under the name Gleevec, to the BCR/ABL fusion protein.)</a:t>
            </a:r>
          </a:p>
        </p:txBody>
      </p:sp>
    </p:spTree>
    <p:extLst>
      <p:ext uri="{BB962C8B-B14F-4D97-AF65-F5344CB8AC3E}">
        <p14:creationId xmlns:p14="http://schemas.microsoft.com/office/powerpoint/2010/main" val="10687048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406979-A297-074C-8369-4D4514D2BCEA}" type="slidenum">
              <a:rPr lang="en-US" altLang="x-none"/>
              <a:pPr/>
              <a:t>46</a:t>
            </a:fld>
            <a:endParaRPr lang="en-US" altLang="x-none"/>
          </a:p>
        </p:txBody>
      </p:sp>
      <p:sp>
        <p:nvSpPr>
          <p:cNvPr id="351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1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Mechanisms in simple intracellular machines</a:t>
            </a:r>
          </a:p>
        </p:txBody>
      </p:sp>
    </p:spTree>
    <p:extLst>
      <p:ext uri="{BB962C8B-B14F-4D97-AF65-F5344CB8AC3E}">
        <p14:creationId xmlns:p14="http://schemas.microsoft.com/office/powerpoint/2010/main" val="16733065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AD9BC9-36CF-8248-9104-BA29359922A7}" type="slidenum">
              <a:rPr lang="en-US" altLang="x-none"/>
              <a:pPr/>
              <a:t>47</a:t>
            </a:fld>
            <a:endParaRPr lang="en-US" altLang="x-none"/>
          </a:p>
        </p:txBody>
      </p:sp>
      <p:sp>
        <p:nvSpPr>
          <p:cNvPr id="1049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9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3951964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E793F7-F624-7841-AC67-26E2B345FCB0}" type="slidenum">
              <a:rPr lang="en-US" altLang="x-none"/>
              <a:pPr/>
              <a:t>48</a:t>
            </a:fld>
            <a:endParaRPr lang="en-US" altLang="x-none"/>
          </a:p>
        </p:txBody>
      </p:sp>
      <p:sp>
        <p:nvSpPr>
          <p:cNvPr id="65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Explain what this simulation is.  John Klepeis, defensins, what we hope to learn.</a:t>
            </a:r>
          </a:p>
        </p:txBody>
      </p:sp>
    </p:spTree>
    <p:extLst>
      <p:ext uri="{BB962C8B-B14F-4D97-AF65-F5344CB8AC3E}">
        <p14:creationId xmlns:p14="http://schemas.microsoft.com/office/powerpoint/2010/main" val="9440735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80347F-4969-0047-B956-24C7722B9B25}" type="slidenum">
              <a:rPr lang="en-US" altLang="x-none"/>
              <a:pPr/>
              <a:t>49</a:t>
            </a:fld>
            <a:endParaRPr lang="en-US" altLang="x-none"/>
          </a:p>
        </p:txBody>
      </p:sp>
      <p:sp>
        <p:nvSpPr>
          <p:cNvPr id="1050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0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4112095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2F2D8C-3784-C54D-B4F9-DDBCAE0255E1}" type="slidenum">
              <a:rPr lang="en-US" altLang="x-none"/>
              <a:pPr/>
              <a:t>50</a:t>
            </a:fld>
            <a:endParaRPr lang="en-US" altLang="x-none"/>
          </a:p>
        </p:txBody>
      </p:sp>
      <p:sp>
        <p:nvSpPr>
          <p:cNvPr id="1052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2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7044512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3F9FFC-9C29-5246-8099-176BC62F38D2}" type="slidenum">
              <a:rPr lang="en-US" altLang="x-none"/>
              <a:pPr/>
              <a:t>51</a:t>
            </a:fld>
            <a:endParaRPr lang="en-US" altLang="x-none"/>
          </a:p>
        </p:txBody>
      </p:sp>
      <p:sp>
        <p:nvSpPr>
          <p:cNvPr id="1053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3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3935727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ED46F3-C698-524B-810A-32C921F3B183}" type="slidenum">
              <a:rPr lang="en-US" altLang="x-none"/>
              <a:pPr/>
              <a:t>52</a:t>
            </a:fld>
            <a:endParaRPr lang="en-US" altLang="x-none"/>
          </a:p>
        </p:txBody>
      </p:sp>
      <p:sp>
        <p:nvSpPr>
          <p:cNvPr id="1054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230800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630914-E146-48E0-9DAB-8E3D3781F5E0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E74313-08E1-47EB-B23E-0B2CB25349D4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9D4BE8-E39E-4F01-B9CE-BC3B750E07A5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AD2C07-274F-4F9F-AB77-315D082CDAA4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6DC455-E62C-4794-B8F0-C2A2811440D0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B3F02B-FD8D-46F2-B0B0-C7BB1888283B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553B07-748B-401F-9F58-56BDB41A7FF8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710C52-76A5-480B-8BAD-C4847D460745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D7A998-AD1D-47BC-ACE6-A985DED3DECA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4F01CD-EFF0-4830-B707-BDFD4F81E7CC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96DA8B-D457-420C-9B03-E64B80995DCD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GB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A818A6-5980-4728-9258-6093EFF172FE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12393C0C-5A60-4C40-A9A5-193BA39F15FA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1.gif"/><Relationship Id="rId4" Type="http://schemas.openxmlformats.org/officeDocument/2006/relationships/image" Target="../media/image10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4.png"/><Relationship Id="rId5" Type="http://schemas.openxmlformats.org/officeDocument/2006/relationships/image" Target="../media/image12.emf"/><Relationship Id="rId4" Type="http://schemas.openxmlformats.org/officeDocument/2006/relationships/oleObject" Target="../embeddings/oleObject3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5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6.e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9.e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H:\Docs\SIAM%20conference%202-07\defensin-video-0-2ns.new.mpg" TargetMode="External"/><Relationship Id="rId1" Type="http://schemas.microsoft.com/office/2007/relationships/media" Target="file:///H:\Docs\SIAM%20conference%202-07\defensin-video-0-2ns.new.mpg" TargetMode="External"/><Relationship Id="rId5" Type="http://schemas.openxmlformats.org/officeDocument/2006/relationships/image" Target="../media/image21.jpeg"/><Relationship Id="rId4" Type="http://schemas.openxmlformats.org/officeDocument/2006/relationships/notesSlide" Target="../notesSlides/notesSlide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2.png"/><Relationship Id="rId4" Type="http://schemas.openxmlformats.org/officeDocument/2006/relationships/oleObject" Target="../embeddings/oleObject7.bin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H:\Docs\SIAM%20conference%202-07\defensin-video-0-2ns.new.mpg" TargetMode="External"/><Relationship Id="rId1" Type="http://schemas.microsoft.com/office/2007/relationships/media" Target="file:///H:\Docs\SIAM%20conference%202-07\defensin-video-0-2ns.new.mpg" TargetMode="External"/><Relationship Id="rId5" Type="http://schemas.openxmlformats.org/officeDocument/2006/relationships/image" Target="../media/image28.jpeg"/><Relationship Id="rId4" Type="http://schemas.openxmlformats.org/officeDocument/2006/relationships/notesSlide" Target="../notesSlides/notesSlide2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29.wmf"/><Relationship Id="rId4" Type="http://schemas.openxmlformats.org/officeDocument/2006/relationships/oleObject" Target="../embeddings/oleObject8.bin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/>
            <a:r>
              <a:rPr lang="en-GB" altLang="en-US"/>
              <a:t>Classical Molecular Dynamics Simulations of Proteins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 descr="Feynman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676400" y="457200"/>
            <a:ext cx="5715000" cy="4114800"/>
          </a:xfrm>
          <a:noFill/>
        </p:spPr>
      </p:pic>
      <p:sp>
        <p:nvSpPr>
          <p:cNvPr id="30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4800600"/>
            <a:ext cx="7848600" cy="17526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altLang="en-US" sz="2800"/>
              <a:t>“everything that living things do can be understood in terms of the jigglings and wigglings of atoms.”</a:t>
            </a:r>
          </a:p>
          <a:p>
            <a:pPr eaLnBrk="1" hangingPunct="1">
              <a:buFontTx/>
              <a:buNone/>
            </a:pPr>
            <a:r>
              <a:rPr lang="en-GB" altLang="en-US" sz="2800" i="1"/>
              <a:t>The Feynman Lectures in Physics</a:t>
            </a:r>
            <a:r>
              <a:rPr lang="en-GB" altLang="en-US" sz="2800"/>
              <a:t> vol. 1, 3-6 (1963)</a:t>
            </a:r>
            <a:endParaRPr lang="en-US" altLang="en-US" sz="2800" i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333375"/>
            <a:ext cx="7019925" cy="1143000"/>
          </a:xfrm>
        </p:spPr>
        <p:txBody>
          <a:bodyPr/>
          <a:lstStyle/>
          <a:p>
            <a:pPr eaLnBrk="1" hangingPunct="1"/>
            <a:r>
              <a:rPr lang="en-US" altLang="en-US" sz="4000"/>
              <a:t>What is Molecular Dynamics?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“The science of simulating the motions of a system of particles” (Karplus &amp; Petsko)</a:t>
            </a:r>
          </a:p>
          <a:p>
            <a:pPr eaLnBrk="1" hangingPunct="1"/>
            <a:r>
              <a:rPr lang="en-US" altLang="en-US"/>
              <a:t>From systems</a:t>
            </a:r>
          </a:p>
          <a:p>
            <a:pPr lvl="1" eaLnBrk="1" hangingPunct="1"/>
            <a:r>
              <a:rPr lang="en-US" altLang="en-US"/>
              <a:t>As small as an atom</a:t>
            </a:r>
          </a:p>
          <a:p>
            <a:pPr lvl="1" eaLnBrk="1" hangingPunct="1"/>
            <a:r>
              <a:rPr lang="en-US" altLang="en-US"/>
              <a:t>As large as a galaxy</a:t>
            </a:r>
          </a:p>
          <a:p>
            <a:pPr eaLnBrk="1" hangingPunct="1"/>
            <a:r>
              <a:rPr lang="en-US" altLang="en-US"/>
              <a:t>Equations of motion</a:t>
            </a:r>
          </a:p>
          <a:p>
            <a:pPr eaLnBrk="1" hangingPunct="1"/>
            <a:r>
              <a:rPr lang="en-US" altLang="en-US"/>
              <a:t>Time evolution</a:t>
            </a:r>
          </a:p>
        </p:txBody>
      </p:sp>
      <p:sp>
        <p:nvSpPr>
          <p:cNvPr id="20483" name="AutoShape 4"/>
          <p:cNvSpPr>
            <a:spLocks noChangeArrowheads="1"/>
          </p:cNvSpPr>
          <p:nvPr/>
        </p:nvSpPr>
        <p:spPr bwMode="auto">
          <a:xfrm>
            <a:off x="4932363" y="4868863"/>
            <a:ext cx="1512887" cy="1008062"/>
          </a:xfrm>
          <a:prstGeom prst="curvedLeftArrow">
            <a:avLst>
              <a:gd name="adj1" fmla="val 20000"/>
              <a:gd name="adj2" fmla="val 40000"/>
              <a:gd name="adj3" fmla="val 5002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>
          <a:xfrm>
            <a:off x="6804025" y="1196975"/>
            <a:ext cx="2100263" cy="1143000"/>
          </a:xfrm>
        </p:spPr>
        <p:txBody>
          <a:bodyPr/>
          <a:lstStyle/>
          <a:p>
            <a:pPr eaLnBrk="1" hangingPunct="1"/>
            <a:r>
              <a:rPr lang="en-US" altLang="en-US"/>
              <a:t>Why?</a:t>
            </a:r>
          </a:p>
        </p:txBody>
      </p:sp>
      <p:pic>
        <p:nvPicPr>
          <p:cNvPr id="2150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242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Essential Elements</a:t>
            </a:r>
          </a:p>
        </p:txBody>
      </p:sp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974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Knowledge of the interaction potential for the particles          Forces</a:t>
            </a:r>
          </a:p>
          <a:p>
            <a:pPr eaLnBrk="1" hangingPunct="1">
              <a:lnSpc>
                <a:spcPct val="90000"/>
              </a:lnSpc>
            </a:pPr>
            <a:endParaRPr lang="en-US" altLang="en-US"/>
          </a:p>
          <a:p>
            <a:pPr eaLnBrk="1" hangingPunct="1">
              <a:lnSpc>
                <a:spcPct val="90000"/>
              </a:lnSpc>
            </a:pPr>
            <a:endParaRPr lang="en-US" altLang="en-US"/>
          </a:p>
          <a:p>
            <a:pPr eaLnBrk="1" hangingPunct="1">
              <a:lnSpc>
                <a:spcPct val="90000"/>
              </a:lnSpc>
            </a:pPr>
            <a:endParaRPr lang="en-US" altLang="en-US"/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Classical Newtonian equations of motion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Many particle systems        simulation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Maxwell-Boltzmann averaging process for thermodynamic properties: time averaging</a:t>
            </a:r>
          </a:p>
        </p:txBody>
      </p:sp>
      <p:sp>
        <p:nvSpPr>
          <p:cNvPr id="22531" name="AutoShape 4"/>
          <p:cNvSpPr>
            <a:spLocks noChangeArrowheads="1"/>
          </p:cNvSpPr>
          <p:nvPr/>
        </p:nvSpPr>
        <p:spPr bwMode="auto">
          <a:xfrm>
            <a:off x="4572000" y="4797425"/>
            <a:ext cx="720725" cy="360363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32" name="AutoShape 5"/>
          <p:cNvSpPr>
            <a:spLocks noChangeArrowheads="1"/>
          </p:cNvSpPr>
          <p:nvPr/>
        </p:nvSpPr>
        <p:spPr bwMode="auto">
          <a:xfrm>
            <a:off x="2411413" y="2133600"/>
            <a:ext cx="720725" cy="360363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33" name="Oval 6"/>
          <p:cNvSpPr>
            <a:spLocks noChangeArrowheads="1"/>
          </p:cNvSpPr>
          <p:nvPr/>
        </p:nvSpPr>
        <p:spPr bwMode="auto">
          <a:xfrm>
            <a:off x="1258888" y="3357563"/>
            <a:ext cx="217487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34" name="Freeform 7"/>
          <p:cNvSpPr>
            <a:spLocks/>
          </p:cNvSpPr>
          <p:nvPr/>
        </p:nvSpPr>
        <p:spPr bwMode="auto">
          <a:xfrm>
            <a:off x="1422400" y="2884488"/>
            <a:ext cx="1287463" cy="661987"/>
          </a:xfrm>
          <a:custGeom>
            <a:avLst/>
            <a:gdLst>
              <a:gd name="T0" fmla="*/ 0 w 811"/>
              <a:gd name="T1" fmla="*/ 2147483646 h 417"/>
              <a:gd name="T2" fmla="*/ 2147483646 w 811"/>
              <a:gd name="T3" fmla="*/ 2147483646 h 417"/>
              <a:gd name="T4" fmla="*/ 2147483646 w 811"/>
              <a:gd name="T5" fmla="*/ 2147483646 h 417"/>
              <a:gd name="T6" fmla="*/ 2147483646 w 811"/>
              <a:gd name="T7" fmla="*/ 2147483646 h 417"/>
              <a:gd name="T8" fmla="*/ 2147483646 w 811"/>
              <a:gd name="T9" fmla="*/ 2147483646 h 417"/>
              <a:gd name="T10" fmla="*/ 2147483646 w 811"/>
              <a:gd name="T11" fmla="*/ 2147483646 h 417"/>
              <a:gd name="T12" fmla="*/ 2147483646 w 811"/>
              <a:gd name="T13" fmla="*/ 2147483646 h 417"/>
              <a:gd name="T14" fmla="*/ 2147483646 w 811"/>
              <a:gd name="T15" fmla="*/ 2147483646 h 417"/>
              <a:gd name="T16" fmla="*/ 2147483646 w 811"/>
              <a:gd name="T17" fmla="*/ 2147483646 h 417"/>
              <a:gd name="T18" fmla="*/ 2147483646 w 811"/>
              <a:gd name="T19" fmla="*/ 2147483646 h 417"/>
              <a:gd name="T20" fmla="*/ 2147483646 w 811"/>
              <a:gd name="T21" fmla="*/ 2147483646 h 41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811"/>
              <a:gd name="T34" fmla="*/ 0 h 417"/>
              <a:gd name="T35" fmla="*/ 811 w 811"/>
              <a:gd name="T36" fmla="*/ 417 h 41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811" h="417">
                <a:moveTo>
                  <a:pt x="0" y="313"/>
                </a:moveTo>
                <a:cubicBezTo>
                  <a:pt x="66" y="226"/>
                  <a:pt x="168" y="59"/>
                  <a:pt x="283" y="21"/>
                </a:cubicBezTo>
                <a:cubicBezTo>
                  <a:pt x="395" y="43"/>
                  <a:pt x="368" y="25"/>
                  <a:pt x="430" y="94"/>
                </a:cubicBezTo>
                <a:cubicBezTo>
                  <a:pt x="447" y="113"/>
                  <a:pt x="485" y="149"/>
                  <a:pt x="485" y="149"/>
                </a:cubicBezTo>
                <a:cubicBezTo>
                  <a:pt x="512" y="216"/>
                  <a:pt x="537" y="262"/>
                  <a:pt x="475" y="322"/>
                </a:cubicBezTo>
                <a:cubicBezTo>
                  <a:pt x="478" y="343"/>
                  <a:pt x="464" y="381"/>
                  <a:pt x="485" y="386"/>
                </a:cubicBezTo>
                <a:cubicBezTo>
                  <a:pt x="614" y="417"/>
                  <a:pt x="677" y="410"/>
                  <a:pt x="750" y="341"/>
                </a:cubicBezTo>
                <a:cubicBezTo>
                  <a:pt x="782" y="275"/>
                  <a:pt x="763" y="207"/>
                  <a:pt x="741" y="140"/>
                </a:cubicBezTo>
                <a:cubicBezTo>
                  <a:pt x="744" y="103"/>
                  <a:pt x="739" y="65"/>
                  <a:pt x="750" y="30"/>
                </a:cubicBezTo>
                <a:cubicBezTo>
                  <a:pt x="753" y="21"/>
                  <a:pt x="769" y="26"/>
                  <a:pt x="777" y="21"/>
                </a:cubicBezTo>
                <a:cubicBezTo>
                  <a:pt x="811" y="0"/>
                  <a:pt x="781" y="2"/>
                  <a:pt x="805" y="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35" name="Oval 8"/>
          <p:cNvSpPr>
            <a:spLocks noChangeArrowheads="1"/>
          </p:cNvSpPr>
          <p:nvPr/>
        </p:nvSpPr>
        <p:spPr bwMode="auto">
          <a:xfrm>
            <a:off x="7092950" y="2924175"/>
            <a:ext cx="217488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36" name="Oval 9"/>
          <p:cNvSpPr>
            <a:spLocks noChangeArrowheads="1"/>
          </p:cNvSpPr>
          <p:nvPr/>
        </p:nvSpPr>
        <p:spPr bwMode="auto">
          <a:xfrm>
            <a:off x="5940425" y="3213100"/>
            <a:ext cx="217488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37" name="Oval 10"/>
          <p:cNvSpPr>
            <a:spLocks noChangeArrowheads="1"/>
          </p:cNvSpPr>
          <p:nvPr/>
        </p:nvSpPr>
        <p:spPr bwMode="auto">
          <a:xfrm>
            <a:off x="4356100" y="3716338"/>
            <a:ext cx="217488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38" name="Oval 11"/>
          <p:cNvSpPr>
            <a:spLocks noChangeArrowheads="1"/>
          </p:cNvSpPr>
          <p:nvPr/>
        </p:nvSpPr>
        <p:spPr bwMode="auto">
          <a:xfrm>
            <a:off x="4859338" y="3213100"/>
            <a:ext cx="217487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39" name="Oval 12"/>
          <p:cNvSpPr>
            <a:spLocks noChangeArrowheads="1"/>
          </p:cNvSpPr>
          <p:nvPr/>
        </p:nvSpPr>
        <p:spPr bwMode="auto">
          <a:xfrm>
            <a:off x="4716463" y="2997200"/>
            <a:ext cx="217487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40" name="Freeform 13"/>
          <p:cNvSpPr>
            <a:spLocks/>
          </p:cNvSpPr>
          <p:nvPr/>
        </p:nvSpPr>
        <p:spPr bwMode="auto">
          <a:xfrm>
            <a:off x="4500563" y="3500438"/>
            <a:ext cx="2447925" cy="673100"/>
          </a:xfrm>
          <a:custGeom>
            <a:avLst/>
            <a:gdLst>
              <a:gd name="T0" fmla="*/ 0 w 1542"/>
              <a:gd name="T1" fmla="*/ 2147483646 h 424"/>
              <a:gd name="T2" fmla="*/ 2147483646 w 1542"/>
              <a:gd name="T3" fmla="*/ 2147483646 h 424"/>
              <a:gd name="T4" fmla="*/ 2147483646 w 1542"/>
              <a:gd name="T5" fmla="*/ 2147483646 h 424"/>
              <a:gd name="T6" fmla="*/ 2147483646 w 1542"/>
              <a:gd name="T7" fmla="*/ 2147483646 h 424"/>
              <a:gd name="T8" fmla="*/ 2147483646 w 1542"/>
              <a:gd name="T9" fmla="*/ 2147483646 h 424"/>
              <a:gd name="T10" fmla="*/ 2147483646 w 1542"/>
              <a:gd name="T11" fmla="*/ 2147483646 h 424"/>
              <a:gd name="T12" fmla="*/ 2147483646 w 1542"/>
              <a:gd name="T13" fmla="*/ 0 h 42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542"/>
              <a:gd name="T22" fmla="*/ 0 h 424"/>
              <a:gd name="T23" fmla="*/ 1542 w 1542"/>
              <a:gd name="T24" fmla="*/ 424 h 42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542" h="424">
                <a:moveTo>
                  <a:pt x="0" y="136"/>
                </a:moveTo>
                <a:cubicBezTo>
                  <a:pt x="332" y="249"/>
                  <a:pt x="665" y="363"/>
                  <a:pt x="816" y="363"/>
                </a:cubicBezTo>
                <a:cubicBezTo>
                  <a:pt x="967" y="363"/>
                  <a:pt x="847" y="166"/>
                  <a:pt x="907" y="136"/>
                </a:cubicBezTo>
                <a:cubicBezTo>
                  <a:pt x="967" y="106"/>
                  <a:pt x="1111" y="137"/>
                  <a:pt x="1179" y="182"/>
                </a:cubicBezTo>
                <a:cubicBezTo>
                  <a:pt x="1247" y="227"/>
                  <a:pt x="1255" y="424"/>
                  <a:pt x="1315" y="409"/>
                </a:cubicBezTo>
                <a:cubicBezTo>
                  <a:pt x="1375" y="394"/>
                  <a:pt x="1542" y="159"/>
                  <a:pt x="1542" y="91"/>
                </a:cubicBezTo>
                <a:cubicBezTo>
                  <a:pt x="1542" y="23"/>
                  <a:pt x="1428" y="11"/>
                  <a:pt x="1315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1" name="Freeform 14"/>
          <p:cNvSpPr>
            <a:spLocks/>
          </p:cNvSpPr>
          <p:nvPr/>
        </p:nvSpPr>
        <p:spPr bwMode="auto">
          <a:xfrm>
            <a:off x="4932363" y="2636838"/>
            <a:ext cx="1152525" cy="468312"/>
          </a:xfrm>
          <a:custGeom>
            <a:avLst/>
            <a:gdLst>
              <a:gd name="T0" fmla="*/ 0 w 726"/>
              <a:gd name="T1" fmla="*/ 2147483646 h 295"/>
              <a:gd name="T2" fmla="*/ 2147483646 w 726"/>
              <a:gd name="T3" fmla="*/ 2147483646 h 295"/>
              <a:gd name="T4" fmla="*/ 2147483646 w 726"/>
              <a:gd name="T5" fmla="*/ 0 h 295"/>
              <a:gd name="T6" fmla="*/ 2147483646 w 726"/>
              <a:gd name="T7" fmla="*/ 2147483646 h 295"/>
              <a:gd name="T8" fmla="*/ 2147483646 w 726"/>
              <a:gd name="T9" fmla="*/ 2147483646 h 295"/>
              <a:gd name="T10" fmla="*/ 2147483646 w 726"/>
              <a:gd name="T11" fmla="*/ 2147483646 h 29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726"/>
              <a:gd name="T19" fmla="*/ 0 h 295"/>
              <a:gd name="T20" fmla="*/ 726 w 726"/>
              <a:gd name="T21" fmla="*/ 295 h 29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726" h="295">
                <a:moveTo>
                  <a:pt x="0" y="272"/>
                </a:moveTo>
                <a:cubicBezTo>
                  <a:pt x="0" y="249"/>
                  <a:pt x="0" y="226"/>
                  <a:pt x="45" y="181"/>
                </a:cubicBezTo>
                <a:cubicBezTo>
                  <a:pt x="90" y="136"/>
                  <a:pt x="234" y="0"/>
                  <a:pt x="272" y="0"/>
                </a:cubicBezTo>
                <a:cubicBezTo>
                  <a:pt x="310" y="0"/>
                  <a:pt x="219" y="136"/>
                  <a:pt x="272" y="181"/>
                </a:cubicBezTo>
                <a:cubicBezTo>
                  <a:pt x="325" y="226"/>
                  <a:pt x="513" y="295"/>
                  <a:pt x="589" y="272"/>
                </a:cubicBezTo>
                <a:cubicBezTo>
                  <a:pt x="665" y="249"/>
                  <a:pt x="703" y="75"/>
                  <a:pt x="726" y="45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2" name="Freeform 15"/>
          <p:cNvSpPr>
            <a:spLocks/>
          </p:cNvSpPr>
          <p:nvPr/>
        </p:nvSpPr>
        <p:spPr bwMode="auto">
          <a:xfrm>
            <a:off x="4140200" y="2997200"/>
            <a:ext cx="1308100" cy="779463"/>
          </a:xfrm>
          <a:custGeom>
            <a:avLst/>
            <a:gdLst>
              <a:gd name="T0" fmla="*/ 2147483646 w 824"/>
              <a:gd name="T1" fmla="*/ 2147483646 h 491"/>
              <a:gd name="T2" fmla="*/ 2147483646 w 824"/>
              <a:gd name="T3" fmla="*/ 2147483646 h 491"/>
              <a:gd name="T4" fmla="*/ 2147483646 w 824"/>
              <a:gd name="T5" fmla="*/ 2147483646 h 491"/>
              <a:gd name="T6" fmla="*/ 2147483646 w 824"/>
              <a:gd name="T7" fmla="*/ 2147483646 h 491"/>
              <a:gd name="T8" fmla="*/ 2147483646 w 824"/>
              <a:gd name="T9" fmla="*/ 2147483646 h 491"/>
              <a:gd name="T10" fmla="*/ 2147483646 w 824"/>
              <a:gd name="T11" fmla="*/ 0 h 49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24"/>
              <a:gd name="T19" fmla="*/ 0 h 491"/>
              <a:gd name="T20" fmla="*/ 824 w 824"/>
              <a:gd name="T21" fmla="*/ 491 h 49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24" h="491">
                <a:moveTo>
                  <a:pt x="590" y="136"/>
                </a:moveTo>
                <a:cubicBezTo>
                  <a:pt x="643" y="155"/>
                  <a:pt x="696" y="174"/>
                  <a:pt x="726" y="227"/>
                </a:cubicBezTo>
                <a:cubicBezTo>
                  <a:pt x="756" y="280"/>
                  <a:pt x="824" y="415"/>
                  <a:pt x="771" y="453"/>
                </a:cubicBezTo>
                <a:cubicBezTo>
                  <a:pt x="718" y="491"/>
                  <a:pt x="529" y="483"/>
                  <a:pt x="408" y="453"/>
                </a:cubicBezTo>
                <a:cubicBezTo>
                  <a:pt x="287" y="423"/>
                  <a:pt x="90" y="347"/>
                  <a:pt x="45" y="272"/>
                </a:cubicBezTo>
                <a:cubicBezTo>
                  <a:pt x="0" y="197"/>
                  <a:pt x="121" y="45"/>
                  <a:pt x="136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3" name="Text Box 16"/>
          <p:cNvSpPr txBox="1">
            <a:spLocks noChangeArrowheads="1"/>
          </p:cNvSpPr>
          <p:nvPr/>
        </p:nvSpPr>
        <p:spPr bwMode="auto">
          <a:xfrm>
            <a:off x="250825" y="2924175"/>
            <a:ext cx="1512888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1800">
                <a:latin typeface="Arial" charset="0"/>
              </a:rPr>
              <a:t>One particle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1800">
                <a:latin typeface="Arial" charset="0"/>
              </a:rPr>
              <a:t>easy analytically</a:t>
            </a:r>
          </a:p>
        </p:txBody>
      </p:sp>
      <p:sp>
        <p:nvSpPr>
          <p:cNvPr id="22544" name="Freeform 17"/>
          <p:cNvSpPr>
            <a:spLocks/>
          </p:cNvSpPr>
          <p:nvPr/>
        </p:nvSpPr>
        <p:spPr bwMode="auto">
          <a:xfrm>
            <a:off x="6156325" y="2276475"/>
            <a:ext cx="792163" cy="1152525"/>
          </a:xfrm>
          <a:custGeom>
            <a:avLst/>
            <a:gdLst>
              <a:gd name="T0" fmla="*/ 0 w 499"/>
              <a:gd name="T1" fmla="*/ 2147483646 h 726"/>
              <a:gd name="T2" fmla="*/ 2147483646 w 499"/>
              <a:gd name="T3" fmla="*/ 2147483646 h 726"/>
              <a:gd name="T4" fmla="*/ 2147483646 w 499"/>
              <a:gd name="T5" fmla="*/ 2147483646 h 726"/>
              <a:gd name="T6" fmla="*/ 2147483646 w 499"/>
              <a:gd name="T7" fmla="*/ 2147483646 h 726"/>
              <a:gd name="T8" fmla="*/ 2147483646 w 499"/>
              <a:gd name="T9" fmla="*/ 0 h 72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99"/>
              <a:gd name="T16" fmla="*/ 0 h 726"/>
              <a:gd name="T17" fmla="*/ 499 w 499"/>
              <a:gd name="T18" fmla="*/ 726 h 72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99" h="726">
                <a:moveTo>
                  <a:pt x="0" y="635"/>
                </a:moveTo>
                <a:cubicBezTo>
                  <a:pt x="106" y="680"/>
                  <a:pt x="212" y="726"/>
                  <a:pt x="272" y="681"/>
                </a:cubicBezTo>
                <a:cubicBezTo>
                  <a:pt x="332" y="636"/>
                  <a:pt x="363" y="461"/>
                  <a:pt x="363" y="363"/>
                </a:cubicBezTo>
                <a:cubicBezTo>
                  <a:pt x="363" y="265"/>
                  <a:pt x="249" y="152"/>
                  <a:pt x="272" y="91"/>
                </a:cubicBezTo>
                <a:cubicBezTo>
                  <a:pt x="295" y="30"/>
                  <a:pt x="461" y="15"/>
                  <a:pt x="499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5" name="Freeform 18"/>
          <p:cNvSpPr>
            <a:spLocks/>
          </p:cNvSpPr>
          <p:nvPr/>
        </p:nvSpPr>
        <p:spPr bwMode="auto">
          <a:xfrm>
            <a:off x="5221288" y="2828925"/>
            <a:ext cx="1871662" cy="384175"/>
          </a:xfrm>
          <a:custGeom>
            <a:avLst/>
            <a:gdLst>
              <a:gd name="T0" fmla="*/ 2147483646 w 1179"/>
              <a:gd name="T1" fmla="*/ 2147483646 h 242"/>
              <a:gd name="T2" fmla="*/ 2147483646 w 1179"/>
              <a:gd name="T3" fmla="*/ 2147483646 h 242"/>
              <a:gd name="T4" fmla="*/ 2147483646 w 1179"/>
              <a:gd name="T5" fmla="*/ 2147483646 h 242"/>
              <a:gd name="T6" fmla="*/ 2147483646 w 1179"/>
              <a:gd name="T7" fmla="*/ 2147483646 h 242"/>
              <a:gd name="T8" fmla="*/ 2147483646 w 1179"/>
              <a:gd name="T9" fmla="*/ 2147483646 h 242"/>
              <a:gd name="T10" fmla="*/ 2147483646 w 1179"/>
              <a:gd name="T11" fmla="*/ 2147483646 h 24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179"/>
              <a:gd name="T19" fmla="*/ 0 h 242"/>
              <a:gd name="T20" fmla="*/ 1179 w 1179"/>
              <a:gd name="T21" fmla="*/ 242 h 24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179" h="242">
                <a:moveTo>
                  <a:pt x="1179" y="151"/>
                </a:moveTo>
                <a:cubicBezTo>
                  <a:pt x="1020" y="83"/>
                  <a:pt x="861" y="15"/>
                  <a:pt x="770" y="15"/>
                </a:cubicBezTo>
                <a:cubicBezTo>
                  <a:pt x="679" y="15"/>
                  <a:pt x="709" y="151"/>
                  <a:pt x="634" y="151"/>
                </a:cubicBezTo>
                <a:cubicBezTo>
                  <a:pt x="559" y="151"/>
                  <a:pt x="415" y="30"/>
                  <a:pt x="317" y="15"/>
                </a:cubicBezTo>
                <a:cubicBezTo>
                  <a:pt x="219" y="0"/>
                  <a:pt x="90" y="22"/>
                  <a:pt x="45" y="60"/>
                </a:cubicBezTo>
                <a:cubicBezTo>
                  <a:pt x="0" y="98"/>
                  <a:pt x="22" y="170"/>
                  <a:pt x="45" y="24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6" name="Text Box 19"/>
          <p:cNvSpPr txBox="1">
            <a:spLocks noChangeArrowheads="1"/>
          </p:cNvSpPr>
          <p:nvPr/>
        </p:nvSpPr>
        <p:spPr bwMode="auto">
          <a:xfrm>
            <a:off x="7524750" y="2565400"/>
            <a:ext cx="1439863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1800">
                <a:latin typeface="Arial" charset="0"/>
              </a:rPr>
              <a:t>Many particles impossible analytically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74638"/>
            <a:ext cx="6985000" cy="1143000"/>
          </a:xfrm>
        </p:spPr>
        <p:txBody>
          <a:bodyPr/>
          <a:lstStyle/>
          <a:p>
            <a:pPr eaLnBrk="1" hangingPunct="1"/>
            <a:r>
              <a:rPr lang="en-US" altLang="en-US" sz="4000"/>
              <a:t>Basis: Molecular Mechanics</a:t>
            </a:r>
          </a:p>
        </p:txBody>
      </p:sp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Theoretical foundation</a:t>
            </a:r>
          </a:p>
          <a:p>
            <a:pPr eaLnBrk="1" hangingPunct="1"/>
            <a:r>
              <a:rPr lang="en-US" altLang="en-US"/>
              <a:t>Potential energy functions</a:t>
            </a:r>
          </a:p>
          <a:p>
            <a:pPr eaLnBrk="1" hangingPunct="1"/>
            <a:r>
              <a:rPr lang="en-US" altLang="en-US"/>
              <a:t>Energy minimization</a:t>
            </a:r>
          </a:p>
          <a:p>
            <a:pPr eaLnBrk="1" hangingPunct="1"/>
            <a:r>
              <a:rPr lang="en-US" altLang="en-US"/>
              <a:t>Molecular dynamics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6948488" cy="1143000"/>
          </a:xfrm>
        </p:spPr>
        <p:txBody>
          <a:bodyPr/>
          <a:lstStyle/>
          <a:p>
            <a:pPr eaLnBrk="1" hangingPunct="1"/>
            <a:r>
              <a:rPr lang="en-US" altLang="en-US" sz="3600"/>
              <a:t>Uses of simulation &amp; modelling</a:t>
            </a:r>
          </a:p>
        </p:txBody>
      </p:sp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Conformational searching with MD and minimization</a:t>
            </a:r>
          </a:p>
          <a:p>
            <a:pPr eaLnBrk="1" hangingPunct="1"/>
            <a:r>
              <a:rPr lang="en-US" altLang="en-US"/>
              <a:t>Exploration of biopolymer fluctuations and dynamics &amp; kinetics</a:t>
            </a:r>
          </a:p>
          <a:p>
            <a:pPr eaLnBrk="1" hangingPunct="1"/>
            <a:r>
              <a:rPr lang="en-US" altLang="en-US"/>
              <a:t>MD as an ensemble sampler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6810375" cy="1143000"/>
          </a:xfrm>
        </p:spPr>
        <p:txBody>
          <a:bodyPr/>
          <a:lstStyle/>
          <a:p>
            <a:pPr eaLnBrk="1" hangingPunct="1"/>
            <a:r>
              <a:rPr lang="en-US" altLang="en-US"/>
              <a:t>Free energy simulations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/>
              <a:t>Example applications</a:t>
            </a:r>
          </a:p>
          <a:p>
            <a:pPr eaLnBrk="1" hangingPunct="1"/>
            <a:r>
              <a:rPr lang="en-US" altLang="en-US"/>
              <a:t>Energy minimization as an estimator of binding free energies</a:t>
            </a:r>
          </a:p>
          <a:p>
            <a:pPr eaLnBrk="1" hangingPunct="1"/>
            <a:r>
              <a:rPr lang="en-US" altLang="en-US"/>
              <a:t>Protein stability</a:t>
            </a:r>
          </a:p>
          <a:p>
            <a:pPr eaLnBrk="1" hangingPunct="1"/>
            <a:r>
              <a:rPr lang="en-US" altLang="en-US"/>
              <a:t>Approximate association free energy of molecular assemblies</a:t>
            </a:r>
          </a:p>
          <a:p>
            <a:pPr eaLnBrk="1" hangingPunct="1"/>
            <a:r>
              <a:rPr lang="en-US" altLang="en-US"/>
              <a:t>Approximate pKa calculations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Theoretical Foundations</a:t>
            </a:r>
          </a:p>
        </p:txBody>
      </p:sp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altLang="en-US" sz="2800"/>
              <a:t>Force field parameters for families of chemical compounds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 sz="2800"/>
              <a:t>System modelled using Newton’s equations of motion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 sz="2800"/>
              <a:t>Examples: hard spheres simulations (Alder &amp; Wainwright, 1959); Liquid water (Rahman &amp; Stillinger, 1970); BPTI (McCammon &amp; Karplus, 1976); Villin headpiece (Duan &amp; Kollman, 1998)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Protein Motion</a:t>
            </a:r>
          </a:p>
        </p:txBody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Protein motions of importance are torsional oscillations about the bonds that link groups together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Substantial displacements of groups occur over long time intervals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Collective motions either local (cage structure) or rigid-body (displacement of different regions)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i="1"/>
              <a:t>What is the importance of these fluctuations for biological function?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Effect of fluctuations</a:t>
            </a:r>
          </a:p>
        </p:txBody>
      </p:sp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/>
              <a:t>Thermodynamics: equilibrium behaviour important; e.g., energy of ligand binding</a:t>
            </a:r>
          </a:p>
          <a:p>
            <a:pPr eaLnBrk="1" hangingPunct="1">
              <a:buFontTx/>
              <a:buNone/>
            </a:pPr>
            <a:r>
              <a:rPr lang="en-US" altLang="en-US"/>
              <a:t>Dynamics: displacements from average structure important; e.g., local sidechain motions that act as conformational gates in oxygen transport myoglobin, enzymes, ion channels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Local Motions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0.01-5 </a:t>
            </a:r>
            <a:r>
              <a:rPr lang="en-US" altLang="en-US" sz="2800">
                <a:cs typeface="Times New Roman" pitchFamily="18" charset="0"/>
              </a:rPr>
              <a:t>Å</a:t>
            </a:r>
            <a:r>
              <a:rPr lang="en-US" altLang="en-US" sz="2800"/>
              <a:t>, 1 fs -0.1s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Atomic fluctuations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Small displacements for substrate binding in enzymes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Energy “source” for barrier crossing and other activated processes (e.g., ring flips)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Sidechain motions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Opening pathways for ligand (myoglobin)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Closing active site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Loop motions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Disorder-to-order transition as part of virus formation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Rigid-Body Motions</a:t>
            </a:r>
          </a:p>
        </p:txBody>
      </p:sp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1-10 </a:t>
            </a:r>
            <a:r>
              <a:rPr lang="en-US" altLang="en-US">
                <a:cs typeface="Times New Roman" pitchFamily="18" charset="0"/>
              </a:rPr>
              <a:t>Å</a:t>
            </a:r>
            <a:r>
              <a:rPr lang="en-US" altLang="en-US"/>
              <a:t>, 1 ns – 1 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Helix motions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Transitions between substates (myoglobin)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Hinge-bending motions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Gating of active-site region (liver alcohol dehydrogenase)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Increasing binding range of antigens (antibodies)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Large Scale Motion</a:t>
            </a:r>
          </a:p>
        </p:txBody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&gt; 5 </a:t>
            </a:r>
            <a:r>
              <a:rPr lang="en-US" altLang="en-US" sz="2800">
                <a:cs typeface="Times New Roman" pitchFamily="18" charset="0"/>
              </a:rPr>
              <a:t>Å</a:t>
            </a:r>
            <a:r>
              <a:rPr lang="en-US" altLang="en-US" sz="2800"/>
              <a:t>, 1 microsecond – 10000 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Helix-coil transition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Activation of hormones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Protein folding transition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Dissociation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Formation of viruses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Folding and unfolding transition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Synthesis and degradation of proteins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800"/>
              <a:t>	</a:t>
            </a:r>
            <a:r>
              <a:rPr lang="en-US" altLang="en-US" sz="2800" i="1"/>
              <a:t>Role of motions sometimes only inferred from two or more conformations in structural studies</a:t>
            </a:r>
            <a:endParaRPr lang="en-US" altLang="en-US" sz="2800"/>
          </a:p>
          <a:p>
            <a:pPr eaLnBrk="1" hangingPunct="1">
              <a:lnSpc>
                <a:spcPct val="90000"/>
              </a:lnSpc>
            </a:pPr>
            <a:endParaRPr lang="en-US" altLang="en-US" sz="28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 Box 2"/>
          <p:cNvSpPr txBox="1">
            <a:spLocks noChangeArrowheads="1"/>
          </p:cNvSpPr>
          <p:nvPr/>
        </p:nvSpPr>
        <p:spPr bwMode="auto">
          <a:xfrm>
            <a:off x="228600" y="762000"/>
            <a:ext cx="3792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Typical Time Scales ....</a:t>
            </a:r>
          </a:p>
        </p:txBody>
      </p:sp>
      <p:sp>
        <p:nvSpPr>
          <p:cNvPr id="32770" name="Text Box 3"/>
          <p:cNvSpPr txBox="1">
            <a:spLocks noChangeArrowheads="1"/>
          </p:cNvSpPr>
          <p:nvPr/>
        </p:nvSpPr>
        <p:spPr bwMode="auto">
          <a:xfrm>
            <a:off x="304800" y="1371600"/>
            <a:ext cx="8610600" cy="386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Bond stretching: 	10</a:t>
            </a:r>
            <a:r>
              <a:rPr lang="en-US" altLang="en-US" sz="1600" b="1" baseline="30000">
                <a:latin typeface="Comic Sans MS" charset="0"/>
              </a:rPr>
              <a:t>-14</a:t>
            </a:r>
            <a:r>
              <a:rPr lang="en-US" altLang="en-US" sz="1600" b="1">
                <a:latin typeface="Comic Sans MS" charset="0"/>
              </a:rPr>
              <a:t> - 10</a:t>
            </a:r>
            <a:r>
              <a:rPr lang="en-US" altLang="en-US" sz="1600" b="1" baseline="30000">
                <a:latin typeface="Comic Sans MS" charset="0"/>
              </a:rPr>
              <a:t>-13</a:t>
            </a:r>
            <a:r>
              <a:rPr lang="en-US" altLang="en-US" sz="1600" b="1">
                <a:latin typeface="Comic Sans MS" charset="0"/>
              </a:rPr>
              <a:t> sec. 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Elastic vibrations: 	10</a:t>
            </a:r>
            <a:r>
              <a:rPr lang="en-US" altLang="en-US" sz="1600" b="1" baseline="30000">
                <a:latin typeface="Comic Sans MS" charset="0"/>
              </a:rPr>
              <a:t>-12</a:t>
            </a:r>
            <a:r>
              <a:rPr lang="en-US" altLang="en-US" sz="1600" b="1">
                <a:latin typeface="Comic Sans MS" charset="0"/>
              </a:rPr>
              <a:t> - 10</a:t>
            </a:r>
            <a:r>
              <a:rPr lang="en-US" altLang="en-US" sz="1600" b="1" baseline="30000">
                <a:latin typeface="Comic Sans MS" charset="0"/>
              </a:rPr>
              <a:t>-11</a:t>
            </a:r>
            <a:r>
              <a:rPr lang="en-US" altLang="en-US" sz="1600" b="1">
                <a:latin typeface="Comic Sans MS" charset="0"/>
              </a:rPr>
              <a:t> sec.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Rotations of surface sidechains: 	10</a:t>
            </a:r>
            <a:r>
              <a:rPr lang="en-US" altLang="en-US" sz="1600" b="1" baseline="30000">
                <a:latin typeface="Comic Sans MS" charset="0"/>
              </a:rPr>
              <a:t>-11</a:t>
            </a:r>
            <a:r>
              <a:rPr lang="en-US" altLang="en-US" sz="1600" b="1">
                <a:latin typeface="Comic Sans MS" charset="0"/>
              </a:rPr>
              <a:t> - 10</a:t>
            </a:r>
            <a:r>
              <a:rPr lang="en-US" altLang="en-US" sz="1600" b="1" baseline="30000">
                <a:latin typeface="Comic Sans MS" charset="0"/>
              </a:rPr>
              <a:t>-10</a:t>
            </a:r>
            <a:r>
              <a:rPr lang="en-US" altLang="en-US" sz="1600" b="1">
                <a:latin typeface="Comic Sans MS" charset="0"/>
              </a:rPr>
              <a:t> sec.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Hinge bending: 	10</a:t>
            </a:r>
            <a:r>
              <a:rPr lang="en-US" altLang="en-US" sz="1600" b="1" baseline="30000">
                <a:latin typeface="Comic Sans MS" charset="0"/>
              </a:rPr>
              <a:t>-11</a:t>
            </a:r>
            <a:r>
              <a:rPr lang="en-US" altLang="en-US" sz="1600" b="1">
                <a:latin typeface="Comic Sans MS" charset="0"/>
              </a:rPr>
              <a:t> - 10</a:t>
            </a:r>
            <a:r>
              <a:rPr lang="en-US" altLang="en-US" sz="1600" b="1" baseline="30000">
                <a:latin typeface="Comic Sans MS" charset="0"/>
              </a:rPr>
              <a:t>-7</a:t>
            </a:r>
            <a:r>
              <a:rPr lang="en-US" altLang="en-US" sz="1600" b="1">
                <a:latin typeface="Comic Sans MS" charset="0"/>
              </a:rPr>
              <a:t> sec.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Rotation of buried side chains: 	10</a:t>
            </a:r>
            <a:r>
              <a:rPr lang="en-US" altLang="en-US" sz="1600" b="1" baseline="30000">
                <a:latin typeface="Comic Sans MS" charset="0"/>
              </a:rPr>
              <a:t>-4</a:t>
            </a:r>
            <a:r>
              <a:rPr lang="en-US" altLang="en-US" sz="1600" b="1">
                <a:latin typeface="Comic Sans MS" charset="0"/>
              </a:rPr>
              <a:t> - 1 sec. 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Protein folding: 	10</a:t>
            </a:r>
            <a:r>
              <a:rPr lang="en-US" altLang="en-US" sz="1600" b="1" baseline="30000">
                <a:latin typeface="Comic Sans MS" charset="0"/>
              </a:rPr>
              <a:t>-6</a:t>
            </a:r>
            <a:r>
              <a:rPr lang="en-US" altLang="en-US" sz="1600" b="1">
                <a:latin typeface="Comic Sans MS" charset="0"/>
              </a:rPr>
              <a:t> - 10</a:t>
            </a:r>
            <a:r>
              <a:rPr lang="en-US" altLang="en-US" sz="1600" b="1" baseline="30000">
                <a:latin typeface="Comic Sans MS" charset="0"/>
              </a:rPr>
              <a:t>2</a:t>
            </a:r>
            <a:r>
              <a:rPr lang="en-US" altLang="en-US" sz="1600" b="1">
                <a:latin typeface="Comic Sans MS" charset="0"/>
              </a:rPr>
              <a:t> sec.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endParaRPr lang="en-US" altLang="en-US" sz="1600" b="1">
              <a:latin typeface="Comic Sans MS" charset="0"/>
            </a:endParaRPr>
          </a:p>
          <a:p>
            <a:pPr marL="185738" indent="-185738" eaLnBrk="1" hangingPunct="1">
              <a:lnSpc>
                <a:spcPct val="140000"/>
              </a:lnSpc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Timescale in MD: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A Typical timestep in MD is 	1 fs (10</a:t>
            </a:r>
            <a:r>
              <a:rPr lang="en-US" altLang="en-US" sz="1600" b="1" baseline="30000">
                <a:latin typeface="Comic Sans MS" charset="0"/>
              </a:rPr>
              <a:t>-15 </a:t>
            </a:r>
            <a:r>
              <a:rPr lang="en-US" altLang="en-US" sz="1600" b="1">
                <a:latin typeface="Comic Sans MS" charset="0"/>
              </a:rPr>
              <a:t>sec)</a:t>
            </a:r>
            <a:br>
              <a:rPr lang="en-US" altLang="en-US" sz="1600" b="1">
                <a:latin typeface="Comic Sans MS" charset="0"/>
              </a:rPr>
            </a:br>
            <a:br>
              <a:rPr lang="en-US" altLang="en-US" sz="1600" b="1">
                <a:latin typeface="Comic Sans MS" charset="0"/>
              </a:rPr>
            </a:br>
            <a:r>
              <a:rPr lang="en-US" altLang="en-US" sz="1600" b="1">
                <a:latin typeface="Comic Sans MS" charset="0"/>
              </a:rPr>
              <a:t>(ideally 1/10 of the highest frequency vibration)</a:t>
            </a:r>
            <a:endParaRPr lang="en-US" altLang="en-US" sz="1600">
              <a:latin typeface="Comic Sans MS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3" name="Group 2"/>
          <p:cNvGrpSpPr>
            <a:grpSpLocks/>
          </p:cNvGrpSpPr>
          <p:nvPr/>
        </p:nvGrpSpPr>
        <p:grpSpPr bwMode="auto">
          <a:xfrm>
            <a:off x="536575" y="2814638"/>
            <a:ext cx="7518400" cy="4013200"/>
            <a:chOff x="338" y="1773"/>
            <a:chExt cx="4736" cy="2528"/>
          </a:xfrm>
        </p:grpSpPr>
        <p:sp>
          <p:nvSpPr>
            <p:cNvPr id="33797" name="Text Box 3"/>
            <p:cNvSpPr txBox="1">
              <a:spLocks noChangeArrowheads="1"/>
            </p:cNvSpPr>
            <p:nvPr/>
          </p:nvSpPr>
          <p:spPr bwMode="auto">
            <a:xfrm>
              <a:off x="3168" y="4128"/>
              <a:ext cx="190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altLang="en-US" sz="1200">
                  <a:latin typeface="Arial" charset="0"/>
                </a:rPr>
                <a:t>[ http://www.research.ibm.com/bluegene/ ]</a:t>
              </a:r>
            </a:p>
          </p:txBody>
        </p:sp>
        <p:grpSp>
          <p:nvGrpSpPr>
            <p:cNvPr id="33798" name="Group 4"/>
            <p:cNvGrpSpPr>
              <a:grpSpLocks/>
            </p:cNvGrpSpPr>
            <p:nvPr/>
          </p:nvGrpSpPr>
          <p:grpSpPr bwMode="auto">
            <a:xfrm>
              <a:off x="338" y="1773"/>
              <a:ext cx="4498" cy="1602"/>
              <a:chOff x="338" y="1773"/>
              <a:chExt cx="4498" cy="1602"/>
            </a:xfrm>
          </p:grpSpPr>
          <p:pic>
            <p:nvPicPr>
              <p:cNvPr id="33799" name="Picture 5" descr="bluegene_logo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3750" y="1773"/>
                <a:ext cx="1086" cy="3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3800" name="Text Box 6"/>
              <p:cNvSpPr txBox="1">
                <a:spLocks noChangeArrowheads="1"/>
              </p:cNvSpPr>
              <p:nvPr/>
            </p:nvSpPr>
            <p:spPr bwMode="auto">
              <a:xfrm>
                <a:off x="338" y="2239"/>
                <a:ext cx="4439" cy="113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GB" altLang="en-US" sz="1400">
                    <a:latin typeface="Arial" charset="0"/>
                  </a:rPr>
                  <a:t>Physical time for simulation 				10</a:t>
                </a:r>
                <a:r>
                  <a:rPr lang="en-GB" altLang="en-US" sz="1400" baseline="30000">
                    <a:latin typeface="Arial" charset="0"/>
                  </a:rPr>
                  <a:t>–4</a:t>
                </a:r>
                <a:r>
                  <a:rPr lang="en-GB" altLang="en-US" sz="1400">
                    <a:latin typeface="Arial" charset="0"/>
                  </a:rPr>
                  <a:t> seconds </a:t>
                </a:r>
              </a:p>
              <a:p>
                <a:r>
                  <a:rPr lang="en-GB" altLang="en-US" sz="1400">
                    <a:latin typeface="Arial" charset="0"/>
                  </a:rPr>
                  <a:t>Typical time-step size 					10</a:t>
                </a:r>
                <a:r>
                  <a:rPr lang="en-GB" altLang="en-US" sz="1400" baseline="30000">
                    <a:latin typeface="Arial" charset="0"/>
                  </a:rPr>
                  <a:t>–15</a:t>
                </a:r>
                <a:r>
                  <a:rPr lang="en-GB" altLang="en-US" sz="1400">
                    <a:latin typeface="Arial" charset="0"/>
                  </a:rPr>
                  <a:t> seconds </a:t>
                </a:r>
              </a:p>
              <a:p>
                <a:r>
                  <a:rPr lang="en-GB" altLang="en-US" sz="1400">
                    <a:latin typeface="Arial" charset="0"/>
                  </a:rPr>
                  <a:t>Number of MD time steps 				10</a:t>
                </a:r>
                <a:r>
                  <a:rPr lang="en-GB" altLang="en-US" sz="1400" baseline="30000">
                    <a:latin typeface="Arial" charset="0"/>
                  </a:rPr>
                  <a:t>11</a:t>
                </a:r>
                <a:r>
                  <a:rPr lang="en-GB" altLang="en-US" sz="1400">
                    <a:latin typeface="Arial" charset="0"/>
                  </a:rPr>
                  <a:t> </a:t>
                </a:r>
              </a:p>
              <a:p>
                <a:r>
                  <a:rPr lang="en-GB" altLang="en-US" sz="1400">
                    <a:latin typeface="Arial" charset="0"/>
                  </a:rPr>
                  <a:t>Atoms in a typical protein and water simulation 		32,000 </a:t>
                </a:r>
              </a:p>
              <a:p>
                <a:r>
                  <a:rPr lang="en-GB" altLang="en-US" sz="1400">
                    <a:latin typeface="Arial" charset="0"/>
                  </a:rPr>
                  <a:t>Approximate number of interactions in force calculation 		10</a:t>
                </a:r>
                <a:r>
                  <a:rPr lang="en-GB" altLang="en-US" sz="1400" baseline="30000">
                    <a:latin typeface="Arial" charset="0"/>
                  </a:rPr>
                  <a:t>9</a:t>
                </a:r>
                <a:r>
                  <a:rPr lang="en-GB" altLang="en-US" sz="1400">
                    <a:latin typeface="Arial" charset="0"/>
                  </a:rPr>
                  <a:t> </a:t>
                </a:r>
              </a:p>
              <a:p>
                <a:r>
                  <a:rPr lang="en-GB" altLang="en-US" sz="1400">
                    <a:latin typeface="Arial" charset="0"/>
                  </a:rPr>
                  <a:t>Machine instructions per force calculation 			1000 </a:t>
                </a:r>
              </a:p>
              <a:p>
                <a:r>
                  <a:rPr lang="en-GB" altLang="en-US" sz="1400">
                    <a:latin typeface="Arial" charset="0"/>
                  </a:rPr>
                  <a:t>Total number of machine instructions 			10</a:t>
                </a:r>
                <a:r>
                  <a:rPr lang="en-GB" altLang="en-US" sz="1400" baseline="30000">
                    <a:latin typeface="Arial" charset="0"/>
                  </a:rPr>
                  <a:t>23</a:t>
                </a:r>
                <a:r>
                  <a:rPr lang="en-GB" altLang="en-US" sz="1400">
                    <a:latin typeface="Arial" charset="0"/>
                  </a:rPr>
                  <a:t> </a:t>
                </a:r>
              </a:p>
              <a:p>
                <a:r>
                  <a:rPr lang="en-GB" altLang="en-US" sz="1400">
                    <a:latin typeface="Arial" charset="0"/>
                    <a:sym typeface="Wingdings" pitchFamily="2" charset="2"/>
                  </a:rPr>
                  <a:t>BlueGene capacity (floating point operations per second)		1 petaflop (</a:t>
                </a:r>
                <a:r>
                  <a:rPr lang="en-US" altLang="en-US" sz="1400">
                    <a:latin typeface="Arial" charset="0"/>
                    <a:sym typeface="Wingdings" pitchFamily="2" charset="2"/>
                  </a:rPr>
                  <a:t>10</a:t>
                </a:r>
                <a:r>
                  <a:rPr lang="en-US" altLang="en-US" sz="1400" baseline="30000">
                    <a:latin typeface="Arial" charset="0"/>
                    <a:sym typeface="Wingdings" pitchFamily="2" charset="2"/>
                  </a:rPr>
                  <a:t>15</a:t>
                </a:r>
                <a:r>
                  <a:rPr lang="en-US" altLang="en-US" sz="1400">
                    <a:latin typeface="Arial" charset="0"/>
                    <a:sym typeface="Wingdings" pitchFamily="2" charset="2"/>
                  </a:rPr>
                  <a:t>) </a:t>
                </a:r>
                <a:r>
                  <a:rPr lang="en-GB" altLang="en-US" sz="1400">
                    <a:latin typeface="Arial" charset="0"/>
                    <a:sym typeface="Wingdings" pitchFamily="2" charset="2"/>
                  </a:rPr>
                  <a:t> </a:t>
                </a:r>
              </a:p>
            </p:txBody>
          </p:sp>
        </p:grpSp>
      </p:grpSp>
      <p:sp>
        <p:nvSpPr>
          <p:cNvPr id="33794" name="Text Box 7"/>
          <p:cNvSpPr txBox="1">
            <a:spLocks noChangeArrowheads="1"/>
          </p:cNvSpPr>
          <p:nvPr/>
        </p:nvSpPr>
        <p:spPr bwMode="auto">
          <a:xfrm>
            <a:off x="488950" y="731838"/>
            <a:ext cx="5283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altLang="en-US" b="1" i="1">
                <a:solidFill>
                  <a:schemeClr val="tx2"/>
                </a:solidFill>
                <a:latin typeface="Comic Sans MS" charset="0"/>
              </a:rPr>
              <a:t>Ab initio</a:t>
            </a:r>
            <a:r>
              <a:rPr lang="de-CH" altLang="en-US" b="1">
                <a:solidFill>
                  <a:schemeClr val="tx2"/>
                </a:solidFill>
                <a:latin typeface="Comic Sans MS" charset="0"/>
              </a:rPr>
              <a:t> protein folding simulation</a:t>
            </a:r>
            <a:endParaRPr lang="en-GB" altLang="en-US" b="1">
              <a:solidFill>
                <a:schemeClr val="tx2"/>
              </a:solidFill>
              <a:latin typeface="Comic Sans MS" charset="0"/>
            </a:endParaRPr>
          </a:p>
        </p:txBody>
      </p:sp>
      <p:pic>
        <p:nvPicPr>
          <p:cNvPr id="33795" name="Picture 8" descr="allen3"/>
          <p:cNvPicPr>
            <a:picLocks noChangeAspect="1" noChangeArrowheads="1"/>
          </p:cNvPicPr>
          <p:nvPr/>
        </p:nvPicPr>
        <p:blipFill>
          <a:blip r:embed="rId3" cstate="print"/>
          <a:srcRect t="20244"/>
          <a:stretch>
            <a:fillRect/>
          </a:stretch>
        </p:blipFill>
        <p:spPr bwMode="auto">
          <a:xfrm>
            <a:off x="550863" y="1236663"/>
            <a:ext cx="5065712" cy="215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6" name="Text Box 9"/>
          <p:cNvSpPr txBox="1">
            <a:spLocks noChangeArrowheads="1"/>
          </p:cNvSpPr>
          <p:nvPr/>
        </p:nvSpPr>
        <p:spPr bwMode="auto">
          <a:xfrm>
            <a:off x="457200" y="5722938"/>
            <a:ext cx="8107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altLang="en-US" b="1">
                <a:latin typeface="Comic Sans MS" charset="0"/>
                <a:sym typeface="Wingdings" pitchFamily="2" charset="2"/>
              </a:rPr>
              <a:t> Blue Gene will need 3 years to simulate 100 </a:t>
            </a:r>
            <a:r>
              <a:rPr lang="de-CH" altLang="en-US" b="1">
                <a:latin typeface="Comic Sans MS" charset="0"/>
                <a:sym typeface="Symbol" pitchFamily="18" charset="2"/>
              </a:rPr>
              <a:t>sec.</a:t>
            </a:r>
            <a:endParaRPr lang="en-GB" altLang="en-US" b="1">
              <a:latin typeface="Comic Sans MS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2" descr="FF_schem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7338" y="1524000"/>
            <a:ext cx="4257675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8" name="Text Box 3"/>
          <p:cNvSpPr txBox="1">
            <a:spLocks noChangeArrowheads="1"/>
          </p:cNvSpPr>
          <p:nvPr/>
        </p:nvSpPr>
        <p:spPr bwMode="auto">
          <a:xfrm>
            <a:off x="304800" y="838200"/>
            <a:ext cx="7391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Empirical Force Fields and Molecular Mechanics</a:t>
            </a:r>
          </a:p>
        </p:txBody>
      </p:sp>
      <p:sp>
        <p:nvSpPr>
          <p:cNvPr id="34819" name="Text Box 4"/>
          <p:cNvSpPr txBox="1">
            <a:spLocks noChangeArrowheads="1"/>
          </p:cNvSpPr>
          <p:nvPr/>
        </p:nvSpPr>
        <p:spPr bwMode="auto">
          <a:xfrm>
            <a:off x="4419600" y="1676400"/>
            <a:ext cx="4267200" cy="199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5738" indent="-185738">
              <a:lnSpc>
                <a:spcPct val="13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 describe interaction of atoms or groups</a:t>
            </a:r>
            <a:br>
              <a:rPr lang="en-US" altLang="en-US" sz="1600">
                <a:latin typeface="Comic Sans MS" charset="0"/>
              </a:rPr>
            </a:br>
            <a:endParaRPr lang="en-US" altLang="en-US" sz="1600">
              <a:latin typeface="Comic Sans MS" charset="0"/>
            </a:endParaRPr>
          </a:p>
          <a:p>
            <a:pPr marL="185738" indent="-185738">
              <a:lnSpc>
                <a:spcPct val="13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 the parameters are “empirical”, i.e. they are dependent on others and have no direct intrinsic meaning </a:t>
            </a:r>
          </a:p>
          <a:p>
            <a:pPr marL="185738" indent="-185738">
              <a:lnSpc>
                <a:spcPct val="130000"/>
              </a:lnSpc>
              <a:buFontTx/>
              <a:buChar char="•"/>
            </a:pPr>
            <a:endParaRPr lang="en-US" altLang="en-US" sz="1600">
              <a:latin typeface="Comic Sans MS" charset="0"/>
            </a:endParaRPr>
          </a:p>
        </p:txBody>
      </p:sp>
      <p:pic>
        <p:nvPicPr>
          <p:cNvPr id="34820" name="Picture 5" descr="abt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6113" y="3440113"/>
            <a:ext cx="3417887" cy="3417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2" descr="b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063" y="3646488"/>
            <a:ext cx="3394075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2" name="Text Box 3"/>
          <p:cNvSpPr txBox="1">
            <a:spLocks noChangeArrowheads="1"/>
          </p:cNvSpPr>
          <p:nvPr/>
        </p:nvSpPr>
        <p:spPr bwMode="auto">
          <a:xfrm>
            <a:off x="276225" y="814388"/>
            <a:ext cx="7850188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90500" indent="-190500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Bond stretching</a:t>
            </a:r>
          </a:p>
          <a:p>
            <a:pPr marL="190500" indent="-190500"/>
            <a:r>
              <a:rPr lang="en-US" altLang="en-US" sz="1600">
                <a:latin typeface="Comic Sans MS" charset="0"/>
              </a:rPr>
              <a:t> </a:t>
            </a:r>
          </a:p>
          <a:p>
            <a:pPr marL="190500" indent="-190500">
              <a:buFontTx/>
              <a:buChar char="•"/>
            </a:pPr>
            <a:r>
              <a:rPr lang="en-US" altLang="en-US" sz="1600">
                <a:latin typeface="Comic Sans MS" charset="0"/>
              </a:rPr>
              <a:t>Approximation of the Morse potential by an “elastic spring” – model</a:t>
            </a:r>
          </a:p>
          <a:p>
            <a:pPr marL="190500" indent="-190500">
              <a:buFontTx/>
              <a:buChar char="•"/>
            </a:pPr>
            <a:endParaRPr lang="en-US" altLang="en-US" sz="1600">
              <a:latin typeface="Comic Sans MS" charset="0"/>
            </a:endParaRPr>
          </a:p>
          <a:p>
            <a:pPr marL="190500" indent="-190500">
              <a:buFontTx/>
              <a:buChar char="•"/>
            </a:pPr>
            <a:endParaRPr lang="en-US" altLang="en-US" sz="1600">
              <a:latin typeface="Comic Sans MS" charset="0"/>
            </a:endParaRPr>
          </a:p>
          <a:p>
            <a:pPr marL="190500" indent="-190500">
              <a:buFontTx/>
              <a:buChar char="•"/>
            </a:pPr>
            <a:r>
              <a:rPr lang="en-US" altLang="en-US" sz="1600">
                <a:latin typeface="Comic Sans MS" charset="0"/>
              </a:rPr>
              <a:t>Hooke’s law as reasonable approximation close to reference bond length </a:t>
            </a:r>
            <a:r>
              <a:rPr lang="en-US" altLang="en-US" sz="1600" i="1"/>
              <a:t>l</a:t>
            </a:r>
            <a:r>
              <a:rPr lang="en-US" altLang="en-US" sz="1600" i="1" baseline="-25000"/>
              <a:t>0</a:t>
            </a:r>
          </a:p>
          <a:p>
            <a:pPr marL="190500" indent="-190500"/>
            <a:endParaRPr lang="en-US" altLang="en-US" sz="1600">
              <a:latin typeface="Comic Sans MS" charset="0"/>
            </a:endParaRPr>
          </a:p>
        </p:txBody>
      </p:sp>
      <p:pic>
        <p:nvPicPr>
          <p:cNvPr id="35843" name="Picture 4" descr="FF_harmon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2997200"/>
            <a:ext cx="3552825" cy="324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5844" name="Group 5"/>
          <p:cNvGrpSpPr>
            <a:grpSpLocks/>
          </p:cNvGrpSpPr>
          <p:nvPr/>
        </p:nvGrpSpPr>
        <p:grpSpPr bwMode="auto">
          <a:xfrm>
            <a:off x="3851275" y="2852738"/>
            <a:ext cx="1862138" cy="233362"/>
            <a:chOff x="2004" y="1890"/>
            <a:chExt cx="1173" cy="147"/>
          </a:xfrm>
        </p:grpSpPr>
        <p:grpSp>
          <p:nvGrpSpPr>
            <p:cNvPr id="35848" name="Group 6"/>
            <p:cNvGrpSpPr>
              <a:grpSpLocks/>
            </p:cNvGrpSpPr>
            <p:nvPr/>
          </p:nvGrpSpPr>
          <p:grpSpPr bwMode="auto">
            <a:xfrm>
              <a:off x="2160" y="1920"/>
              <a:ext cx="864" cy="96"/>
              <a:chOff x="1968" y="1776"/>
              <a:chExt cx="864" cy="96"/>
            </a:xfrm>
          </p:grpSpPr>
          <p:grpSp>
            <p:nvGrpSpPr>
              <p:cNvPr id="35851" name="Group 7"/>
              <p:cNvGrpSpPr>
                <a:grpSpLocks/>
              </p:cNvGrpSpPr>
              <p:nvPr/>
            </p:nvGrpSpPr>
            <p:grpSpPr bwMode="auto">
              <a:xfrm>
                <a:off x="2352" y="1776"/>
                <a:ext cx="96" cy="96"/>
                <a:chOff x="2064" y="1776"/>
                <a:chExt cx="96" cy="96"/>
              </a:xfrm>
            </p:grpSpPr>
            <p:sp>
              <p:nvSpPr>
                <p:cNvPr id="35875" name="Line 8"/>
                <p:cNvSpPr>
                  <a:spLocks noChangeShapeType="1"/>
                </p:cNvSpPr>
                <p:nvPr/>
              </p:nvSpPr>
              <p:spPr bwMode="auto">
                <a:xfrm>
                  <a:off x="2064" y="1776"/>
                  <a:ext cx="48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5876" name="Line 9"/>
                <p:cNvSpPr>
                  <a:spLocks noChangeShapeType="1"/>
                </p:cNvSpPr>
                <p:nvPr/>
              </p:nvSpPr>
              <p:spPr bwMode="auto">
                <a:xfrm flipV="1">
                  <a:off x="2112" y="1776"/>
                  <a:ext cx="48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5852" name="Group 10"/>
              <p:cNvGrpSpPr>
                <a:grpSpLocks/>
              </p:cNvGrpSpPr>
              <p:nvPr/>
            </p:nvGrpSpPr>
            <p:grpSpPr bwMode="auto">
              <a:xfrm>
                <a:off x="1968" y="1776"/>
                <a:ext cx="864" cy="96"/>
                <a:chOff x="1968" y="1776"/>
                <a:chExt cx="864" cy="96"/>
              </a:xfrm>
            </p:grpSpPr>
            <p:grpSp>
              <p:nvGrpSpPr>
                <p:cNvPr id="35853" name="Group 11"/>
                <p:cNvGrpSpPr>
                  <a:grpSpLocks/>
                </p:cNvGrpSpPr>
                <p:nvPr/>
              </p:nvGrpSpPr>
              <p:grpSpPr bwMode="auto">
                <a:xfrm>
                  <a:off x="2064" y="1776"/>
                  <a:ext cx="96" cy="96"/>
                  <a:chOff x="2064" y="1776"/>
                  <a:chExt cx="96" cy="96"/>
                </a:xfrm>
              </p:grpSpPr>
              <p:sp>
                <p:nvSpPr>
                  <p:cNvPr id="35873" name="Line 12"/>
                  <p:cNvSpPr>
                    <a:spLocks noChangeShapeType="1"/>
                  </p:cNvSpPr>
                  <p:nvPr/>
                </p:nvSpPr>
                <p:spPr bwMode="auto">
                  <a:xfrm>
                    <a:off x="2064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5874" name="Line 1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2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5854" name="Group 14"/>
                <p:cNvGrpSpPr>
                  <a:grpSpLocks/>
                </p:cNvGrpSpPr>
                <p:nvPr/>
              </p:nvGrpSpPr>
              <p:grpSpPr bwMode="auto">
                <a:xfrm>
                  <a:off x="2160" y="1776"/>
                  <a:ext cx="96" cy="96"/>
                  <a:chOff x="2064" y="1776"/>
                  <a:chExt cx="96" cy="96"/>
                </a:xfrm>
              </p:grpSpPr>
              <p:sp>
                <p:nvSpPr>
                  <p:cNvPr id="35871" name="Line 15"/>
                  <p:cNvSpPr>
                    <a:spLocks noChangeShapeType="1"/>
                  </p:cNvSpPr>
                  <p:nvPr/>
                </p:nvSpPr>
                <p:spPr bwMode="auto">
                  <a:xfrm>
                    <a:off x="2064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5872" name="Line 1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2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5855" name="Group 17"/>
                <p:cNvGrpSpPr>
                  <a:grpSpLocks/>
                </p:cNvGrpSpPr>
                <p:nvPr/>
              </p:nvGrpSpPr>
              <p:grpSpPr bwMode="auto">
                <a:xfrm>
                  <a:off x="2256" y="1776"/>
                  <a:ext cx="96" cy="96"/>
                  <a:chOff x="2064" y="1776"/>
                  <a:chExt cx="96" cy="96"/>
                </a:xfrm>
              </p:grpSpPr>
              <p:sp>
                <p:nvSpPr>
                  <p:cNvPr id="35869" name="Line 18"/>
                  <p:cNvSpPr>
                    <a:spLocks noChangeShapeType="1"/>
                  </p:cNvSpPr>
                  <p:nvPr/>
                </p:nvSpPr>
                <p:spPr bwMode="auto">
                  <a:xfrm>
                    <a:off x="2064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5870" name="Line 1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2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5856" name="Group 20"/>
                <p:cNvGrpSpPr>
                  <a:grpSpLocks/>
                </p:cNvGrpSpPr>
                <p:nvPr/>
              </p:nvGrpSpPr>
              <p:grpSpPr bwMode="auto">
                <a:xfrm>
                  <a:off x="2448" y="1776"/>
                  <a:ext cx="96" cy="96"/>
                  <a:chOff x="2064" y="1776"/>
                  <a:chExt cx="96" cy="96"/>
                </a:xfrm>
              </p:grpSpPr>
              <p:sp>
                <p:nvSpPr>
                  <p:cNvPr id="35867" name="Line 21"/>
                  <p:cNvSpPr>
                    <a:spLocks noChangeShapeType="1"/>
                  </p:cNvSpPr>
                  <p:nvPr/>
                </p:nvSpPr>
                <p:spPr bwMode="auto">
                  <a:xfrm>
                    <a:off x="2064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5868" name="Line 2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2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5857" name="Group 23"/>
                <p:cNvGrpSpPr>
                  <a:grpSpLocks/>
                </p:cNvGrpSpPr>
                <p:nvPr/>
              </p:nvGrpSpPr>
              <p:grpSpPr bwMode="auto">
                <a:xfrm>
                  <a:off x="2544" y="1776"/>
                  <a:ext cx="96" cy="96"/>
                  <a:chOff x="2064" y="1776"/>
                  <a:chExt cx="96" cy="96"/>
                </a:xfrm>
              </p:grpSpPr>
              <p:sp>
                <p:nvSpPr>
                  <p:cNvPr id="35865" name="Line 24"/>
                  <p:cNvSpPr>
                    <a:spLocks noChangeShapeType="1"/>
                  </p:cNvSpPr>
                  <p:nvPr/>
                </p:nvSpPr>
                <p:spPr bwMode="auto">
                  <a:xfrm>
                    <a:off x="2064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5866" name="Line 2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2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5858" name="Group 26"/>
                <p:cNvGrpSpPr>
                  <a:grpSpLocks/>
                </p:cNvGrpSpPr>
                <p:nvPr/>
              </p:nvGrpSpPr>
              <p:grpSpPr bwMode="auto">
                <a:xfrm>
                  <a:off x="2640" y="1776"/>
                  <a:ext cx="96" cy="96"/>
                  <a:chOff x="2064" y="1776"/>
                  <a:chExt cx="96" cy="96"/>
                </a:xfrm>
              </p:grpSpPr>
              <p:sp>
                <p:nvSpPr>
                  <p:cNvPr id="35863" name="Line 27"/>
                  <p:cNvSpPr>
                    <a:spLocks noChangeShapeType="1"/>
                  </p:cNvSpPr>
                  <p:nvPr/>
                </p:nvSpPr>
                <p:spPr bwMode="auto">
                  <a:xfrm>
                    <a:off x="2064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5864" name="Line 2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2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35859" name="Line 29"/>
                <p:cNvSpPr>
                  <a:spLocks noChangeShapeType="1"/>
                </p:cNvSpPr>
                <p:nvPr/>
              </p:nvSpPr>
              <p:spPr bwMode="auto">
                <a:xfrm flipH="1">
                  <a:off x="2016" y="1776"/>
                  <a:ext cx="48" cy="4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5860" name="Line 30"/>
                <p:cNvSpPr>
                  <a:spLocks noChangeShapeType="1"/>
                </p:cNvSpPr>
                <p:nvPr/>
              </p:nvSpPr>
              <p:spPr bwMode="auto">
                <a:xfrm>
                  <a:off x="2736" y="1776"/>
                  <a:ext cx="48" cy="4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5861" name="Line 31"/>
                <p:cNvSpPr>
                  <a:spLocks noChangeShapeType="1"/>
                </p:cNvSpPr>
                <p:nvPr/>
              </p:nvSpPr>
              <p:spPr bwMode="auto">
                <a:xfrm>
                  <a:off x="2784" y="1824"/>
                  <a:ext cx="4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5862" name="Line 32"/>
                <p:cNvSpPr>
                  <a:spLocks noChangeShapeType="1"/>
                </p:cNvSpPr>
                <p:nvPr/>
              </p:nvSpPr>
              <p:spPr bwMode="auto">
                <a:xfrm flipH="1">
                  <a:off x="1968" y="1824"/>
                  <a:ext cx="4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35849" name="Oval 33"/>
            <p:cNvSpPr>
              <a:spLocks noChangeArrowheads="1"/>
            </p:cNvSpPr>
            <p:nvPr/>
          </p:nvSpPr>
          <p:spPr bwMode="auto">
            <a:xfrm>
              <a:off x="3033" y="1893"/>
              <a:ext cx="144" cy="144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 altLang="en-US"/>
            </a:p>
          </p:txBody>
        </p:sp>
        <p:sp>
          <p:nvSpPr>
            <p:cNvPr id="35850" name="Oval 34"/>
            <p:cNvSpPr>
              <a:spLocks noChangeArrowheads="1"/>
            </p:cNvSpPr>
            <p:nvPr/>
          </p:nvSpPr>
          <p:spPr bwMode="auto">
            <a:xfrm>
              <a:off x="2004" y="1890"/>
              <a:ext cx="144" cy="144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 altLang="en-US"/>
            </a:p>
          </p:txBody>
        </p:sp>
      </p:grpSp>
      <p:graphicFrame>
        <p:nvGraphicFramePr>
          <p:cNvPr id="35845" name="Object 35"/>
          <p:cNvGraphicFramePr>
            <a:graphicFrameLocks noChangeAspect="1"/>
          </p:cNvGraphicFramePr>
          <p:nvPr/>
        </p:nvGraphicFramePr>
        <p:xfrm>
          <a:off x="3659188" y="3352800"/>
          <a:ext cx="2470150" cy="96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2" name="Equation" r:id="rId5" imgW="1308100" imgH="495300" progId="Equation.3">
                  <p:embed/>
                </p:oleObj>
              </mc:Choice>
              <mc:Fallback>
                <p:oleObj name="Equation" r:id="rId5" imgW="1308100" imgH="495300" progId="Equation.3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9188" y="3352800"/>
                        <a:ext cx="2470150" cy="968375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6" name="Text Box 36"/>
          <p:cNvSpPr txBox="1">
            <a:spLocks noChangeArrowheads="1"/>
          </p:cNvSpPr>
          <p:nvPr/>
        </p:nvSpPr>
        <p:spPr bwMode="auto">
          <a:xfrm>
            <a:off x="5097463" y="3159125"/>
            <a:ext cx="2682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i="1"/>
              <a:t>l</a:t>
            </a:r>
          </a:p>
        </p:txBody>
      </p:sp>
      <p:sp>
        <p:nvSpPr>
          <p:cNvPr id="35847" name="Text Box 37"/>
          <p:cNvSpPr txBox="1">
            <a:spLocks noChangeArrowheads="1"/>
          </p:cNvSpPr>
          <p:nvPr/>
        </p:nvSpPr>
        <p:spPr bwMode="auto">
          <a:xfrm>
            <a:off x="6372225" y="2781300"/>
            <a:ext cx="20796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1800" i="1"/>
              <a:t>k </a:t>
            </a:r>
            <a:r>
              <a:rPr lang="en-US" altLang="en-US" sz="1800">
                <a:latin typeface="Comic Sans MS" charset="0"/>
              </a:rPr>
              <a:t>: Force constant</a:t>
            </a:r>
          </a:p>
          <a:p>
            <a:pPr eaLnBrk="1" hangingPunct="1"/>
            <a:r>
              <a:rPr lang="en-US" altLang="en-US" sz="1800" i="1"/>
              <a:t>l</a:t>
            </a:r>
            <a:r>
              <a:rPr lang="en-US" altLang="en-US" sz="1800">
                <a:latin typeface="Comic Sans MS" charset="0"/>
              </a:rPr>
              <a:t>  : distance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 Box 2"/>
          <p:cNvSpPr txBox="1">
            <a:spLocks noChangeArrowheads="1"/>
          </p:cNvSpPr>
          <p:nvPr/>
        </p:nvSpPr>
        <p:spPr bwMode="auto">
          <a:xfrm>
            <a:off x="276225" y="814388"/>
            <a:ext cx="7850188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90500" indent="-190500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Angle Bending</a:t>
            </a:r>
          </a:p>
          <a:p>
            <a:pPr marL="190500" indent="-190500"/>
            <a:r>
              <a:rPr lang="en-US" altLang="en-US" sz="1600">
                <a:latin typeface="Comic Sans MS" charset="0"/>
              </a:rPr>
              <a:t> </a:t>
            </a:r>
          </a:p>
          <a:p>
            <a:pPr marL="190500" indent="-190500">
              <a:lnSpc>
                <a:spcPct val="17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Deviation from angles from their reference angle  </a:t>
            </a:r>
            <a:r>
              <a:rPr lang="en-US" altLang="en-US" sz="1600" i="1"/>
              <a:t>θ</a:t>
            </a:r>
            <a:r>
              <a:rPr lang="en-US" altLang="en-US" sz="1600" i="1" baseline="-25000"/>
              <a:t>0</a:t>
            </a:r>
            <a:r>
              <a:rPr lang="en-US" altLang="en-US" sz="1600" baseline="-25000">
                <a:latin typeface="Comic Sans MS" charset="0"/>
              </a:rPr>
              <a:t> </a:t>
            </a:r>
            <a:r>
              <a:rPr lang="en-US" altLang="en-US" sz="1600">
                <a:latin typeface="Comic Sans MS" charset="0"/>
              </a:rPr>
              <a:t>often described by Hooke’s law:</a:t>
            </a:r>
          </a:p>
        </p:txBody>
      </p:sp>
      <p:sp>
        <p:nvSpPr>
          <p:cNvPr id="36866" name="Oval 3"/>
          <p:cNvSpPr>
            <a:spLocks noChangeArrowheads="1"/>
          </p:cNvSpPr>
          <p:nvPr/>
        </p:nvSpPr>
        <p:spPr bwMode="auto">
          <a:xfrm>
            <a:off x="3613150" y="2354263"/>
            <a:ext cx="228600" cy="228600"/>
          </a:xfrm>
          <a:prstGeom prst="ellipse">
            <a:avLst/>
          </a:prstGeom>
          <a:solidFill>
            <a:srgbClr val="96969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36867" name="Oval 4"/>
          <p:cNvSpPr>
            <a:spLocks noChangeArrowheads="1"/>
          </p:cNvSpPr>
          <p:nvPr/>
        </p:nvSpPr>
        <p:spPr bwMode="auto">
          <a:xfrm>
            <a:off x="1979613" y="2349500"/>
            <a:ext cx="228600" cy="228600"/>
          </a:xfrm>
          <a:prstGeom prst="ellipse">
            <a:avLst/>
          </a:prstGeom>
          <a:solidFill>
            <a:srgbClr val="96969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graphicFrame>
        <p:nvGraphicFramePr>
          <p:cNvPr id="36868" name="Object 5"/>
          <p:cNvGraphicFramePr>
            <a:graphicFrameLocks noChangeAspect="1"/>
          </p:cNvGraphicFramePr>
          <p:nvPr/>
        </p:nvGraphicFramePr>
        <p:xfrm>
          <a:off x="1619250" y="3716338"/>
          <a:ext cx="2751138" cy="96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5" name="Equation" r:id="rId3" imgW="1460500" imgH="495300" progId="Equation.3">
                  <p:embed/>
                </p:oleObj>
              </mc:Choice>
              <mc:Fallback>
                <p:oleObj name="Equation" r:id="rId3" imgW="1460500" imgH="4953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3716338"/>
                        <a:ext cx="2751138" cy="968375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9" name="Oval 6"/>
          <p:cNvSpPr>
            <a:spLocks noChangeArrowheads="1"/>
          </p:cNvSpPr>
          <p:nvPr/>
        </p:nvSpPr>
        <p:spPr bwMode="auto">
          <a:xfrm>
            <a:off x="2817813" y="3263900"/>
            <a:ext cx="228600" cy="228600"/>
          </a:xfrm>
          <a:prstGeom prst="ellipse">
            <a:avLst/>
          </a:prstGeom>
          <a:solidFill>
            <a:srgbClr val="96969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cxnSp>
        <p:nvCxnSpPr>
          <p:cNvPr id="36870" name="AutoShape 7"/>
          <p:cNvCxnSpPr>
            <a:cxnSpLocks noChangeShapeType="1"/>
            <a:stCxn id="36867" idx="5"/>
            <a:endCxn id="36869" idx="1"/>
          </p:cNvCxnSpPr>
          <p:nvPr/>
        </p:nvCxnSpPr>
        <p:spPr bwMode="auto">
          <a:xfrm>
            <a:off x="2174875" y="2544763"/>
            <a:ext cx="676275" cy="7524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6871" name="AutoShape 8"/>
          <p:cNvCxnSpPr>
            <a:cxnSpLocks noChangeShapeType="1"/>
            <a:stCxn id="36869" idx="7"/>
            <a:endCxn id="36866" idx="3"/>
          </p:cNvCxnSpPr>
          <p:nvPr/>
        </p:nvCxnSpPr>
        <p:spPr bwMode="auto">
          <a:xfrm flipV="1">
            <a:off x="3013075" y="2549525"/>
            <a:ext cx="633413" cy="7477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36872" name="Text Box 9"/>
          <p:cNvSpPr txBox="1">
            <a:spLocks noChangeArrowheads="1"/>
          </p:cNvSpPr>
          <p:nvPr/>
        </p:nvSpPr>
        <p:spPr bwMode="auto">
          <a:xfrm>
            <a:off x="2741613" y="2578100"/>
            <a:ext cx="342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>
                <a:latin typeface="Symbol" pitchFamily="18" charset="2"/>
                <a:sym typeface="Symbol" pitchFamily="18" charset="2"/>
              </a:rPr>
              <a:t></a:t>
            </a:r>
            <a:endParaRPr lang="en-US" altLang="en-US">
              <a:latin typeface="Symbol" pitchFamily="18" charset="2"/>
            </a:endParaRPr>
          </a:p>
        </p:txBody>
      </p:sp>
      <p:sp>
        <p:nvSpPr>
          <p:cNvPr id="36873" name="Line 10"/>
          <p:cNvSpPr>
            <a:spLocks noChangeShapeType="1"/>
          </p:cNvSpPr>
          <p:nvPr/>
        </p:nvSpPr>
        <p:spPr bwMode="auto">
          <a:xfrm>
            <a:off x="2665413" y="30353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74" name="Text Box 11"/>
          <p:cNvSpPr txBox="1">
            <a:spLocks noChangeArrowheads="1"/>
          </p:cNvSpPr>
          <p:nvPr/>
        </p:nvSpPr>
        <p:spPr bwMode="auto">
          <a:xfrm>
            <a:off x="1774825" y="4962525"/>
            <a:ext cx="21478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1800" i="1"/>
              <a:t>k </a:t>
            </a:r>
            <a:r>
              <a:rPr lang="en-US" altLang="en-US" sz="1800">
                <a:latin typeface="Comic Sans MS" charset="0"/>
              </a:rPr>
              <a:t> : Force constant</a:t>
            </a:r>
          </a:p>
          <a:p>
            <a:pPr eaLnBrk="1" hangingPunct="1"/>
            <a:r>
              <a:rPr lang="en-US" altLang="en-US" sz="1800">
                <a:latin typeface="Symbol" pitchFamily="18" charset="2"/>
                <a:sym typeface="Symbol" pitchFamily="18" charset="2"/>
              </a:rPr>
              <a:t></a:t>
            </a:r>
            <a:r>
              <a:rPr lang="en-US" altLang="en-US" sz="1800">
                <a:latin typeface="Comic Sans MS" charset="0"/>
              </a:rPr>
              <a:t> : bond angle</a:t>
            </a:r>
          </a:p>
        </p:txBody>
      </p:sp>
      <p:sp>
        <p:nvSpPr>
          <p:cNvPr id="36875" name="Text Box 12"/>
          <p:cNvSpPr txBox="1">
            <a:spLocks noChangeArrowheads="1"/>
          </p:cNvSpPr>
          <p:nvPr/>
        </p:nvSpPr>
        <p:spPr bwMode="auto">
          <a:xfrm>
            <a:off x="395288" y="5876925"/>
            <a:ext cx="651351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7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 Force constants are much smaller than those for bond stretching</a:t>
            </a:r>
            <a:endParaRPr lang="en-US" altLang="en-US">
              <a:latin typeface="Comic Sans MS" charset="0"/>
            </a:endParaRPr>
          </a:p>
        </p:txBody>
      </p:sp>
      <p:pic>
        <p:nvPicPr>
          <p:cNvPr id="36876" name="Picture 13" descr="a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5600" y="1916113"/>
            <a:ext cx="3527425" cy="352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2" descr="t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1500" y="3941763"/>
            <a:ext cx="3492500" cy="291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0" name="Text Box 3"/>
          <p:cNvSpPr txBox="1">
            <a:spLocks noChangeArrowheads="1"/>
          </p:cNvSpPr>
          <p:nvPr/>
        </p:nvSpPr>
        <p:spPr bwMode="auto">
          <a:xfrm>
            <a:off x="276225" y="814388"/>
            <a:ext cx="78501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90500" indent="-190500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Torsional Terms</a:t>
            </a:r>
            <a:endParaRPr lang="en-US" altLang="en-US" sz="1600" b="1">
              <a:latin typeface="Comic Sans MS" charset="0"/>
            </a:endParaRPr>
          </a:p>
        </p:txBody>
      </p:sp>
      <p:graphicFrame>
        <p:nvGraphicFramePr>
          <p:cNvPr id="37891" name="Object 4"/>
          <p:cNvGraphicFramePr>
            <a:graphicFrameLocks noChangeAspect="1"/>
          </p:cNvGraphicFramePr>
          <p:nvPr/>
        </p:nvGraphicFramePr>
        <p:xfrm>
          <a:off x="4427538" y="1773238"/>
          <a:ext cx="3552825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8" name="Equation" r:id="rId4" imgW="2197100" imgH="495300" progId="Equation.3">
                  <p:embed/>
                </p:oleObj>
              </mc:Choice>
              <mc:Fallback>
                <p:oleObj name="Equation" r:id="rId4" imgW="2197100" imgH="4953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538" y="1773238"/>
                        <a:ext cx="3552825" cy="841375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2" name="Text Box 5"/>
          <p:cNvSpPr txBox="1">
            <a:spLocks noChangeArrowheads="1"/>
          </p:cNvSpPr>
          <p:nvPr/>
        </p:nvSpPr>
        <p:spPr bwMode="auto">
          <a:xfrm>
            <a:off x="4427538" y="2708275"/>
            <a:ext cx="32766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en-US" sz="1800" i="1"/>
              <a:t>V</a:t>
            </a:r>
            <a:r>
              <a:rPr lang="en-US" altLang="en-US" sz="1800" i="1" baseline="-25000"/>
              <a:t>n</a:t>
            </a:r>
            <a:r>
              <a:rPr lang="en-US" altLang="en-US" sz="1800">
                <a:latin typeface="Comic Sans MS" charset="0"/>
              </a:rPr>
              <a:t> : ‘barrier’ height</a:t>
            </a:r>
          </a:p>
          <a:p>
            <a:pPr eaLnBrk="1" hangingPunct="1"/>
            <a:r>
              <a:rPr lang="en-US" altLang="en-US" sz="1800" i="1"/>
              <a:t>n</a:t>
            </a:r>
            <a:r>
              <a:rPr lang="en-US" altLang="en-US" sz="1800">
                <a:latin typeface="Comic Sans MS" charset="0"/>
              </a:rPr>
              <a:t>  : multiplicity (e.g. n=3)</a:t>
            </a:r>
          </a:p>
          <a:p>
            <a:pPr eaLnBrk="1" hangingPunct="1"/>
            <a:r>
              <a:rPr lang="en-US" altLang="en-US" sz="1800">
                <a:latin typeface="Symbol" pitchFamily="18" charset="2"/>
                <a:sym typeface="Symbol" pitchFamily="18" charset="2"/>
              </a:rPr>
              <a:t></a:t>
            </a:r>
            <a:r>
              <a:rPr lang="en-US" altLang="en-US" sz="1800">
                <a:latin typeface="Comic Sans MS" charset="0"/>
              </a:rPr>
              <a:t>  : torsion angle</a:t>
            </a:r>
          </a:p>
          <a:p>
            <a:pPr eaLnBrk="1" hangingPunct="1"/>
            <a:r>
              <a:rPr lang="en-US" altLang="en-US" sz="1800">
                <a:latin typeface="Comic Sans MS" charset="0"/>
                <a:sym typeface="Symbol" pitchFamily="18" charset="2"/>
              </a:rPr>
              <a:t>  : phase factor</a:t>
            </a:r>
            <a:endParaRPr lang="en-US" altLang="en-US" sz="1800">
              <a:latin typeface="Comic Sans MS" charset="0"/>
            </a:endParaRPr>
          </a:p>
        </p:txBody>
      </p:sp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304800" y="5334000"/>
            <a:ext cx="60674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5738" indent="-185738">
              <a:lnSpc>
                <a:spcPct val="17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Need to include higher terms for non-symmetric bonds </a:t>
            </a:r>
          </a:p>
          <a:p>
            <a:pPr marL="185738" indent="-185738">
              <a:lnSpc>
                <a:spcPct val="170000"/>
              </a:lnSpc>
            </a:pPr>
            <a:r>
              <a:rPr lang="en-US" altLang="en-US" sz="1600">
                <a:latin typeface="Comic Sans MS" charset="0"/>
              </a:rPr>
              <a:t>(i.e. to distinguish trans, gauche conformations)</a:t>
            </a:r>
            <a:endParaRPr lang="en-US" altLang="en-US">
              <a:latin typeface="Comic Sans MS" charset="0"/>
            </a:endParaRPr>
          </a:p>
        </p:txBody>
      </p:sp>
      <p:pic>
        <p:nvPicPr>
          <p:cNvPr id="37894" name="Picture 7" descr="torsio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188" y="1825625"/>
            <a:ext cx="3673475" cy="354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5" name="Text Box 8"/>
          <p:cNvSpPr txBox="1">
            <a:spLocks noChangeArrowheads="1"/>
          </p:cNvSpPr>
          <p:nvPr/>
        </p:nvSpPr>
        <p:spPr bwMode="auto">
          <a:xfrm>
            <a:off x="381000" y="1447800"/>
            <a:ext cx="7239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82588" indent="-382588">
              <a:buFontTx/>
              <a:buChar char="•"/>
            </a:pPr>
            <a:r>
              <a:rPr lang="en-US" altLang="en-US" sz="1600">
                <a:latin typeface="Comic Sans MS" charset="0"/>
              </a:rPr>
              <a:t>Hypothetical potential function for rotation around a chemical bond: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ext Box 2"/>
          <p:cNvSpPr txBox="1">
            <a:spLocks noChangeArrowheads="1"/>
          </p:cNvSpPr>
          <p:nvPr/>
        </p:nvSpPr>
        <p:spPr bwMode="auto">
          <a:xfrm>
            <a:off x="276225" y="814388"/>
            <a:ext cx="8105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90500" indent="-190500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Electrostatic interactions</a:t>
            </a:r>
            <a:r>
              <a:rPr lang="en-US" altLang="en-US">
                <a:solidFill>
                  <a:schemeClr val="tx2"/>
                </a:solidFill>
                <a:latin typeface="Comic Sans MS" charset="0"/>
              </a:rPr>
              <a:t> </a:t>
            </a:r>
            <a:r>
              <a:rPr lang="en-US" altLang="en-US" sz="1600">
                <a:latin typeface="Comic Sans MS" charset="0"/>
              </a:rPr>
              <a:t> </a:t>
            </a:r>
          </a:p>
        </p:txBody>
      </p:sp>
      <p:sp>
        <p:nvSpPr>
          <p:cNvPr id="38914" name="Text Box 3"/>
          <p:cNvSpPr txBox="1">
            <a:spLocks noChangeArrowheads="1"/>
          </p:cNvSpPr>
          <p:nvPr/>
        </p:nvSpPr>
        <p:spPr bwMode="auto">
          <a:xfrm>
            <a:off x="457200" y="1447800"/>
            <a:ext cx="7391400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4163" indent="-284163">
              <a:buFontTx/>
              <a:buChar char="•"/>
            </a:pPr>
            <a:r>
              <a:rPr lang="en-US" altLang="en-US" sz="1600">
                <a:latin typeface="Comic Sans MS" charset="0"/>
              </a:rPr>
              <a:t>Electronegative elements attract electrons more than less electronegative elements</a:t>
            </a:r>
          </a:p>
          <a:p>
            <a:pPr marL="284163" indent="-284163">
              <a:buFontTx/>
              <a:buChar char="•"/>
            </a:pPr>
            <a:endParaRPr lang="en-US" altLang="en-US" sz="1600">
              <a:latin typeface="Comic Sans MS" charset="0"/>
            </a:endParaRPr>
          </a:p>
          <a:p>
            <a:pPr marL="284163" indent="-284163">
              <a:buFontTx/>
              <a:buChar char="•"/>
            </a:pPr>
            <a:r>
              <a:rPr lang="en-US" altLang="en-US" sz="1600">
                <a:latin typeface="Comic Sans MS" charset="0"/>
              </a:rPr>
              <a:t>Unequal charge distribution is expressed by fractional charges</a:t>
            </a:r>
          </a:p>
          <a:p>
            <a:pPr marL="284163" indent="-284163">
              <a:buFontTx/>
              <a:buChar char="•"/>
            </a:pPr>
            <a:endParaRPr lang="en-US" altLang="en-US" sz="1600">
              <a:latin typeface="Comic Sans MS" charset="0"/>
            </a:endParaRPr>
          </a:p>
          <a:p>
            <a:pPr marL="284163" indent="-284163">
              <a:buFontTx/>
              <a:buChar char="•"/>
            </a:pPr>
            <a:r>
              <a:rPr lang="en-US" altLang="en-US" sz="1600">
                <a:latin typeface="Comic Sans MS" charset="0"/>
              </a:rPr>
              <a:t>Electrostatic interaction often calculated by Coulomb’s law:</a:t>
            </a:r>
          </a:p>
        </p:txBody>
      </p:sp>
      <p:graphicFrame>
        <p:nvGraphicFramePr>
          <p:cNvPr id="38915" name="Object 4"/>
          <p:cNvGraphicFramePr>
            <a:graphicFrameLocks noChangeAspect="1"/>
          </p:cNvGraphicFramePr>
          <p:nvPr/>
        </p:nvGraphicFramePr>
        <p:xfrm>
          <a:off x="4692650" y="3886200"/>
          <a:ext cx="2752725" cy="115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2" name="Equation" r:id="rId3" imgW="1460500" imgH="596900" progId="Equation.3">
                  <p:embed/>
                </p:oleObj>
              </mc:Choice>
              <mc:Fallback>
                <p:oleObj name="Equation" r:id="rId3" imgW="1460500" imgH="5969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2650" y="3886200"/>
                        <a:ext cx="2752725" cy="115570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6" name="Oval 5"/>
          <p:cNvSpPr>
            <a:spLocks noChangeArrowheads="1"/>
          </p:cNvSpPr>
          <p:nvPr/>
        </p:nvSpPr>
        <p:spPr bwMode="auto">
          <a:xfrm>
            <a:off x="3309938" y="3767138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 altLang="en-US">
                <a:latin typeface="Comic Sans MS" charset="0"/>
              </a:rPr>
              <a:t>+</a:t>
            </a:r>
          </a:p>
        </p:txBody>
      </p:sp>
      <p:sp>
        <p:nvSpPr>
          <p:cNvPr id="38917" name="Oval 6"/>
          <p:cNvSpPr>
            <a:spLocks noChangeArrowheads="1"/>
          </p:cNvSpPr>
          <p:nvPr/>
        </p:nvSpPr>
        <p:spPr bwMode="auto">
          <a:xfrm>
            <a:off x="1633538" y="3767138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 altLang="en-US">
                <a:latin typeface="Comic Sans MS" charset="0"/>
              </a:rPr>
              <a:t>+</a:t>
            </a:r>
          </a:p>
        </p:txBody>
      </p:sp>
      <p:sp>
        <p:nvSpPr>
          <p:cNvPr id="38918" name="Oval 7"/>
          <p:cNvSpPr>
            <a:spLocks noChangeArrowheads="1"/>
          </p:cNvSpPr>
          <p:nvPr/>
        </p:nvSpPr>
        <p:spPr bwMode="auto">
          <a:xfrm>
            <a:off x="2471738" y="4910138"/>
            <a:ext cx="228600" cy="228600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 altLang="en-US">
                <a:latin typeface="Comic Sans MS" charset="0"/>
              </a:rPr>
              <a:t>-</a:t>
            </a:r>
          </a:p>
        </p:txBody>
      </p:sp>
      <p:cxnSp>
        <p:nvCxnSpPr>
          <p:cNvPr id="38919" name="AutoShape 8"/>
          <p:cNvCxnSpPr>
            <a:cxnSpLocks noChangeShapeType="1"/>
            <a:stCxn id="38917" idx="5"/>
            <a:endCxn id="38918" idx="1"/>
          </p:cNvCxnSpPr>
          <p:nvPr/>
        </p:nvCxnSpPr>
        <p:spPr bwMode="auto">
          <a:xfrm>
            <a:off x="1828800" y="3962400"/>
            <a:ext cx="676275" cy="981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38920" name="AutoShape 9"/>
          <p:cNvCxnSpPr>
            <a:cxnSpLocks noChangeShapeType="1"/>
            <a:stCxn id="38917" idx="6"/>
            <a:endCxn id="38916" idx="2"/>
          </p:cNvCxnSpPr>
          <p:nvPr/>
        </p:nvCxnSpPr>
        <p:spPr bwMode="auto">
          <a:xfrm>
            <a:off x="1862138" y="3881438"/>
            <a:ext cx="14478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38921" name="AutoShape 10"/>
          <p:cNvCxnSpPr>
            <a:cxnSpLocks noChangeShapeType="1"/>
            <a:stCxn id="38916" idx="3"/>
            <a:endCxn id="38918" idx="7"/>
          </p:cNvCxnSpPr>
          <p:nvPr/>
        </p:nvCxnSpPr>
        <p:spPr bwMode="auto">
          <a:xfrm flipH="1">
            <a:off x="2667000" y="3962400"/>
            <a:ext cx="676275" cy="981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38922" name="Text Box 11"/>
          <p:cNvSpPr txBox="1">
            <a:spLocks noChangeArrowheads="1"/>
          </p:cNvSpPr>
          <p:nvPr/>
        </p:nvSpPr>
        <p:spPr bwMode="auto">
          <a:xfrm>
            <a:off x="3032125" y="4308475"/>
            <a:ext cx="303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i="1"/>
              <a:t>r</a:t>
            </a:r>
          </a:p>
        </p:txBody>
      </p:sp>
      <p:sp>
        <p:nvSpPr>
          <p:cNvPr id="38923" name="Text Box 12"/>
          <p:cNvSpPr txBox="1">
            <a:spLocks noChangeArrowheads="1"/>
          </p:cNvSpPr>
          <p:nvPr/>
        </p:nvSpPr>
        <p:spPr bwMode="auto">
          <a:xfrm>
            <a:off x="3565525" y="3546475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i="1"/>
              <a:t>q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ext Box 2"/>
          <p:cNvSpPr txBox="1">
            <a:spLocks noChangeArrowheads="1"/>
          </p:cNvSpPr>
          <p:nvPr/>
        </p:nvSpPr>
        <p:spPr bwMode="auto">
          <a:xfrm>
            <a:off x="533400" y="762000"/>
            <a:ext cx="73914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Example for a (very) simple Force Field:</a:t>
            </a:r>
            <a:endParaRPr lang="en-US" altLang="en-US" sz="1800" b="1">
              <a:solidFill>
                <a:schemeClr val="tx2"/>
              </a:solidFill>
              <a:latin typeface="Comic Sans MS" charset="0"/>
            </a:endParaRPr>
          </a:p>
          <a:p>
            <a:endParaRPr lang="en-US" altLang="en-US" sz="1800" b="1">
              <a:solidFill>
                <a:schemeClr val="tx2"/>
              </a:solidFill>
              <a:latin typeface="Comic Sans MS" charset="0"/>
            </a:endParaRPr>
          </a:p>
        </p:txBody>
      </p:sp>
      <p:graphicFrame>
        <p:nvGraphicFramePr>
          <p:cNvPr id="39938" name="Object 3"/>
          <p:cNvGraphicFramePr>
            <a:graphicFrameLocks noChangeAspect="1"/>
          </p:cNvGraphicFramePr>
          <p:nvPr/>
        </p:nvGraphicFramePr>
        <p:xfrm>
          <a:off x="1524000" y="1371600"/>
          <a:ext cx="6281738" cy="474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5" name="Equation" r:id="rId3" imgW="3517900" imgH="2654300" progId="Equation.3">
                  <p:embed/>
                </p:oleObj>
              </mc:Choice>
              <mc:Fallback>
                <p:oleObj name="Equation" r:id="rId3" imgW="3517900" imgH="26543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71600"/>
                        <a:ext cx="6281738" cy="474821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2"/>
          <p:cNvSpPr txBox="1">
            <a:spLocks noChangeArrowheads="1"/>
          </p:cNvSpPr>
          <p:nvPr/>
        </p:nvSpPr>
        <p:spPr bwMode="auto">
          <a:xfrm>
            <a:off x="228600" y="762000"/>
            <a:ext cx="6594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Molecular Mechanics - Energy Minimization</a:t>
            </a:r>
          </a:p>
        </p:txBody>
      </p:sp>
      <p:sp>
        <p:nvSpPr>
          <p:cNvPr id="40962" name="Text Box 3"/>
          <p:cNvSpPr txBox="1">
            <a:spLocks noChangeArrowheads="1"/>
          </p:cNvSpPr>
          <p:nvPr/>
        </p:nvSpPr>
        <p:spPr bwMode="auto">
          <a:xfrm>
            <a:off x="441325" y="1417638"/>
            <a:ext cx="8169275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5738" indent="-185738" eaLnBrk="1" hangingPunct="1">
              <a:buFontTx/>
              <a:buChar char="•"/>
            </a:pPr>
            <a:r>
              <a:rPr lang="en-US" altLang="en-US" sz="1600" b="1">
                <a:latin typeface="Comic Sans MS" charset="0"/>
              </a:rPr>
              <a:t>The energy of the system is minimized. The system tries to relax</a:t>
            </a:r>
          </a:p>
          <a:p>
            <a:pPr marL="185738" indent="-185738" eaLnBrk="1" hangingPunct="1">
              <a:buFontTx/>
              <a:buChar char="•"/>
            </a:pPr>
            <a:endParaRPr lang="en-US" altLang="en-US" sz="1600" b="1">
              <a:latin typeface="Comic Sans MS" charset="0"/>
            </a:endParaRPr>
          </a:p>
          <a:p>
            <a:pPr marL="185738" indent="-185738" eaLnBrk="1" hangingPunct="1">
              <a:buFontTx/>
              <a:buChar char="•"/>
            </a:pPr>
            <a:r>
              <a:rPr lang="en-US" altLang="en-US" sz="1600" b="1">
                <a:latin typeface="Comic Sans MS" charset="0"/>
              </a:rPr>
              <a:t>Typically, the system relaxes to a </a:t>
            </a:r>
            <a:r>
              <a:rPr lang="en-US" altLang="en-US" sz="1600" b="1">
                <a:solidFill>
                  <a:srgbClr val="FF0000"/>
                </a:solidFill>
                <a:latin typeface="Comic Sans MS" charset="0"/>
              </a:rPr>
              <a:t>local minimum (LM)</a:t>
            </a:r>
            <a:r>
              <a:rPr lang="en-US" altLang="en-US" sz="1600" b="1">
                <a:latin typeface="Comic Sans MS" charset="0"/>
              </a:rPr>
              <a:t>.</a:t>
            </a:r>
          </a:p>
          <a:p>
            <a:pPr marL="185738" indent="-185738" eaLnBrk="1" hangingPunct="1"/>
            <a:endParaRPr lang="en-US" altLang="en-US" sz="1600">
              <a:latin typeface="Comic Sans MS" charset="0"/>
            </a:endParaRPr>
          </a:p>
        </p:txBody>
      </p:sp>
      <p:pic>
        <p:nvPicPr>
          <p:cNvPr id="40963" name="Picture 4" descr="minimiza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2565400"/>
            <a:ext cx="5264150" cy="370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ext Box 2"/>
          <p:cNvSpPr txBox="1">
            <a:spLocks noChangeArrowheads="1"/>
          </p:cNvSpPr>
          <p:nvPr/>
        </p:nvSpPr>
        <p:spPr bwMode="auto">
          <a:xfrm>
            <a:off x="228600" y="762000"/>
            <a:ext cx="3906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Molecular Dynamics (MD)</a:t>
            </a:r>
          </a:p>
        </p:txBody>
      </p:sp>
      <p:sp>
        <p:nvSpPr>
          <p:cNvPr id="41986" name="Text Box 3"/>
          <p:cNvSpPr txBox="1">
            <a:spLocks noChangeArrowheads="1"/>
          </p:cNvSpPr>
          <p:nvPr/>
        </p:nvSpPr>
        <p:spPr bwMode="auto">
          <a:xfrm>
            <a:off x="304800" y="1371600"/>
            <a:ext cx="8169275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en-US" altLang="en-US" sz="1600" b="1">
                <a:latin typeface="Comic Sans MS" charset="0"/>
              </a:rPr>
              <a:t>In molecular dynamics, energy is supplied to the system, typically using a constant temperature (i.e. constant average constant kinetic energy).</a:t>
            </a:r>
          </a:p>
          <a:p>
            <a:pPr eaLnBrk="1" hangingPunct="1"/>
            <a:endParaRPr lang="en-US" altLang="en-US" sz="1600">
              <a:latin typeface="Comic Sans MS" charset="0"/>
            </a:endParaRPr>
          </a:p>
        </p:txBody>
      </p:sp>
      <p:pic>
        <p:nvPicPr>
          <p:cNvPr id="41987" name="Picture 4" descr="md"/>
          <p:cNvPicPr>
            <a:picLocks noChangeAspect="1" noChangeArrowheads="1"/>
          </p:cNvPicPr>
          <p:nvPr/>
        </p:nvPicPr>
        <p:blipFill>
          <a:blip r:embed="rId2" cstate="print"/>
          <a:srcRect l="2740"/>
          <a:stretch>
            <a:fillRect/>
          </a:stretch>
        </p:blipFill>
        <p:spPr bwMode="auto">
          <a:xfrm>
            <a:off x="1403350" y="2276475"/>
            <a:ext cx="6478588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6197600" cy="1143000"/>
          </a:xfrm>
        </p:spPr>
        <p:txBody>
          <a:bodyPr/>
          <a:lstStyle/>
          <a:p>
            <a:pPr eaLnBrk="1" hangingPunct="1"/>
            <a:r>
              <a:rPr lang="en-US" altLang="en-US"/>
              <a:t>Newton’s Laws of Motion</a:t>
            </a:r>
          </a:p>
        </p:txBody>
      </p:sp>
      <p:sp>
        <p:nvSpPr>
          <p:cNvPr id="4301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altLang="en-US"/>
              <a:t>A body maintains its state of rest or of uniform motion in a straight line, unless acted upon by a force.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/>
              <a:t>The applied force is equal to the rate of change of momentum.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/>
              <a:t>Two isolated bodies acting upon each other experience equal and opposite forces.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ext Box 2"/>
          <p:cNvSpPr txBox="1">
            <a:spLocks noChangeArrowheads="1"/>
          </p:cNvSpPr>
          <p:nvPr/>
        </p:nvSpPr>
        <p:spPr bwMode="auto">
          <a:xfrm>
            <a:off x="323850" y="1557338"/>
            <a:ext cx="8443913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5738" indent="-185738" eaLnBrk="1" hangingPunct="1">
              <a:lnSpc>
                <a:spcPct val="14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Use Newtonian mechanics to calculate the net force and acceleration experienced by each atom.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Each atom </a:t>
            </a:r>
            <a:r>
              <a:rPr lang="en-US" altLang="en-US" sz="1600" i="1"/>
              <a:t>i</a:t>
            </a:r>
            <a:r>
              <a:rPr lang="en-US" altLang="en-US" sz="1600">
                <a:latin typeface="Comic Sans MS" charset="0"/>
              </a:rPr>
              <a:t> is treated as a point with mass </a:t>
            </a:r>
            <a:r>
              <a:rPr lang="en-US" altLang="en-US" sz="1600" i="1"/>
              <a:t>m</a:t>
            </a:r>
            <a:r>
              <a:rPr lang="en-US" altLang="en-US" sz="1600" i="1" baseline="-25000"/>
              <a:t>i</a:t>
            </a:r>
            <a:r>
              <a:rPr lang="en-US" altLang="en-US" sz="1600">
                <a:latin typeface="Comic Sans MS" charset="0"/>
              </a:rPr>
              <a:t> and fixed charge </a:t>
            </a:r>
            <a:r>
              <a:rPr lang="en-US" altLang="en-US" sz="1600" i="1"/>
              <a:t>q</a:t>
            </a:r>
            <a:r>
              <a:rPr lang="en-US" altLang="en-US" sz="1600" i="1" baseline="-25000"/>
              <a:t>i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Determine the force </a:t>
            </a:r>
            <a:r>
              <a:rPr lang="en-US" altLang="en-US" sz="1600" i="1"/>
              <a:t>F</a:t>
            </a:r>
            <a:r>
              <a:rPr lang="en-US" altLang="en-US" sz="1600" i="1" baseline="-25000"/>
              <a:t>i</a:t>
            </a:r>
            <a:r>
              <a:rPr lang="en-US" altLang="en-US" sz="1600">
                <a:latin typeface="Comic Sans MS" charset="0"/>
              </a:rPr>
              <a:t> on each atom:</a:t>
            </a:r>
          </a:p>
        </p:txBody>
      </p:sp>
      <p:sp>
        <p:nvSpPr>
          <p:cNvPr id="44034" name="Text Box 3"/>
          <p:cNvSpPr txBox="1">
            <a:spLocks noChangeArrowheads="1"/>
          </p:cNvSpPr>
          <p:nvPr/>
        </p:nvSpPr>
        <p:spPr bwMode="auto">
          <a:xfrm>
            <a:off x="228600" y="404813"/>
            <a:ext cx="7943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Molecular Dynamics (MD)</a:t>
            </a:r>
          </a:p>
        </p:txBody>
      </p:sp>
      <p:graphicFrame>
        <p:nvGraphicFramePr>
          <p:cNvPr id="44035" name="Object 4"/>
          <p:cNvGraphicFramePr>
            <a:graphicFrameLocks noChangeAspect="1"/>
          </p:cNvGraphicFramePr>
          <p:nvPr/>
        </p:nvGraphicFramePr>
        <p:xfrm>
          <a:off x="2532063" y="3625850"/>
          <a:ext cx="320040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2" name="Equation" r:id="rId3" imgW="1397000" imgH="546100" progId="Equation.3">
                  <p:embed/>
                </p:oleObj>
              </mc:Choice>
              <mc:Fallback>
                <p:oleObj name="Equation" r:id="rId3" imgW="1397000" imgH="5461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2063" y="3625850"/>
                        <a:ext cx="3200400" cy="129540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6" name="Text Box 5"/>
          <p:cNvSpPr txBox="1">
            <a:spLocks noChangeArrowheads="1"/>
          </p:cNvSpPr>
          <p:nvPr/>
        </p:nvSpPr>
        <p:spPr bwMode="auto">
          <a:xfrm>
            <a:off x="250825" y="5373688"/>
            <a:ext cx="84582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5738" indent="-185738" eaLnBrk="1" hangingPunct="1">
              <a:lnSpc>
                <a:spcPct val="14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Use positions and accelerations at time </a:t>
            </a:r>
            <a:r>
              <a:rPr lang="en-US" altLang="en-US" sz="1600" i="1"/>
              <a:t>t</a:t>
            </a:r>
            <a:r>
              <a:rPr lang="en-US" altLang="en-US" sz="1600">
                <a:latin typeface="Comic Sans MS" charset="0"/>
              </a:rPr>
              <a:t> (and positions from </a:t>
            </a:r>
            <a:r>
              <a:rPr lang="en-US" altLang="en-US" sz="1600" i="1"/>
              <a:t>t - </a:t>
            </a:r>
            <a:r>
              <a:rPr lang="en-US" altLang="en-US" sz="1600" i="1">
                <a:sym typeface="Symbol" pitchFamily="18" charset="2"/>
              </a:rPr>
              <a:t> t</a:t>
            </a:r>
            <a:r>
              <a:rPr lang="en-US" altLang="en-US" sz="1600">
                <a:latin typeface="Comic Sans MS" charset="0"/>
                <a:sym typeface="Symbol" pitchFamily="18" charset="2"/>
              </a:rPr>
              <a:t>) to calculate new positions at time </a:t>
            </a:r>
            <a:r>
              <a:rPr lang="en-US" altLang="en-US" sz="1600">
                <a:latin typeface="Comic Sans MS" charset="0"/>
              </a:rPr>
              <a:t> </a:t>
            </a:r>
            <a:r>
              <a:rPr lang="en-US" altLang="en-US" sz="1600" i="1"/>
              <a:t>t +</a:t>
            </a:r>
            <a:r>
              <a:rPr lang="en-US" altLang="en-US" sz="1600" i="1">
                <a:sym typeface="Symbol" pitchFamily="18" charset="2"/>
              </a:rPr>
              <a:t> t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057" name="Group 23"/>
          <p:cNvGrpSpPr>
            <a:grpSpLocks/>
          </p:cNvGrpSpPr>
          <p:nvPr/>
        </p:nvGrpSpPr>
        <p:grpSpPr bwMode="auto">
          <a:xfrm>
            <a:off x="2627313" y="1700213"/>
            <a:ext cx="3540125" cy="3478212"/>
            <a:chOff x="1187624" y="548680"/>
            <a:chExt cx="3540249" cy="3477924"/>
          </a:xfrm>
        </p:grpSpPr>
        <p:pic>
          <p:nvPicPr>
            <p:cNvPr id="45061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247775" y="571500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2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331640" y="1196752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3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907704" y="1052736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4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907704" y="1772816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5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339752" y="548680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6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627784" y="1340768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7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699792" y="2132856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8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123728" y="2636912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9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187624" y="2204864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0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491880" y="1772816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1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419872" y="2636912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2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987824" y="764704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3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563888" y="1124744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4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771800" y="2852936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5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547664" y="2780928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6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211960" y="2420888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7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419872" y="3501008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8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411760" y="3645024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9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211960" y="3212976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80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619672" y="3501008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81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283968" y="1628800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5" name="Rectangle 24"/>
          <p:cNvSpPr/>
          <p:nvPr/>
        </p:nvSpPr>
        <p:spPr>
          <a:xfrm>
            <a:off x="4211638" y="3284538"/>
            <a:ext cx="288925" cy="2889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>
              <a:solidFill>
                <a:srgbClr val="FFFFFF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2987675" y="2205038"/>
            <a:ext cx="2736850" cy="2663825"/>
          </a:xfrm>
          <a:prstGeom prst="ellipse">
            <a:avLst/>
          </a:prstGeom>
          <a:solidFill>
            <a:srgbClr val="00B0F0">
              <a:alpha val="4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>
              <a:solidFill>
                <a:srgbClr val="FFFFFF"/>
              </a:solidFill>
            </a:endParaRPr>
          </a:p>
        </p:txBody>
      </p:sp>
      <p:sp>
        <p:nvSpPr>
          <p:cNvPr id="27" name="Rectangle 2"/>
          <p:cNvSpPr txBox="1">
            <a:spLocks noChangeArrowheads="1"/>
          </p:cNvSpPr>
          <p:nvPr/>
        </p:nvSpPr>
        <p:spPr>
          <a:xfrm>
            <a:off x="1328738" y="579438"/>
            <a:ext cx="6197600" cy="1143000"/>
          </a:xfrm>
          <a:prstGeom prst="rect">
            <a:avLst/>
          </a:prstGeom>
        </p:spPr>
        <p:txBody>
          <a:bodyPr/>
          <a:lstStyle/>
          <a:p>
            <a:pPr algn="ctr" eaLnBrk="1" hangingPunct="1">
              <a:defRPr/>
            </a:pPr>
            <a:r>
              <a:rPr lang="en-US" sz="4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Cutoffs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"/>
          <p:cNvSpPr>
            <a:spLocks noChangeArrowheads="1"/>
          </p:cNvSpPr>
          <p:nvPr/>
        </p:nvSpPr>
        <p:spPr bwMode="auto">
          <a:xfrm>
            <a:off x="539750" y="620713"/>
            <a:ext cx="8135938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GB" altLang="en-US" sz="1800">
                <a:latin typeface="Arial" charset="0"/>
                <a:cs typeface="Arial" charset="0"/>
              </a:rPr>
              <a:t>(a)	Estimate the total number of possible structures of a polypeptide consisting of 10 amino acid residues.  State and justify any assumptions that you make.</a:t>
            </a:r>
          </a:p>
          <a:p>
            <a:pPr eaLnBrk="1" hangingPunct="1"/>
            <a:r>
              <a:rPr lang="en-GB" altLang="en-US" sz="1800">
                <a:latin typeface="Arial" charset="0"/>
                <a:cs typeface="Arial" charset="0"/>
              </a:rPr>
              <a:t>							</a:t>
            </a:r>
          </a:p>
          <a:p>
            <a:pPr eaLnBrk="1" hangingPunct="1"/>
            <a:r>
              <a:rPr lang="en-GB" altLang="en-US" sz="1800">
                <a:latin typeface="Arial" charset="0"/>
                <a:cs typeface="Arial" charset="0"/>
              </a:rPr>
              <a:t>(b)	Calculate the number of pairwise interactions which need to be evaluated to calculate the energy of a 10-residue peptide, stating any assumptions you make.  If a computer capable of calculating one million pairwise interactions per second is used, and the time to perform a systematic search of all conformations is one structure per 10</a:t>
            </a:r>
            <a:r>
              <a:rPr lang="en-GB" altLang="en-US" sz="1800" baseline="30000">
                <a:latin typeface="Arial" charset="0"/>
                <a:cs typeface="Arial" charset="0"/>
              </a:rPr>
              <a:t>-13</a:t>
            </a:r>
            <a:r>
              <a:rPr lang="en-GB" altLang="en-US" sz="1800">
                <a:latin typeface="Arial" charset="0"/>
                <a:cs typeface="Arial" charset="0"/>
              </a:rPr>
              <a:t> seconds, estimate both the simulation time required to fold the peptide and the time it would take to calculate the energy of all the conformers.</a:t>
            </a:r>
          </a:p>
          <a:p>
            <a:pPr eaLnBrk="1" hangingPunct="1"/>
            <a:r>
              <a:rPr lang="en-GB" altLang="en-US" sz="1800">
                <a:latin typeface="Arial" charset="0"/>
                <a:cs typeface="Arial" charset="0"/>
              </a:rPr>
              <a:t>							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274" name="Rectangle 2"/>
          <p:cNvSpPr>
            <a:spLocks noChangeArrowheads="1"/>
          </p:cNvSpPr>
          <p:nvPr/>
        </p:nvSpPr>
        <p:spPr bwMode="auto">
          <a:xfrm>
            <a:off x="762000" y="0"/>
            <a:ext cx="685800" cy="6858000"/>
          </a:xfrm>
          <a:prstGeom prst="rect">
            <a:avLst/>
          </a:prstGeom>
          <a:solidFill>
            <a:srgbClr val="00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502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3429000"/>
            <a:ext cx="7391400" cy="3124200"/>
          </a:xfrm>
          <a:noFill/>
          <a:ln/>
        </p:spPr>
        <p:txBody>
          <a:bodyPr/>
          <a:lstStyle/>
          <a:p>
            <a:pPr algn="r"/>
            <a:endParaRPr lang="en-US" altLang="x-none" sz="2800"/>
          </a:p>
          <a:p>
            <a:pPr algn="r"/>
            <a:endParaRPr lang="en-US" altLang="x-none" sz="2800" b="1"/>
          </a:p>
        </p:txBody>
      </p:sp>
      <p:sp>
        <p:nvSpPr>
          <p:cNvPr id="950276" name="Rectangle 4"/>
          <p:cNvSpPr>
            <a:spLocks noChangeArrowheads="1"/>
          </p:cNvSpPr>
          <p:nvPr/>
        </p:nvSpPr>
        <p:spPr bwMode="auto">
          <a:xfrm>
            <a:off x="0" y="1600200"/>
            <a:ext cx="7696200" cy="2667000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50277" name="Rectangle 5"/>
          <p:cNvSpPr>
            <a:spLocks noGrp="1" noChangeArrowheads="1"/>
          </p:cNvSpPr>
          <p:nvPr>
            <p:ph type="ctrTitle"/>
          </p:nvPr>
        </p:nvSpPr>
        <p:spPr>
          <a:xfrm>
            <a:off x="671513" y="2119313"/>
            <a:ext cx="5791200" cy="1524000"/>
          </a:xfrm>
        </p:spPr>
        <p:txBody>
          <a:bodyPr/>
          <a:lstStyle/>
          <a:p>
            <a:pPr algn="r"/>
            <a:r>
              <a:rPr lang="en-US" altLang="x-none" dirty="0">
                <a:solidFill>
                  <a:srgbClr val="CC99FF"/>
                </a:solidFill>
                <a:ea typeface="Times New Roman" charset="0"/>
                <a:cs typeface="Times New Roman" charset="0"/>
              </a:rPr>
              <a:t>***</a:t>
            </a:r>
            <a:r>
              <a:rPr lang="en-US" altLang="x-none" dirty="0">
                <a:ea typeface="Times New Roman" charset="0"/>
                <a:cs typeface="Times New Roman" charset="0"/>
              </a:rPr>
              <a:t> Molecular Dynamics </a:t>
            </a:r>
          </a:p>
        </p:txBody>
      </p:sp>
      <p:sp>
        <p:nvSpPr>
          <p:cNvPr id="950278" name="Rectangle 6"/>
          <p:cNvSpPr>
            <a:spLocks noChangeArrowheads="1"/>
          </p:cNvSpPr>
          <p:nvPr/>
        </p:nvSpPr>
        <p:spPr bwMode="auto">
          <a:xfrm>
            <a:off x="6400800" y="3962400"/>
            <a:ext cx="2743200" cy="6096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4447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3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/>
              <a:t>Molecular Dynamics</a:t>
            </a:r>
          </a:p>
        </p:txBody>
      </p:sp>
      <p:sp>
        <p:nvSpPr>
          <p:cNvPr id="29696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0" y="1524000"/>
            <a:ext cx="9144000" cy="3581400"/>
          </a:xfrm>
          <a:solidFill>
            <a:srgbClr val="CCCCFF"/>
          </a:solidFill>
          <a:ln cap="flat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  <a:buFont typeface="Wingdings" charset="2"/>
              <a:buNone/>
            </a:pPr>
            <a:endParaRPr lang="en-US" altLang="x-none" b="1"/>
          </a:p>
          <a:p>
            <a:pPr>
              <a:lnSpc>
                <a:spcPct val="130000"/>
              </a:lnSpc>
              <a:spcBef>
                <a:spcPct val="0"/>
              </a:spcBef>
              <a:buFont typeface="Wingdings" charset="2"/>
              <a:buNone/>
            </a:pPr>
            <a:r>
              <a:rPr lang="en-US" altLang="x-none" b="1"/>
              <a:t>	</a:t>
            </a:r>
            <a:endParaRPr lang="en-US" altLang="x-none"/>
          </a:p>
        </p:txBody>
      </p:sp>
      <p:sp>
        <p:nvSpPr>
          <p:cNvPr id="296968" name="Rectangle 8"/>
          <p:cNvSpPr>
            <a:spLocks noChangeArrowheads="1"/>
          </p:cNvSpPr>
          <p:nvPr/>
        </p:nvSpPr>
        <p:spPr bwMode="auto">
          <a:xfrm>
            <a:off x="0" y="3457575"/>
            <a:ext cx="9144000" cy="76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297064" name="Text Box 104"/>
          <p:cNvSpPr txBox="1">
            <a:spLocks noChangeArrowheads="1"/>
          </p:cNvSpPr>
          <p:nvPr/>
        </p:nvSpPr>
        <p:spPr bwMode="auto">
          <a:xfrm>
            <a:off x="4038600" y="3717925"/>
            <a:ext cx="457200" cy="83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 typeface="Wingdings" charset="2"/>
              <a:buNone/>
            </a:pPr>
            <a:r>
              <a:rPr lang="en-US" altLang="x-none" sz="5400" b="0" i="1">
                <a:latin typeface="Times New Roman" charset="0"/>
              </a:rPr>
              <a:t>t</a:t>
            </a:r>
          </a:p>
        </p:txBody>
      </p:sp>
      <p:sp>
        <p:nvSpPr>
          <p:cNvPr id="296962" name="Rectangle 2"/>
          <p:cNvSpPr>
            <a:spLocks noChangeArrowheads="1"/>
          </p:cNvSpPr>
          <p:nvPr/>
        </p:nvSpPr>
        <p:spPr bwMode="auto">
          <a:xfrm>
            <a:off x="0" y="2032000"/>
            <a:ext cx="5791200" cy="430213"/>
          </a:xfrm>
          <a:prstGeom prst="rect">
            <a:avLst/>
          </a:prstGeom>
          <a:solidFill>
            <a:srgbClr val="66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buFont typeface="Wingdings" charset="2"/>
              <a:buNone/>
            </a:pPr>
            <a:r>
              <a:rPr lang="en-US" altLang="x-none" sz="2400" b="0"/>
              <a:t>Divide time into discrete time steps</a:t>
            </a:r>
          </a:p>
        </p:txBody>
      </p:sp>
      <p:sp>
        <p:nvSpPr>
          <p:cNvPr id="297067" name="Line 107"/>
          <p:cNvSpPr>
            <a:spLocks noChangeShapeType="1"/>
          </p:cNvSpPr>
          <p:nvPr/>
        </p:nvSpPr>
        <p:spPr bwMode="auto">
          <a:xfrm>
            <a:off x="4495800" y="4222750"/>
            <a:ext cx="685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297063" name="Group 103"/>
          <p:cNvGrpSpPr>
            <a:grpSpLocks/>
          </p:cNvGrpSpPr>
          <p:nvPr/>
        </p:nvGrpSpPr>
        <p:grpSpPr bwMode="auto">
          <a:xfrm>
            <a:off x="152400" y="3276600"/>
            <a:ext cx="8915400" cy="457200"/>
            <a:chOff x="96" y="2064"/>
            <a:chExt cx="5616" cy="288"/>
          </a:xfrm>
        </p:grpSpPr>
        <p:grpSp>
          <p:nvGrpSpPr>
            <p:cNvPr id="297015" name="Group 55"/>
            <p:cNvGrpSpPr>
              <a:grpSpLocks/>
            </p:cNvGrpSpPr>
            <p:nvPr/>
          </p:nvGrpSpPr>
          <p:grpSpPr bwMode="auto">
            <a:xfrm>
              <a:off x="96" y="2064"/>
              <a:ext cx="4464" cy="288"/>
              <a:chOff x="1440" y="2064"/>
              <a:chExt cx="4464" cy="288"/>
            </a:xfrm>
          </p:grpSpPr>
          <p:grpSp>
            <p:nvGrpSpPr>
              <p:cNvPr id="296991" name="Group 31"/>
              <p:cNvGrpSpPr>
                <a:grpSpLocks/>
              </p:cNvGrpSpPr>
              <p:nvPr/>
            </p:nvGrpSpPr>
            <p:grpSpPr bwMode="auto">
              <a:xfrm>
                <a:off x="1440" y="2064"/>
                <a:ext cx="2160" cy="288"/>
                <a:chOff x="1440" y="2064"/>
                <a:chExt cx="2160" cy="288"/>
              </a:xfrm>
            </p:grpSpPr>
            <p:grpSp>
              <p:nvGrpSpPr>
                <p:cNvPr id="296979" name="Group 19"/>
                <p:cNvGrpSpPr>
                  <a:grpSpLocks/>
                </p:cNvGrpSpPr>
                <p:nvPr/>
              </p:nvGrpSpPr>
              <p:grpSpPr bwMode="auto">
                <a:xfrm>
                  <a:off x="1440" y="2064"/>
                  <a:ext cx="1008" cy="288"/>
                  <a:chOff x="1440" y="2064"/>
                  <a:chExt cx="1008" cy="288"/>
                </a:xfrm>
              </p:grpSpPr>
              <p:grpSp>
                <p:nvGrpSpPr>
                  <p:cNvPr id="296973" name="Group 13"/>
                  <p:cNvGrpSpPr>
                    <a:grpSpLocks/>
                  </p:cNvGrpSpPr>
                  <p:nvPr/>
                </p:nvGrpSpPr>
                <p:grpSpPr bwMode="auto">
                  <a:xfrm>
                    <a:off x="1440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6969" name="Line 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70" name="Line 1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71" name="Line 1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72" name="Line 1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96974" name="Group 14"/>
                  <p:cNvGrpSpPr>
                    <a:grpSpLocks/>
                  </p:cNvGrpSpPr>
                  <p:nvPr/>
                </p:nvGrpSpPr>
                <p:grpSpPr bwMode="auto">
                  <a:xfrm>
                    <a:off x="2016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6975" name="Line 1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76" name="Line 1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77" name="Line 1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78" name="Line 1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296980" name="Group 20"/>
                <p:cNvGrpSpPr>
                  <a:grpSpLocks/>
                </p:cNvGrpSpPr>
                <p:nvPr/>
              </p:nvGrpSpPr>
              <p:grpSpPr bwMode="auto">
                <a:xfrm>
                  <a:off x="2592" y="2064"/>
                  <a:ext cx="1008" cy="288"/>
                  <a:chOff x="1440" y="2064"/>
                  <a:chExt cx="1008" cy="288"/>
                </a:xfrm>
              </p:grpSpPr>
              <p:grpSp>
                <p:nvGrpSpPr>
                  <p:cNvPr id="296981" name="Group 21"/>
                  <p:cNvGrpSpPr>
                    <a:grpSpLocks/>
                  </p:cNvGrpSpPr>
                  <p:nvPr/>
                </p:nvGrpSpPr>
                <p:grpSpPr bwMode="auto">
                  <a:xfrm>
                    <a:off x="1440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6982" name="Line 2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83" name="Line 2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84" name="Line 2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85" name="Line 2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96986" name="Group 26"/>
                  <p:cNvGrpSpPr>
                    <a:grpSpLocks/>
                  </p:cNvGrpSpPr>
                  <p:nvPr/>
                </p:nvGrpSpPr>
                <p:grpSpPr bwMode="auto">
                  <a:xfrm>
                    <a:off x="2016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6987" name="Line 2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88" name="Line 2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89" name="Line 2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90" name="Line 3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</p:grpSp>
          <p:grpSp>
            <p:nvGrpSpPr>
              <p:cNvPr id="296992" name="Group 32"/>
              <p:cNvGrpSpPr>
                <a:grpSpLocks/>
              </p:cNvGrpSpPr>
              <p:nvPr/>
            </p:nvGrpSpPr>
            <p:grpSpPr bwMode="auto">
              <a:xfrm>
                <a:off x="3744" y="2064"/>
                <a:ext cx="2160" cy="288"/>
                <a:chOff x="1440" y="2064"/>
                <a:chExt cx="2160" cy="288"/>
              </a:xfrm>
            </p:grpSpPr>
            <p:grpSp>
              <p:nvGrpSpPr>
                <p:cNvPr id="296993" name="Group 33"/>
                <p:cNvGrpSpPr>
                  <a:grpSpLocks/>
                </p:cNvGrpSpPr>
                <p:nvPr/>
              </p:nvGrpSpPr>
              <p:grpSpPr bwMode="auto">
                <a:xfrm>
                  <a:off x="1440" y="2064"/>
                  <a:ext cx="1008" cy="288"/>
                  <a:chOff x="1440" y="2064"/>
                  <a:chExt cx="1008" cy="288"/>
                </a:xfrm>
              </p:grpSpPr>
              <p:grpSp>
                <p:nvGrpSpPr>
                  <p:cNvPr id="296994" name="Group 34"/>
                  <p:cNvGrpSpPr>
                    <a:grpSpLocks/>
                  </p:cNvGrpSpPr>
                  <p:nvPr/>
                </p:nvGrpSpPr>
                <p:grpSpPr bwMode="auto">
                  <a:xfrm>
                    <a:off x="1440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6995" name="Line 3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96" name="Line 3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97" name="Line 3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98" name="Line 3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96999" name="Group 39"/>
                  <p:cNvGrpSpPr>
                    <a:grpSpLocks/>
                  </p:cNvGrpSpPr>
                  <p:nvPr/>
                </p:nvGrpSpPr>
                <p:grpSpPr bwMode="auto">
                  <a:xfrm>
                    <a:off x="2016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00" name="Line 4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01" name="Line 4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02" name="Line 4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03" name="Line 4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297004" name="Group 44"/>
                <p:cNvGrpSpPr>
                  <a:grpSpLocks/>
                </p:cNvGrpSpPr>
                <p:nvPr/>
              </p:nvGrpSpPr>
              <p:grpSpPr bwMode="auto">
                <a:xfrm>
                  <a:off x="2592" y="2064"/>
                  <a:ext cx="1008" cy="288"/>
                  <a:chOff x="1440" y="2064"/>
                  <a:chExt cx="1008" cy="288"/>
                </a:xfrm>
              </p:grpSpPr>
              <p:grpSp>
                <p:nvGrpSpPr>
                  <p:cNvPr id="297005" name="Group 45"/>
                  <p:cNvGrpSpPr>
                    <a:grpSpLocks/>
                  </p:cNvGrpSpPr>
                  <p:nvPr/>
                </p:nvGrpSpPr>
                <p:grpSpPr bwMode="auto">
                  <a:xfrm>
                    <a:off x="1440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06" name="Line 4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07" name="Line 4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08" name="Line 4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09" name="Line 4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97010" name="Group 50"/>
                  <p:cNvGrpSpPr>
                    <a:grpSpLocks/>
                  </p:cNvGrpSpPr>
                  <p:nvPr/>
                </p:nvGrpSpPr>
                <p:grpSpPr bwMode="auto">
                  <a:xfrm>
                    <a:off x="2016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11" name="Line 5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12" name="Line 5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13" name="Line 5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14" name="Line 5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</p:grpSp>
        </p:grpSp>
        <p:grpSp>
          <p:nvGrpSpPr>
            <p:cNvPr id="297016" name="Group 56"/>
            <p:cNvGrpSpPr>
              <a:grpSpLocks/>
            </p:cNvGrpSpPr>
            <p:nvPr/>
          </p:nvGrpSpPr>
          <p:grpSpPr bwMode="auto">
            <a:xfrm>
              <a:off x="1248" y="2064"/>
              <a:ext cx="4464" cy="288"/>
              <a:chOff x="1440" y="2064"/>
              <a:chExt cx="4464" cy="288"/>
            </a:xfrm>
          </p:grpSpPr>
          <p:grpSp>
            <p:nvGrpSpPr>
              <p:cNvPr id="297017" name="Group 57"/>
              <p:cNvGrpSpPr>
                <a:grpSpLocks/>
              </p:cNvGrpSpPr>
              <p:nvPr/>
            </p:nvGrpSpPr>
            <p:grpSpPr bwMode="auto">
              <a:xfrm>
                <a:off x="1440" y="2064"/>
                <a:ext cx="2160" cy="288"/>
                <a:chOff x="1440" y="2064"/>
                <a:chExt cx="2160" cy="288"/>
              </a:xfrm>
            </p:grpSpPr>
            <p:grpSp>
              <p:nvGrpSpPr>
                <p:cNvPr id="297018" name="Group 58"/>
                <p:cNvGrpSpPr>
                  <a:grpSpLocks/>
                </p:cNvGrpSpPr>
                <p:nvPr/>
              </p:nvGrpSpPr>
              <p:grpSpPr bwMode="auto">
                <a:xfrm>
                  <a:off x="1440" y="2064"/>
                  <a:ext cx="1008" cy="288"/>
                  <a:chOff x="1440" y="2064"/>
                  <a:chExt cx="1008" cy="288"/>
                </a:xfrm>
              </p:grpSpPr>
              <p:grpSp>
                <p:nvGrpSpPr>
                  <p:cNvPr id="297019" name="Group 59"/>
                  <p:cNvGrpSpPr>
                    <a:grpSpLocks/>
                  </p:cNvGrpSpPr>
                  <p:nvPr/>
                </p:nvGrpSpPr>
                <p:grpSpPr bwMode="auto">
                  <a:xfrm>
                    <a:off x="1440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20" name="Line 6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21" name="Line 6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22" name="Line 6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23" name="Line 6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97024" name="Group 64"/>
                  <p:cNvGrpSpPr>
                    <a:grpSpLocks/>
                  </p:cNvGrpSpPr>
                  <p:nvPr/>
                </p:nvGrpSpPr>
                <p:grpSpPr bwMode="auto">
                  <a:xfrm>
                    <a:off x="2016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25" name="Line 6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26" name="Line 6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27" name="Line 6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28" name="Line 6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297029" name="Group 69"/>
                <p:cNvGrpSpPr>
                  <a:grpSpLocks/>
                </p:cNvGrpSpPr>
                <p:nvPr/>
              </p:nvGrpSpPr>
              <p:grpSpPr bwMode="auto">
                <a:xfrm>
                  <a:off x="2592" y="2064"/>
                  <a:ext cx="1008" cy="288"/>
                  <a:chOff x="1440" y="2064"/>
                  <a:chExt cx="1008" cy="288"/>
                </a:xfrm>
              </p:grpSpPr>
              <p:grpSp>
                <p:nvGrpSpPr>
                  <p:cNvPr id="297030" name="Group 70"/>
                  <p:cNvGrpSpPr>
                    <a:grpSpLocks/>
                  </p:cNvGrpSpPr>
                  <p:nvPr/>
                </p:nvGrpSpPr>
                <p:grpSpPr bwMode="auto">
                  <a:xfrm>
                    <a:off x="1440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31" name="Line 7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32" name="Line 7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33" name="Line 7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34" name="Line 7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97035" name="Group 75"/>
                  <p:cNvGrpSpPr>
                    <a:grpSpLocks/>
                  </p:cNvGrpSpPr>
                  <p:nvPr/>
                </p:nvGrpSpPr>
                <p:grpSpPr bwMode="auto">
                  <a:xfrm>
                    <a:off x="2016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36" name="Line 7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37" name="Line 7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38" name="Line 7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39" name="Line 7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</p:grpSp>
          <p:grpSp>
            <p:nvGrpSpPr>
              <p:cNvPr id="297040" name="Group 80"/>
              <p:cNvGrpSpPr>
                <a:grpSpLocks/>
              </p:cNvGrpSpPr>
              <p:nvPr/>
            </p:nvGrpSpPr>
            <p:grpSpPr bwMode="auto">
              <a:xfrm>
                <a:off x="3744" y="2064"/>
                <a:ext cx="2160" cy="288"/>
                <a:chOff x="1440" y="2064"/>
                <a:chExt cx="2160" cy="288"/>
              </a:xfrm>
            </p:grpSpPr>
            <p:grpSp>
              <p:nvGrpSpPr>
                <p:cNvPr id="297041" name="Group 81"/>
                <p:cNvGrpSpPr>
                  <a:grpSpLocks/>
                </p:cNvGrpSpPr>
                <p:nvPr/>
              </p:nvGrpSpPr>
              <p:grpSpPr bwMode="auto">
                <a:xfrm>
                  <a:off x="1440" y="2064"/>
                  <a:ext cx="1008" cy="288"/>
                  <a:chOff x="1440" y="2064"/>
                  <a:chExt cx="1008" cy="288"/>
                </a:xfrm>
              </p:grpSpPr>
              <p:grpSp>
                <p:nvGrpSpPr>
                  <p:cNvPr id="297042" name="Group 82"/>
                  <p:cNvGrpSpPr>
                    <a:grpSpLocks/>
                  </p:cNvGrpSpPr>
                  <p:nvPr/>
                </p:nvGrpSpPr>
                <p:grpSpPr bwMode="auto">
                  <a:xfrm>
                    <a:off x="1440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43" name="Line 8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44" name="Line 8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45" name="Line 8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46" name="Line 8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97047" name="Group 87"/>
                  <p:cNvGrpSpPr>
                    <a:grpSpLocks/>
                  </p:cNvGrpSpPr>
                  <p:nvPr/>
                </p:nvGrpSpPr>
                <p:grpSpPr bwMode="auto">
                  <a:xfrm>
                    <a:off x="2016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48" name="Line 8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49" name="Line 8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50" name="Line 9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51" name="Line 9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297052" name="Group 92"/>
                <p:cNvGrpSpPr>
                  <a:grpSpLocks/>
                </p:cNvGrpSpPr>
                <p:nvPr/>
              </p:nvGrpSpPr>
              <p:grpSpPr bwMode="auto">
                <a:xfrm>
                  <a:off x="2592" y="2064"/>
                  <a:ext cx="1008" cy="288"/>
                  <a:chOff x="1440" y="2064"/>
                  <a:chExt cx="1008" cy="288"/>
                </a:xfrm>
              </p:grpSpPr>
              <p:grpSp>
                <p:nvGrpSpPr>
                  <p:cNvPr id="297053" name="Group 93"/>
                  <p:cNvGrpSpPr>
                    <a:grpSpLocks/>
                  </p:cNvGrpSpPr>
                  <p:nvPr/>
                </p:nvGrpSpPr>
                <p:grpSpPr bwMode="auto">
                  <a:xfrm>
                    <a:off x="1440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54" name="Line 9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55" name="Line 9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56" name="Line 9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57" name="Line 9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97058" name="Group 98"/>
                  <p:cNvGrpSpPr>
                    <a:grpSpLocks/>
                  </p:cNvGrpSpPr>
                  <p:nvPr/>
                </p:nvGrpSpPr>
                <p:grpSpPr bwMode="auto">
                  <a:xfrm>
                    <a:off x="2016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59" name="Line 9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60" name="Line 10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61" name="Line 10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62" name="Line 10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</p:grpSp>
        </p:grpSp>
      </p:grpSp>
      <p:grpSp>
        <p:nvGrpSpPr>
          <p:cNvPr id="297072" name="Group 112"/>
          <p:cNvGrpSpPr>
            <a:grpSpLocks/>
          </p:cNvGrpSpPr>
          <p:nvPr/>
        </p:nvGrpSpPr>
        <p:grpSpPr bwMode="auto">
          <a:xfrm>
            <a:off x="5867400" y="4876800"/>
            <a:ext cx="2667000" cy="1981200"/>
            <a:chOff x="3706" y="3072"/>
            <a:chExt cx="1680" cy="1248"/>
          </a:xfrm>
        </p:grpSpPr>
        <p:sp>
          <p:nvSpPr>
            <p:cNvPr id="297071" name="Rectangle 111"/>
            <p:cNvSpPr>
              <a:spLocks noChangeArrowheads="1"/>
            </p:cNvSpPr>
            <p:nvPr/>
          </p:nvSpPr>
          <p:spPr bwMode="auto">
            <a:xfrm>
              <a:off x="3706" y="3072"/>
              <a:ext cx="1680" cy="1248"/>
            </a:xfrm>
            <a:prstGeom prst="rect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97068" name="Rectangle 108"/>
            <p:cNvSpPr>
              <a:spLocks noChangeArrowheads="1"/>
            </p:cNvSpPr>
            <p:nvPr/>
          </p:nvSpPr>
          <p:spPr bwMode="auto">
            <a:xfrm>
              <a:off x="3840" y="3171"/>
              <a:ext cx="1440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99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buFont typeface="Wingdings" charset="2"/>
                <a:buNone/>
              </a:pPr>
              <a:r>
                <a:rPr lang="en-US" altLang="x-none" sz="2400" b="0"/>
                <a:t>~1 fs time step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47665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70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7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/>
              <a:t>Molecular Dynamics</a:t>
            </a:r>
          </a:p>
        </p:txBody>
      </p:sp>
      <p:sp>
        <p:nvSpPr>
          <p:cNvPr id="30618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66750" y="1524000"/>
            <a:ext cx="8477250" cy="5334000"/>
          </a:xfrm>
          <a:solidFill>
            <a:srgbClr val="CCCCFF"/>
          </a:solidFill>
          <a:ln cap="flat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  <a:buFont typeface="Wingdings" charset="2"/>
              <a:buNone/>
            </a:pPr>
            <a:endParaRPr lang="en-US" altLang="x-none" b="1"/>
          </a:p>
          <a:p>
            <a:pPr>
              <a:lnSpc>
                <a:spcPct val="130000"/>
              </a:lnSpc>
              <a:spcBef>
                <a:spcPct val="0"/>
              </a:spcBef>
              <a:buFont typeface="Wingdings" charset="2"/>
              <a:buNone/>
            </a:pPr>
            <a:r>
              <a:rPr lang="en-US" altLang="x-none" b="1"/>
              <a:t>	</a:t>
            </a:r>
            <a:endParaRPr lang="en-US" altLang="x-none"/>
          </a:p>
        </p:txBody>
      </p:sp>
      <p:grpSp>
        <p:nvGrpSpPr>
          <p:cNvPr id="306222" name="Group 46"/>
          <p:cNvGrpSpPr>
            <a:grpSpLocks/>
          </p:cNvGrpSpPr>
          <p:nvPr/>
        </p:nvGrpSpPr>
        <p:grpSpPr bwMode="auto">
          <a:xfrm>
            <a:off x="2959100" y="2819400"/>
            <a:ext cx="5334000" cy="3505200"/>
            <a:chOff x="1632" y="1776"/>
            <a:chExt cx="3360" cy="2208"/>
          </a:xfrm>
        </p:grpSpPr>
        <p:sp>
          <p:nvSpPr>
            <p:cNvPr id="306191" name="Line 15"/>
            <p:cNvSpPr>
              <a:spLocks noChangeShapeType="1"/>
            </p:cNvSpPr>
            <p:nvPr/>
          </p:nvSpPr>
          <p:spPr bwMode="auto">
            <a:xfrm>
              <a:off x="4128" y="1776"/>
              <a:ext cx="864" cy="1008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195" name="Line 19"/>
            <p:cNvSpPr>
              <a:spLocks noChangeShapeType="1"/>
            </p:cNvSpPr>
            <p:nvPr/>
          </p:nvSpPr>
          <p:spPr bwMode="auto">
            <a:xfrm flipH="1">
              <a:off x="4368" y="2784"/>
              <a:ext cx="624" cy="1008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196" name="Line 20"/>
            <p:cNvSpPr>
              <a:spLocks noChangeShapeType="1"/>
            </p:cNvSpPr>
            <p:nvPr/>
          </p:nvSpPr>
          <p:spPr bwMode="auto">
            <a:xfrm flipH="1">
              <a:off x="2400" y="3792"/>
              <a:ext cx="1968" cy="192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199" name="Line 23"/>
            <p:cNvSpPr>
              <a:spLocks noChangeShapeType="1"/>
            </p:cNvSpPr>
            <p:nvPr/>
          </p:nvSpPr>
          <p:spPr bwMode="auto">
            <a:xfrm flipV="1">
              <a:off x="2640" y="1776"/>
              <a:ext cx="1488" cy="720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01" name="Line 25"/>
            <p:cNvSpPr>
              <a:spLocks noChangeShapeType="1"/>
            </p:cNvSpPr>
            <p:nvPr/>
          </p:nvSpPr>
          <p:spPr bwMode="auto">
            <a:xfrm flipV="1">
              <a:off x="2400" y="2496"/>
              <a:ext cx="240" cy="1488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02" name="Line 26"/>
            <p:cNvSpPr>
              <a:spLocks noChangeShapeType="1"/>
            </p:cNvSpPr>
            <p:nvPr/>
          </p:nvSpPr>
          <p:spPr bwMode="auto">
            <a:xfrm>
              <a:off x="2640" y="2496"/>
              <a:ext cx="1728" cy="1296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03" name="Line 27"/>
            <p:cNvSpPr>
              <a:spLocks noChangeShapeType="1"/>
            </p:cNvSpPr>
            <p:nvPr/>
          </p:nvSpPr>
          <p:spPr bwMode="auto">
            <a:xfrm flipH="1" flipV="1">
              <a:off x="2640" y="2496"/>
              <a:ext cx="2352" cy="288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06" name="Line 30"/>
            <p:cNvSpPr>
              <a:spLocks noChangeShapeType="1"/>
            </p:cNvSpPr>
            <p:nvPr/>
          </p:nvSpPr>
          <p:spPr bwMode="auto">
            <a:xfrm flipH="1">
              <a:off x="1632" y="1776"/>
              <a:ext cx="2496" cy="192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08" name="Line 32"/>
            <p:cNvSpPr>
              <a:spLocks noChangeShapeType="1"/>
            </p:cNvSpPr>
            <p:nvPr/>
          </p:nvSpPr>
          <p:spPr bwMode="auto">
            <a:xfrm flipH="1" flipV="1">
              <a:off x="1632" y="1968"/>
              <a:ext cx="768" cy="2016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09" name="Line 33"/>
            <p:cNvSpPr>
              <a:spLocks noChangeShapeType="1"/>
            </p:cNvSpPr>
            <p:nvPr/>
          </p:nvSpPr>
          <p:spPr bwMode="auto">
            <a:xfrm flipH="1" flipV="1">
              <a:off x="1632" y="1968"/>
              <a:ext cx="1008" cy="528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0" name="Line 34"/>
            <p:cNvSpPr>
              <a:spLocks noChangeShapeType="1"/>
            </p:cNvSpPr>
            <p:nvPr/>
          </p:nvSpPr>
          <p:spPr bwMode="auto">
            <a:xfrm flipH="1" flipV="1">
              <a:off x="2640" y="2496"/>
              <a:ext cx="576" cy="912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1" name="Line 35"/>
            <p:cNvSpPr>
              <a:spLocks noChangeShapeType="1"/>
            </p:cNvSpPr>
            <p:nvPr/>
          </p:nvSpPr>
          <p:spPr bwMode="auto">
            <a:xfrm>
              <a:off x="1632" y="1968"/>
              <a:ext cx="3360" cy="816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2" name="Line 36"/>
            <p:cNvSpPr>
              <a:spLocks noChangeShapeType="1"/>
            </p:cNvSpPr>
            <p:nvPr/>
          </p:nvSpPr>
          <p:spPr bwMode="auto">
            <a:xfrm>
              <a:off x="4128" y="1776"/>
              <a:ext cx="240" cy="2016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4" name="Line 38"/>
            <p:cNvSpPr>
              <a:spLocks noChangeShapeType="1"/>
            </p:cNvSpPr>
            <p:nvPr/>
          </p:nvSpPr>
          <p:spPr bwMode="auto">
            <a:xfrm flipH="1">
              <a:off x="2400" y="2784"/>
              <a:ext cx="2592" cy="1200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5" name="Line 39"/>
            <p:cNvSpPr>
              <a:spLocks noChangeShapeType="1"/>
            </p:cNvSpPr>
            <p:nvPr/>
          </p:nvSpPr>
          <p:spPr bwMode="auto">
            <a:xfrm flipH="1" flipV="1">
              <a:off x="1632" y="1968"/>
              <a:ext cx="2736" cy="1824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6" name="Line 40"/>
            <p:cNvSpPr>
              <a:spLocks noChangeShapeType="1"/>
            </p:cNvSpPr>
            <p:nvPr/>
          </p:nvSpPr>
          <p:spPr bwMode="auto">
            <a:xfrm flipV="1">
              <a:off x="2400" y="1776"/>
              <a:ext cx="1728" cy="2208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7" name="Line 41"/>
            <p:cNvSpPr>
              <a:spLocks noChangeShapeType="1"/>
            </p:cNvSpPr>
            <p:nvPr/>
          </p:nvSpPr>
          <p:spPr bwMode="auto">
            <a:xfrm flipH="1">
              <a:off x="2400" y="3408"/>
              <a:ext cx="816" cy="576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8" name="Line 42"/>
            <p:cNvSpPr>
              <a:spLocks noChangeShapeType="1"/>
            </p:cNvSpPr>
            <p:nvPr/>
          </p:nvSpPr>
          <p:spPr bwMode="auto">
            <a:xfrm>
              <a:off x="3216" y="3408"/>
              <a:ext cx="1152" cy="384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9" name="Line 43"/>
            <p:cNvSpPr>
              <a:spLocks noChangeShapeType="1"/>
            </p:cNvSpPr>
            <p:nvPr/>
          </p:nvSpPr>
          <p:spPr bwMode="auto">
            <a:xfrm flipV="1">
              <a:off x="3216" y="2784"/>
              <a:ext cx="1776" cy="624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20" name="Line 44"/>
            <p:cNvSpPr>
              <a:spLocks noChangeShapeType="1"/>
            </p:cNvSpPr>
            <p:nvPr/>
          </p:nvSpPr>
          <p:spPr bwMode="auto">
            <a:xfrm flipH="1">
              <a:off x="3216" y="1776"/>
              <a:ext cx="912" cy="1632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21" name="Line 45"/>
            <p:cNvSpPr>
              <a:spLocks noChangeShapeType="1"/>
            </p:cNvSpPr>
            <p:nvPr/>
          </p:nvSpPr>
          <p:spPr bwMode="auto">
            <a:xfrm>
              <a:off x="1632" y="1968"/>
              <a:ext cx="1584" cy="1440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sp>
        <p:nvSpPr>
          <p:cNvPr id="306184" name="Rectangle 8"/>
          <p:cNvSpPr>
            <a:spLocks noChangeArrowheads="1"/>
          </p:cNvSpPr>
          <p:nvPr/>
        </p:nvSpPr>
        <p:spPr bwMode="auto">
          <a:xfrm>
            <a:off x="0" y="2032000"/>
            <a:ext cx="5791200" cy="430213"/>
          </a:xfrm>
          <a:prstGeom prst="rect">
            <a:avLst/>
          </a:prstGeom>
          <a:solidFill>
            <a:srgbClr val="66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buFont typeface="Wingdings" charset="2"/>
              <a:buNone/>
            </a:pPr>
            <a:r>
              <a:rPr lang="en-US" altLang="x-none" sz="2400" b="0"/>
              <a:t>Calculate forces</a:t>
            </a:r>
          </a:p>
        </p:txBody>
      </p:sp>
      <p:grpSp>
        <p:nvGrpSpPr>
          <p:cNvPr id="306223" name="Group 47"/>
          <p:cNvGrpSpPr>
            <a:grpSpLocks/>
          </p:cNvGrpSpPr>
          <p:nvPr/>
        </p:nvGrpSpPr>
        <p:grpSpPr bwMode="auto">
          <a:xfrm>
            <a:off x="2882900" y="2743200"/>
            <a:ext cx="5486400" cy="3657600"/>
            <a:chOff x="1584" y="1728"/>
            <a:chExt cx="3456" cy="2304"/>
          </a:xfrm>
        </p:grpSpPr>
        <p:sp>
          <p:nvSpPr>
            <p:cNvPr id="306183" name="Oval 7"/>
            <p:cNvSpPr>
              <a:spLocks noChangeArrowheads="1"/>
            </p:cNvSpPr>
            <p:nvPr/>
          </p:nvSpPr>
          <p:spPr bwMode="auto">
            <a:xfrm>
              <a:off x="4080" y="1728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6185" name="Oval 9"/>
            <p:cNvSpPr>
              <a:spLocks noChangeArrowheads="1"/>
            </p:cNvSpPr>
            <p:nvPr/>
          </p:nvSpPr>
          <p:spPr bwMode="auto">
            <a:xfrm>
              <a:off x="1584" y="1920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6186" name="Oval 10"/>
            <p:cNvSpPr>
              <a:spLocks noChangeArrowheads="1"/>
            </p:cNvSpPr>
            <p:nvPr/>
          </p:nvSpPr>
          <p:spPr bwMode="auto">
            <a:xfrm>
              <a:off x="2592" y="2448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6187" name="Oval 11"/>
            <p:cNvSpPr>
              <a:spLocks noChangeArrowheads="1"/>
            </p:cNvSpPr>
            <p:nvPr/>
          </p:nvSpPr>
          <p:spPr bwMode="auto">
            <a:xfrm>
              <a:off x="3168" y="3360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6188" name="Oval 12"/>
            <p:cNvSpPr>
              <a:spLocks noChangeArrowheads="1"/>
            </p:cNvSpPr>
            <p:nvPr/>
          </p:nvSpPr>
          <p:spPr bwMode="auto">
            <a:xfrm>
              <a:off x="2352" y="3936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6189" name="Oval 13"/>
            <p:cNvSpPr>
              <a:spLocks noChangeArrowheads="1"/>
            </p:cNvSpPr>
            <p:nvPr/>
          </p:nvSpPr>
          <p:spPr bwMode="auto">
            <a:xfrm>
              <a:off x="4320" y="3744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6190" name="Oval 14"/>
            <p:cNvSpPr>
              <a:spLocks noChangeArrowheads="1"/>
            </p:cNvSpPr>
            <p:nvPr/>
          </p:nvSpPr>
          <p:spPr bwMode="auto">
            <a:xfrm>
              <a:off x="4944" y="2736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06213" name="Line 37"/>
          <p:cNvSpPr>
            <a:spLocks noChangeShapeType="1"/>
          </p:cNvSpPr>
          <p:nvPr/>
        </p:nvSpPr>
        <p:spPr bwMode="auto">
          <a:xfrm flipH="1">
            <a:off x="3810000" y="4419600"/>
            <a:ext cx="4114800" cy="19050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306231" name="Group 55"/>
          <p:cNvGrpSpPr>
            <a:grpSpLocks/>
          </p:cNvGrpSpPr>
          <p:nvPr/>
        </p:nvGrpSpPr>
        <p:grpSpPr bwMode="auto">
          <a:xfrm>
            <a:off x="-381000" y="5410200"/>
            <a:ext cx="3810000" cy="1447800"/>
            <a:chOff x="-240" y="3408"/>
            <a:chExt cx="2400" cy="912"/>
          </a:xfrm>
        </p:grpSpPr>
        <p:grpSp>
          <p:nvGrpSpPr>
            <p:cNvPr id="306229" name="Group 53"/>
            <p:cNvGrpSpPr>
              <a:grpSpLocks/>
            </p:cNvGrpSpPr>
            <p:nvPr/>
          </p:nvGrpSpPr>
          <p:grpSpPr bwMode="auto">
            <a:xfrm>
              <a:off x="0" y="3408"/>
              <a:ext cx="2160" cy="912"/>
              <a:chOff x="0" y="3408"/>
              <a:chExt cx="2160" cy="912"/>
            </a:xfrm>
          </p:grpSpPr>
          <p:sp>
            <p:nvSpPr>
              <p:cNvPr id="306227" name="Rectangle 51"/>
              <p:cNvSpPr>
                <a:spLocks noChangeArrowheads="1"/>
              </p:cNvSpPr>
              <p:nvPr/>
            </p:nvSpPr>
            <p:spPr bwMode="auto">
              <a:xfrm>
                <a:off x="0" y="3408"/>
                <a:ext cx="2160" cy="912"/>
              </a:xfrm>
              <a:prstGeom prst="rect">
                <a:avLst/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06228" name="Text Box 52"/>
              <p:cNvSpPr txBox="1">
                <a:spLocks noChangeArrowheads="1"/>
              </p:cNvSpPr>
              <p:nvPr/>
            </p:nvSpPr>
            <p:spPr bwMode="auto">
              <a:xfrm>
                <a:off x="96" y="3704"/>
                <a:ext cx="2016" cy="2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r">
                  <a:buFont typeface="Wingdings" charset="2"/>
                  <a:buNone/>
                </a:pPr>
                <a:endParaRPr lang="x-none" altLang="x-none" sz="2400" b="0"/>
              </a:p>
            </p:txBody>
          </p:sp>
        </p:grpSp>
        <p:sp>
          <p:nvSpPr>
            <p:cNvPr id="306230" name="Text Box 54"/>
            <p:cNvSpPr txBox="1">
              <a:spLocks noChangeArrowheads="1"/>
            </p:cNvSpPr>
            <p:nvPr/>
          </p:nvSpPr>
          <p:spPr bwMode="auto">
            <a:xfrm>
              <a:off x="-240" y="3729"/>
              <a:ext cx="2304" cy="4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r">
                <a:spcBef>
                  <a:spcPct val="10000"/>
                </a:spcBef>
                <a:buFont typeface="Wingdings" charset="2"/>
                <a:buNone/>
              </a:pPr>
              <a:r>
                <a:rPr lang="en-US" altLang="x-none" sz="2400" b="0"/>
                <a:t>Molecular mechanics</a:t>
              </a:r>
            </a:p>
            <a:p>
              <a:pPr algn="r">
                <a:spcBef>
                  <a:spcPct val="10000"/>
                </a:spcBef>
                <a:buFont typeface="Wingdings" charset="2"/>
                <a:buNone/>
              </a:pPr>
              <a:r>
                <a:rPr lang="en-US" altLang="x-none" sz="2400" b="0"/>
                <a:t>force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42576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6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6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/>
              <a:t>Molecular Dynamics</a:t>
            </a:r>
          </a:p>
        </p:txBody>
      </p:sp>
      <p:sp>
        <p:nvSpPr>
          <p:cNvPr id="318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1524000"/>
            <a:ext cx="8477250" cy="5334000"/>
          </a:xfrm>
          <a:solidFill>
            <a:srgbClr val="CCCCFF"/>
          </a:solidFill>
          <a:ln cap="flat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  <a:buFont typeface="Wingdings" charset="2"/>
              <a:buNone/>
            </a:pPr>
            <a:endParaRPr lang="en-US" altLang="x-none" b="1"/>
          </a:p>
          <a:p>
            <a:pPr>
              <a:lnSpc>
                <a:spcPct val="130000"/>
              </a:lnSpc>
              <a:spcBef>
                <a:spcPct val="0"/>
              </a:spcBef>
              <a:buFont typeface="Wingdings" charset="2"/>
              <a:buNone/>
            </a:pPr>
            <a:r>
              <a:rPr lang="en-US" altLang="x-none" b="1"/>
              <a:t>	</a:t>
            </a:r>
            <a:endParaRPr lang="en-US" altLang="x-none"/>
          </a:p>
        </p:txBody>
      </p:sp>
      <p:sp>
        <p:nvSpPr>
          <p:cNvPr id="318490" name="Rectangle 26"/>
          <p:cNvSpPr>
            <a:spLocks noChangeArrowheads="1"/>
          </p:cNvSpPr>
          <p:nvPr/>
        </p:nvSpPr>
        <p:spPr bwMode="auto">
          <a:xfrm>
            <a:off x="0" y="2032000"/>
            <a:ext cx="5791200" cy="430213"/>
          </a:xfrm>
          <a:prstGeom prst="rect">
            <a:avLst/>
          </a:prstGeom>
          <a:solidFill>
            <a:srgbClr val="66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buFont typeface="Wingdings" charset="2"/>
              <a:buNone/>
            </a:pPr>
            <a:r>
              <a:rPr lang="en-US" altLang="x-none" sz="2400" b="0"/>
              <a:t>Move atoms</a:t>
            </a:r>
          </a:p>
        </p:txBody>
      </p:sp>
      <p:grpSp>
        <p:nvGrpSpPr>
          <p:cNvPr id="318491" name="Group 27"/>
          <p:cNvGrpSpPr>
            <a:grpSpLocks/>
          </p:cNvGrpSpPr>
          <p:nvPr/>
        </p:nvGrpSpPr>
        <p:grpSpPr bwMode="auto">
          <a:xfrm>
            <a:off x="2514600" y="2743200"/>
            <a:ext cx="5486400" cy="3657600"/>
            <a:chOff x="1584" y="1728"/>
            <a:chExt cx="3456" cy="2304"/>
          </a:xfrm>
        </p:grpSpPr>
        <p:sp>
          <p:nvSpPr>
            <p:cNvPr id="318492" name="Oval 28"/>
            <p:cNvSpPr>
              <a:spLocks noChangeArrowheads="1"/>
            </p:cNvSpPr>
            <p:nvPr/>
          </p:nvSpPr>
          <p:spPr bwMode="auto">
            <a:xfrm>
              <a:off x="4080" y="1728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18493" name="Oval 29"/>
            <p:cNvSpPr>
              <a:spLocks noChangeArrowheads="1"/>
            </p:cNvSpPr>
            <p:nvPr/>
          </p:nvSpPr>
          <p:spPr bwMode="auto">
            <a:xfrm>
              <a:off x="1584" y="1920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18494" name="Oval 30"/>
            <p:cNvSpPr>
              <a:spLocks noChangeArrowheads="1"/>
            </p:cNvSpPr>
            <p:nvPr/>
          </p:nvSpPr>
          <p:spPr bwMode="auto">
            <a:xfrm>
              <a:off x="2592" y="2448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18495" name="Oval 31"/>
            <p:cNvSpPr>
              <a:spLocks noChangeArrowheads="1"/>
            </p:cNvSpPr>
            <p:nvPr/>
          </p:nvSpPr>
          <p:spPr bwMode="auto">
            <a:xfrm>
              <a:off x="3168" y="3360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18496" name="Oval 32"/>
            <p:cNvSpPr>
              <a:spLocks noChangeArrowheads="1"/>
            </p:cNvSpPr>
            <p:nvPr/>
          </p:nvSpPr>
          <p:spPr bwMode="auto">
            <a:xfrm>
              <a:off x="2352" y="3936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18497" name="Oval 33"/>
            <p:cNvSpPr>
              <a:spLocks noChangeArrowheads="1"/>
            </p:cNvSpPr>
            <p:nvPr/>
          </p:nvSpPr>
          <p:spPr bwMode="auto">
            <a:xfrm>
              <a:off x="4320" y="3744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18498" name="Oval 34"/>
            <p:cNvSpPr>
              <a:spLocks noChangeArrowheads="1"/>
            </p:cNvSpPr>
            <p:nvPr/>
          </p:nvSpPr>
          <p:spPr bwMode="auto">
            <a:xfrm>
              <a:off x="4944" y="2736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18499" name="Line 35"/>
          <p:cNvSpPr>
            <a:spLocks noChangeShapeType="1"/>
          </p:cNvSpPr>
          <p:nvPr/>
        </p:nvSpPr>
        <p:spPr bwMode="auto">
          <a:xfrm flipH="1">
            <a:off x="3810000" y="4419600"/>
            <a:ext cx="4114800" cy="19050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2496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/>
              <a:t>Molecular Dynamics</a:t>
            </a:r>
          </a:p>
        </p:txBody>
      </p:sp>
      <p:sp>
        <p:nvSpPr>
          <p:cNvPr id="320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1524000"/>
            <a:ext cx="8477250" cy="5334000"/>
          </a:xfrm>
          <a:solidFill>
            <a:srgbClr val="CCCCFF"/>
          </a:solidFill>
          <a:ln cap="flat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  <a:buFont typeface="Wingdings" charset="2"/>
              <a:buNone/>
            </a:pPr>
            <a:endParaRPr lang="en-US" altLang="x-none" b="1"/>
          </a:p>
          <a:p>
            <a:pPr>
              <a:lnSpc>
                <a:spcPct val="130000"/>
              </a:lnSpc>
              <a:spcBef>
                <a:spcPct val="0"/>
              </a:spcBef>
              <a:buFont typeface="Wingdings" charset="2"/>
              <a:buNone/>
            </a:pPr>
            <a:r>
              <a:rPr lang="en-US" altLang="x-none" b="1"/>
              <a:t>	</a:t>
            </a:r>
            <a:endParaRPr lang="en-US" altLang="x-none"/>
          </a:p>
        </p:txBody>
      </p:sp>
      <p:sp>
        <p:nvSpPr>
          <p:cNvPr id="320516" name="Rectangle 4"/>
          <p:cNvSpPr>
            <a:spLocks noChangeArrowheads="1"/>
          </p:cNvSpPr>
          <p:nvPr/>
        </p:nvSpPr>
        <p:spPr bwMode="auto">
          <a:xfrm>
            <a:off x="0" y="2032000"/>
            <a:ext cx="5791200" cy="430213"/>
          </a:xfrm>
          <a:prstGeom prst="rect">
            <a:avLst/>
          </a:prstGeom>
          <a:solidFill>
            <a:srgbClr val="66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buFont typeface="Wingdings" charset="2"/>
              <a:buNone/>
            </a:pPr>
            <a:r>
              <a:rPr lang="en-US" altLang="x-none" sz="2400" b="0"/>
              <a:t>Move atoms</a:t>
            </a:r>
          </a:p>
        </p:txBody>
      </p:sp>
      <p:grpSp>
        <p:nvGrpSpPr>
          <p:cNvPr id="320517" name="Group 5"/>
          <p:cNvGrpSpPr>
            <a:grpSpLocks/>
          </p:cNvGrpSpPr>
          <p:nvPr/>
        </p:nvGrpSpPr>
        <p:grpSpPr bwMode="auto">
          <a:xfrm>
            <a:off x="2514600" y="2743200"/>
            <a:ext cx="5486400" cy="3657600"/>
            <a:chOff x="1584" y="1728"/>
            <a:chExt cx="3456" cy="2304"/>
          </a:xfrm>
        </p:grpSpPr>
        <p:sp>
          <p:nvSpPr>
            <p:cNvPr id="320518" name="Oval 6"/>
            <p:cNvSpPr>
              <a:spLocks noChangeArrowheads="1"/>
            </p:cNvSpPr>
            <p:nvPr/>
          </p:nvSpPr>
          <p:spPr bwMode="auto">
            <a:xfrm>
              <a:off x="4080" y="1728"/>
              <a:ext cx="96" cy="96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0519" name="Oval 7"/>
            <p:cNvSpPr>
              <a:spLocks noChangeArrowheads="1"/>
            </p:cNvSpPr>
            <p:nvPr/>
          </p:nvSpPr>
          <p:spPr bwMode="auto">
            <a:xfrm>
              <a:off x="1584" y="1920"/>
              <a:ext cx="96" cy="96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0520" name="Oval 8"/>
            <p:cNvSpPr>
              <a:spLocks noChangeArrowheads="1"/>
            </p:cNvSpPr>
            <p:nvPr/>
          </p:nvSpPr>
          <p:spPr bwMode="auto">
            <a:xfrm>
              <a:off x="2592" y="2448"/>
              <a:ext cx="96" cy="96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0521" name="Oval 9"/>
            <p:cNvSpPr>
              <a:spLocks noChangeArrowheads="1"/>
            </p:cNvSpPr>
            <p:nvPr/>
          </p:nvSpPr>
          <p:spPr bwMode="auto">
            <a:xfrm>
              <a:off x="3168" y="3360"/>
              <a:ext cx="96" cy="96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0522" name="Oval 10"/>
            <p:cNvSpPr>
              <a:spLocks noChangeArrowheads="1"/>
            </p:cNvSpPr>
            <p:nvPr/>
          </p:nvSpPr>
          <p:spPr bwMode="auto">
            <a:xfrm>
              <a:off x="2352" y="3936"/>
              <a:ext cx="96" cy="96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0523" name="Oval 11"/>
            <p:cNvSpPr>
              <a:spLocks noChangeArrowheads="1"/>
            </p:cNvSpPr>
            <p:nvPr/>
          </p:nvSpPr>
          <p:spPr bwMode="auto">
            <a:xfrm>
              <a:off x="4320" y="3744"/>
              <a:ext cx="96" cy="96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0524" name="Oval 12"/>
            <p:cNvSpPr>
              <a:spLocks noChangeArrowheads="1"/>
            </p:cNvSpPr>
            <p:nvPr/>
          </p:nvSpPr>
          <p:spPr bwMode="auto">
            <a:xfrm>
              <a:off x="4944" y="2736"/>
              <a:ext cx="96" cy="96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20525" name="Line 13"/>
          <p:cNvSpPr>
            <a:spLocks noChangeShapeType="1"/>
          </p:cNvSpPr>
          <p:nvPr/>
        </p:nvSpPr>
        <p:spPr bwMode="auto">
          <a:xfrm flipH="1">
            <a:off x="3810000" y="4419600"/>
            <a:ext cx="4114800" cy="19050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20527" name="Oval 15"/>
          <p:cNvSpPr>
            <a:spLocks noChangeArrowheads="1"/>
          </p:cNvSpPr>
          <p:nvPr/>
        </p:nvSpPr>
        <p:spPr bwMode="auto">
          <a:xfrm>
            <a:off x="6934200" y="3200400"/>
            <a:ext cx="152400" cy="152400"/>
          </a:xfrm>
          <a:prstGeom prst="ellipse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20528" name="Oval 16"/>
          <p:cNvSpPr>
            <a:spLocks noChangeArrowheads="1"/>
          </p:cNvSpPr>
          <p:nvPr/>
        </p:nvSpPr>
        <p:spPr bwMode="auto">
          <a:xfrm>
            <a:off x="3276600" y="3200400"/>
            <a:ext cx="152400" cy="152400"/>
          </a:xfrm>
          <a:prstGeom prst="ellipse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20529" name="Oval 17"/>
          <p:cNvSpPr>
            <a:spLocks noChangeArrowheads="1"/>
          </p:cNvSpPr>
          <p:nvPr/>
        </p:nvSpPr>
        <p:spPr bwMode="auto">
          <a:xfrm>
            <a:off x="4419600" y="4114800"/>
            <a:ext cx="152400" cy="152400"/>
          </a:xfrm>
          <a:prstGeom prst="ellipse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20530" name="Oval 18"/>
          <p:cNvSpPr>
            <a:spLocks noChangeArrowheads="1"/>
          </p:cNvSpPr>
          <p:nvPr/>
        </p:nvSpPr>
        <p:spPr bwMode="auto">
          <a:xfrm>
            <a:off x="4876800" y="5699125"/>
            <a:ext cx="152400" cy="152400"/>
          </a:xfrm>
          <a:prstGeom prst="ellipse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20531" name="Oval 19"/>
          <p:cNvSpPr>
            <a:spLocks noChangeArrowheads="1"/>
          </p:cNvSpPr>
          <p:nvPr/>
        </p:nvSpPr>
        <p:spPr bwMode="auto">
          <a:xfrm>
            <a:off x="3048000" y="6477000"/>
            <a:ext cx="152400" cy="152400"/>
          </a:xfrm>
          <a:prstGeom prst="ellipse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20532" name="Oval 20"/>
          <p:cNvSpPr>
            <a:spLocks noChangeArrowheads="1"/>
          </p:cNvSpPr>
          <p:nvPr/>
        </p:nvSpPr>
        <p:spPr bwMode="auto">
          <a:xfrm>
            <a:off x="6477000" y="6172200"/>
            <a:ext cx="152400" cy="152400"/>
          </a:xfrm>
          <a:prstGeom prst="ellipse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20533" name="Oval 21"/>
          <p:cNvSpPr>
            <a:spLocks noChangeArrowheads="1"/>
          </p:cNvSpPr>
          <p:nvPr/>
        </p:nvSpPr>
        <p:spPr bwMode="auto">
          <a:xfrm>
            <a:off x="7620000" y="4724400"/>
            <a:ext cx="152400" cy="152400"/>
          </a:xfrm>
          <a:prstGeom prst="ellipse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pSp>
        <p:nvGrpSpPr>
          <p:cNvPr id="320542" name="Group 30"/>
          <p:cNvGrpSpPr>
            <a:grpSpLocks/>
          </p:cNvGrpSpPr>
          <p:nvPr/>
        </p:nvGrpSpPr>
        <p:grpSpPr bwMode="auto">
          <a:xfrm>
            <a:off x="2667000" y="2895600"/>
            <a:ext cx="5181600" cy="3613150"/>
            <a:chOff x="1680" y="1824"/>
            <a:chExt cx="3264" cy="2276"/>
          </a:xfrm>
        </p:grpSpPr>
        <p:sp>
          <p:nvSpPr>
            <p:cNvPr id="320535" name="Line 23"/>
            <p:cNvSpPr>
              <a:spLocks noChangeShapeType="1"/>
            </p:cNvSpPr>
            <p:nvPr/>
          </p:nvSpPr>
          <p:spPr bwMode="auto">
            <a:xfrm rot="-422833">
              <a:off x="1680" y="1968"/>
              <a:ext cx="384" cy="9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20536" name="Line 24"/>
            <p:cNvSpPr>
              <a:spLocks noChangeShapeType="1"/>
            </p:cNvSpPr>
            <p:nvPr/>
          </p:nvSpPr>
          <p:spPr bwMode="auto">
            <a:xfrm>
              <a:off x="4176" y="1824"/>
              <a:ext cx="192" cy="19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20537" name="Line 25"/>
            <p:cNvSpPr>
              <a:spLocks noChangeShapeType="1"/>
            </p:cNvSpPr>
            <p:nvPr/>
          </p:nvSpPr>
          <p:spPr bwMode="auto">
            <a:xfrm>
              <a:off x="2678" y="2514"/>
              <a:ext cx="96" cy="9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20538" name="Line 26"/>
            <p:cNvSpPr>
              <a:spLocks noChangeShapeType="1"/>
            </p:cNvSpPr>
            <p:nvPr/>
          </p:nvSpPr>
          <p:spPr bwMode="auto">
            <a:xfrm rot="916150" flipH="1">
              <a:off x="4896" y="2832"/>
              <a:ext cx="48" cy="144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20539" name="Line 27"/>
            <p:cNvSpPr>
              <a:spLocks noChangeShapeType="1"/>
            </p:cNvSpPr>
            <p:nvPr/>
          </p:nvSpPr>
          <p:spPr bwMode="auto">
            <a:xfrm flipH="1">
              <a:off x="4156" y="3812"/>
              <a:ext cx="144" cy="9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20540" name="Line 28"/>
            <p:cNvSpPr>
              <a:spLocks noChangeShapeType="1"/>
            </p:cNvSpPr>
            <p:nvPr/>
          </p:nvSpPr>
          <p:spPr bwMode="auto">
            <a:xfrm rot="588887" flipH="1">
              <a:off x="3130" y="3456"/>
              <a:ext cx="48" cy="144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20541" name="Line 29"/>
            <p:cNvSpPr>
              <a:spLocks noChangeShapeType="1"/>
            </p:cNvSpPr>
            <p:nvPr/>
          </p:nvSpPr>
          <p:spPr bwMode="auto">
            <a:xfrm rot="21213180" flipH="1">
              <a:off x="2006" y="4004"/>
              <a:ext cx="336" cy="9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grpSp>
        <p:nvGrpSpPr>
          <p:cNvPr id="320546" name="Group 34"/>
          <p:cNvGrpSpPr>
            <a:grpSpLocks/>
          </p:cNvGrpSpPr>
          <p:nvPr/>
        </p:nvGrpSpPr>
        <p:grpSpPr bwMode="auto">
          <a:xfrm>
            <a:off x="0" y="4191000"/>
            <a:ext cx="3657600" cy="1600200"/>
            <a:chOff x="0" y="2640"/>
            <a:chExt cx="2304" cy="1008"/>
          </a:xfrm>
        </p:grpSpPr>
        <p:sp>
          <p:nvSpPr>
            <p:cNvPr id="320544" name="Rectangle 32"/>
            <p:cNvSpPr>
              <a:spLocks noChangeArrowheads="1"/>
            </p:cNvSpPr>
            <p:nvPr/>
          </p:nvSpPr>
          <p:spPr bwMode="auto">
            <a:xfrm>
              <a:off x="0" y="2640"/>
              <a:ext cx="2304" cy="1008"/>
            </a:xfrm>
            <a:prstGeom prst="rect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20545" name="Text Box 33"/>
            <p:cNvSpPr txBox="1">
              <a:spLocks noChangeArrowheads="1"/>
            </p:cNvSpPr>
            <p:nvPr/>
          </p:nvSpPr>
          <p:spPr bwMode="auto">
            <a:xfrm>
              <a:off x="1152" y="3287"/>
              <a:ext cx="1152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buFont typeface="Wingdings" charset="2"/>
                <a:buNone/>
              </a:pPr>
              <a:r>
                <a:rPr lang="en-US" altLang="x-none" sz="2400" b="0"/>
                <a:t>... a little bit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56247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0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/>
              <a:t>Molecular Dynamics</a:t>
            </a:r>
          </a:p>
        </p:txBody>
      </p:sp>
      <p:sp>
        <p:nvSpPr>
          <p:cNvPr id="325645" name="Line 13"/>
          <p:cNvSpPr>
            <a:spLocks noChangeShapeType="1"/>
          </p:cNvSpPr>
          <p:nvPr/>
        </p:nvSpPr>
        <p:spPr bwMode="auto">
          <a:xfrm flipH="1">
            <a:off x="3810000" y="3886200"/>
            <a:ext cx="4114800" cy="19050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325674" name="Group 42"/>
          <p:cNvGrpSpPr>
            <a:grpSpLocks/>
          </p:cNvGrpSpPr>
          <p:nvPr/>
        </p:nvGrpSpPr>
        <p:grpSpPr bwMode="auto">
          <a:xfrm>
            <a:off x="0" y="958850"/>
            <a:ext cx="8153400" cy="1676400"/>
            <a:chOff x="0" y="940"/>
            <a:chExt cx="5136" cy="1056"/>
          </a:xfrm>
        </p:grpSpPr>
        <p:sp>
          <p:nvSpPr>
            <p:cNvPr id="325636" name="Rectangle 4"/>
            <p:cNvSpPr>
              <a:spLocks noChangeArrowheads="1"/>
            </p:cNvSpPr>
            <p:nvPr/>
          </p:nvSpPr>
          <p:spPr bwMode="auto">
            <a:xfrm>
              <a:off x="0" y="1280"/>
              <a:ext cx="3648" cy="271"/>
            </a:xfrm>
            <a:prstGeom prst="rect">
              <a:avLst/>
            </a:prstGeom>
            <a:solidFill>
              <a:srgbClr val="66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buFont typeface="Wingdings" charset="2"/>
                <a:buNone/>
              </a:pPr>
              <a:r>
                <a:rPr lang="en-US" altLang="x-none" sz="2400" b="0"/>
                <a:t>Iterate</a:t>
              </a:r>
            </a:p>
          </p:txBody>
        </p:sp>
        <p:sp>
          <p:nvSpPr>
            <p:cNvPr id="325663" name="AutoShape 31"/>
            <p:cNvSpPr>
              <a:spLocks noChangeArrowheads="1"/>
            </p:cNvSpPr>
            <p:nvPr/>
          </p:nvSpPr>
          <p:spPr bwMode="auto">
            <a:xfrm>
              <a:off x="4608" y="1036"/>
              <a:ext cx="528" cy="960"/>
            </a:xfrm>
            <a:prstGeom prst="curvedLeftArrow">
              <a:avLst>
                <a:gd name="adj1" fmla="val 36364"/>
                <a:gd name="adj2" fmla="val 72727"/>
                <a:gd name="adj3" fmla="val 33333"/>
              </a:avLst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5665" name="AutoShape 33"/>
            <p:cNvSpPr>
              <a:spLocks noChangeArrowheads="1"/>
            </p:cNvSpPr>
            <p:nvPr/>
          </p:nvSpPr>
          <p:spPr bwMode="auto">
            <a:xfrm rot="10800000">
              <a:off x="4080" y="940"/>
              <a:ext cx="528" cy="960"/>
            </a:xfrm>
            <a:prstGeom prst="curvedLeftArrow">
              <a:avLst>
                <a:gd name="adj1" fmla="val 36364"/>
                <a:gd name="adj2" fmla="val 72727"/>
                <a:gd name="adj3" fmla="val 33333"/>
              </a:avLst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25673" name="Rectangle 41"/>
          <p:cNvSpPr>
            <a:spLocks noGrp="1" noChangeArrowheads="1"/>
          </p:cNvSpPr>
          <p:nvPr>
            <p:ph type="body" idx="1"/>
          </p:nvPr>
        </p:nvSpPr>
        <p:spPr>
          <a:xfrm>
            <a:off x="762000" y="636588"/>
            <a:ext cx="7772400" cy="5105400"/>
          </a:xfrm>
        </p:spPr>
        <p:txBody>
          <a:bodyPr/>
          <a:lstStyle/>
          <a:p>
            <a:endParaRPr lang="en-US" altLang="x-none"/>
          </a:p>
          <a:p>
            <a:endParaRPr lang="en-US" altLang="x-none"/>
          </a:p>
        </p:txBody>
      </p:sp>
      <p:sp>
        <p:nvSpPr>
          <p:cNvPr id="325675" name="Rectangle 43"/>
          <p:cNvSpPr>
            <a:spLocks noChangeArrowheads="1"/>
          </p:cNvSpPr>
          <p:nvPr/>
        </p:nvSpPr>
        <p:spPr bwMode="auto">
          <a:xfrm>
            <a:off x="0" y="1498600"/>
            <a:ext cx="5791200" cy="430213"/>
          </a:xfrm>
          <a:prstGeom prst="rect">
            <a:avLst/>
          </a:prstGeom>
          <a:solidFill>
            <a:srgbClr val="66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buFont typeface="Wingdings" charset="2"/>
              <a:buNone/>
            </a:pPr>
            <a:r>
              <a:rPr lang="en-US" altLang="x-none" sz="2400" b="0"/>
              <a:t>Iterate</a:t>
            </a:r>
          </a:p>
        </p:txBody>
      </p:sp>
      <p:grpSp>
        <p:nvGrpSpPr>
          <p:cNvPr id="325688" name="Group 56"/>
          <p:cNvGrpSpPr>
            <a:grpSpLocks/>
          </p:cNvGrpSpPr>
          <p:nvPr/>
        </p:nvGrpSpPr>
        <p:grpSpPr bwMode="auto">
          <a:xfrm>
            <a:off x="0" y="2622550"/>
            <a:ext cx="8153400" cy="1676400"/>
            <a:chOff x="0" y="1988"/>
            <a:chExt cx="5136" cy="1056"/>
          </a:xfrm>
        </p:grpSpPr>
        <p:grpSp>
          <p:nvGrpSpPr>
            <p:cNvPr id="325678" name="Group 46"/>
            <p:cNvGrpSpPr>
              <a:grpSpLocks/>
            </p:cNvGrpSpPr>
            <p:nvPr/>
          </p:nvGrpSpPr>
          <p:grpSpPr bwMode="auto">
            <a:xfrm>
              <a:off x="0" y="1988"/>
              <a:ext cx="5136" cy="1056"/>
              <a:chOff x="0" y="940"/>
              <a:chExt cx="5136" cy="1056"/>
            </a:xfrm>
          </p:grpSpPr>
          <p:sp>
            <p:nvSpPr>
              <p:cNvPr id="325679" name="Rectangle 47"/>
              <p:cNvSpPr>
                <a:spLocks noChangeArrowheads="1"/>
              </p:cNvSpPr>
              <p:nvPr/>
            </p:nvSpPr>
            <p:spPr bwMode="auto">
              <a:xfrm>
                <a:off x="0" y="1280"/>
                <a:ext cx="3648" cy="271"/>
              </a:xfrm>
              <a:prstGeom prst="rect">
                <a:avLst/>
              </a:prstGeom>
              <a:solidFill>
                <a:srgbClr val="66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algn="ctr">
                  <a:buFont typeface="Wingdings" charset="2"/>
                  <a:buNone/>
                </a:pPr>
                <a:r>
                  <a:rPr lang="en-US" altLang="x-none" sz="2400" b="0"/>
                  <a:t>Iterate</a:t>
                </a:r>
              </a:p>
            </p:txBody>
          </p:sp>
          <p:sp>
            <p:nvSpPr>
              <p:cNvPr id="325680" name="AutoShape 48"/>
              <p:cNvSpPr>
                <a:spLocks noChangeArrowheads="1"/>
              </p:cNvSpPr>
              <p:nvPr/>
            </p:nvSpPr>
            <p:spPr bwMode="auto">
              <a:xfrm>
                <a:off x="4608" y="1036"/>
                <a:ext cx="528" cy="960"/>
              </a:xfrm>
              <a:prstGeom prst="curvedLeftArrow">
                <a:avLst>
                  <a:gd name="adj1" fmla="val 36364"/>
                  <a:gd name="adj2" fmla="val 72727"/>
                  <a:gd name="adj3" fmla="val 33333"/>
                </a:avLst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25681" name="AutoShape 49"/>
              <p:cNvSpPr>
                <a:spLocks noChangeArrowheads="1"/>
              </p:cNvSpPr>
              <p:nvPr/>
            </p:nvSpPr>
            <p:spPr bwMode="auto">
              <a:xfrm rot="10800000">
                <a:off x="4080" y="940"/>
                <a:ext cx="528" cy="960"/>
              </a:xfrm>
              <a:prstGeom prst="curvedLeftArrow">
                <a:avLst>
                  <a:gd name="adj1" fmla="val 36364"/>
                  <a:gd name="adj2" fmla="val 72727"/>
                  <a:gd name="adj3" fmla="val 33333"/>
                </a:avLst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325682" name="Rectangle 50"/>
            <p:cNvSpPr>
              <a:spLocks noChangeArrowheads="1"/>
            </p:cNvSpPr>
            <p:nvPr/>
          </p:nvSpPr>
          <p:spPr bwMode="auto">
            <a:xfrm>
              <a:off x="0" y="2328"/>
              <a:ext cx="3648" cy="271"/>
            </a:xfrm>
            <a:prstGeom prst="rect">
              <a:avLst/>
            </a:prstGeom>
            <a:solidFill>
              <a:srgbClr val="66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buFont typeface="Wingdings" charset="2"/>
                <a:buNone/>
              </a:pPr>
              <a:r>
                <a:rPr lang="en-US" altLang="x-none" sz="2400" b="0"/>
                <a:t>... and iterate</a:t>
              </a:r>
            </a:p>
          </p:txBody>
        </p:sp>
      </p:grpSp>
      <p:grpSp>
        <p:nvGrpSpPr>
          <p:cNvPr id="325689" name="Group 57"/>
          <p:cNvGrpSpPr>
            <a:grpSpLocks/>
          </p:cNvGrpSpPr>
          <p:nvPr/>
        </p:nvGrpSpPr>
        <p:grpSpPr bwMode="auto">
          <a:xfrm>
            <a:off x="0" y="4267200"/>
            <a:ext cx="8153400" cy="1676400"/>
            <a:chOff x="0" y="3024"/>
            <a:chExt cx="5136" cy="1056"/>
          </a:xfrm>
        </p:grpSpPr>
        <p:grpSp>
          <p:nvGrpSpPr>
            <p:cNvPr id="325683" name="Group 51"/>
            <p:cNvGrpSpPr>
              <a:grpSpLocks/>
            </p:cNvGrpSpPr>
            <p:nvPr/>
          </p:nvGrpSpPr>
          <p:grpSpPr bwMode="auto">
            <a:xfrm>
              <a:off x="0" y="3024"/>
              <a:ext cx="5136" cy="1056"/>
              <a:chOff x="0" y="940"/>
              <a:chExt cx="5136" cy="1056"/>
            </a:xfrm>
          </p:grpSpPr>
          <p:sp>
            <p:nvSpPr>
              <p:cNvPr id="325684" name="Rectangle 52"/>
              <p:cNvSpPr>
                <a:spLocks noChangeArrowheads="1"/>
              </p:cNvSpPr>
              <p:nvPr/>
            </p:nvSpPr>
            <p:spPr bwMode="auto">
              <a:xfrm>
                <a:off x="0" y="1280"/>
                <a:ext cx="3648" cy="271"/>
              </a:xfrm>
              <a:prstGeom prst="rect">
                <a:avLst/>
              </a:prstGeom>
              <a:solidFill>
                <a:srgbClr val="66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algn="ctr">
                  <a:buFont typeface="Wingdings" charset="2"/>
                  <a:buNone/>
                </a:pPr>
                <a:r>
                  <a:rPr lang="en-US" altLang="x-none" sz="2400" b="0"/>
                  <a:t>Iterate</a:t>
                </a:r>
              </a:p>
            </p:txBody>
          </p:sp>
          <p:sp>
            <p:nvSpPr>
              <p:cNvPr id="325685" name="AutoShape 53"/>
              <p:cNvSpPr>
                <a:spLocks noChangeArrowheads="1"/>
              </p:cNvSpPr>
              <p:nvPr/>
            </p:nvSpPr>
            <p:spPr bwMode="auto">
              <a:xfrm>
                <a:off x="4608" y="1036"/>
                <a:ext cx="528" cy="960"/>
              </a:xfrm>
              <a:prstGeom prst="curvedLeftArrow">
                <a:avLst>
                  <a:gd name="adj1" fmla="val 36364"/>
                  <a:gd name="adj2" fmla="val 72727"/>
                  <a:gd name="adj3" fmla="val 33333"/>
                </a:avLst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25686" name="AutoShape 54"/>
              <p:cNvSpPr>
                <a:spLocks noChangeArrowheads="1"/>
              </p:cNvSpPr>
              <p:nvPr/>
            </p:nvSpPr>
            <p:spPr bwMode="auto">
              <a:xfrm rot="10800000">
                <a:off x="4080" y="940"/>
                <a:ext cx="528" cy="960"/>
              </a:xfrm>
              <a:prstGeom prst="curvedLeftArrow">
                <a:avLst>
                  <a:gd name="adj1" fmla="val 36364"/>
                  <a:gd name="adj2" fmla="val 72727"/>
                  <a:gd name="adj3" fmla="val 33333"/>
                </a:avLst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325687" name="Rectangle 55"/>
            <p:cNvSpPr>
              <a:spLocks noChangeArrowheads="1"/>
            </p:cNvSpPr>
            <p:nvPr/>
          </p:nvSpPr>
          <p:spPr bwMode="auto">
            <a:xfrm>
              <a:off x="0" y="3364"/>
              <a:ext cx="3648" cy="271"/>
            </a:xfrm>
            <a:prstGeom prst="rect">
              <a:avLst/>
            </a:prstGeom>
            <a:solidFill>
              <a:srgbClr val="66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buFont typeface="Wingdings" charset="2"/>
                <a:buNone/>
              </a:pPr>
              <a:r>
                <a:rPr lang="en-US" altLang="x-none" sz="2400" b="0"/>
                <a:t>... and iterate</a:t>
              </a:r>
            </a:p>
          </p:txBody>
        </p:sp>
      </p:grpSp>
      <p:grpSp>
        <p:nvGrpSpPr>
          <p:cNvPr id="325694" name="Group 62"/>
          <p:cNvGrpSpPr>
            <a:grpSpLocks/>
          </p:cNvGrpSpPr>
          <p:nvPr/>
        </p:nvGrpSpPr>
        <p:grpSpPr bwMode="auto">
          <a:xfrm>
            <a:off x="0" y="5638800"/>
            <a:ext cx="5508625" cy="1219200"/>
            <a:chOff x="0" y="3552"/>
            <a:chExt cx="3470" cy="768"/>
          </a:xfrm>
        </p:grpSpPr>
        <p:sp>
          <p:nvSpPr>
            <p:cNvPr id="325693" name="Rectangle 61"/>
            <p:cNvSpPr>
              <a:spLocks noChangeArrowheads="1"/>
            </p:cNvSpPr>
            <p:nvPr/>
          </p:nvSpPr>
          <p:spPr bwMode="auto">
            <a:xfrm>
              <a:off x="0" y="3552"/>
              <a:ext cx="2976" cy="768"/>
            </a:xfrm>
            <a:prstGeom prst="rect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5691" name="Text Box 59"/>
            <p:cNvSpPr txBox="1">
              <a:spLocks noChangeArrowheads="1"/>
            </p:cNvSpPr>
            <p:nvPr/>
          </p:nvSpPr>
          <p:spPr bwMode="auto">
            <a:xfrm>
              <a:off x="302" y="3744"/>
              <a:ext cx="3168" cy="4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buFont typeface="Wingdings" charset="2"/>
                <a:buNone/>
              </a:pPr>
              <a:r>
                <a:rPr lang="en-US" altLang="x-none" sz="2400" b="0"/>
                <a:t>Integrate Newton’s</a:t>
              </a:r>
              <a:br>
                <a:rPr lang="en-US" altLang="x-none" sz="2400" b="0"/>
              </a:br>
              <a:r>
                <a:rPr lang="en-US" altLang="x-none" sz="2400" b="0"/>
                <a:t>                 laws of motion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9784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25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25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5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6391" name="defensin-video-0-2ns.new.mpg">
            <a:hlinkClick r:id="" action="ppaction://media"/>
          </p:cNvPr>
          <p:cNvPicPr>
            <a:picLocks noRot="1"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295400"/>
            <a:ext cx="5791200" cy="5110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6387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/>
              <a:t>Example of an MD Simulation</a:t>
            </a:r>
          </a:p>
        </p:txBody>
      </p:sp>
      <p:sp>
        <p:nvSpPr>
          <p:cNvPr id="65638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62000" y="1169988"/>
            <a:ext cx="7772400" cy="5105400"/>
          </a:xfrm>
        </p:spPr>
        <p:txBody>
          <a:bodyPr/>
          <a:lstStyle/>
          <a:p>
            <a:pPr>
              <a:lnSpc>
                <a:spcPct val="130000"/>
              </a:lnSpc>
              <a:spcBef>
                <a:spcPct val="0"/>
              </a:spcBef>
              <a:buFont typeface="Wingdings" charset="2"/>
              <a:buNone/>
            </a:pPr>
            <a:r>
              <a:rPr lang="en-US" altLang="x-none" b="1"/>
              <a:t>	</a:t>
            </a:r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23158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563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5639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6391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56391"/>
                </p:tgtEl>
              </p:cMediaNode>
            </p:vide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Main Problem With MD</a:t>
            </a:r>
          </a:p>
        </p:txBody>
      </p:sp>
      <p:sp>
        <p:nvSpPr>
          <p:cNvPr id="95437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85800" y="1404938"/>
            <a:ext cx="7772400" cy="4114800"/>
          </a:xfrm>
        </p:spPr>
        <p:txBody>
          <a:bodyPr/>
          <a:lstStyle/>
          <a:p>
            <a:pPr algn="ctr">
              <a:buFont typeface="Wingdings" charset="2"/>
              <a:buNone/>
            </a:pPr>
            <a:endParaRPr lang="en-US" altLang="x-none" sz="2800" b="1">
              <a:solidFill>
                <a:schemeClr val="accent2"/>
              </a:solidFill>
            </a:endParaRPr>
          </a:p>
          <a:p>
            <a:pPr algn="ctr">
              <a:buFont typeface="Wingdings" charset="2"/>
              <a:buNone/>
            </a:pPr>
            <a:r>
              <a:rPr lang="en-US" altLang="x-none" sz="2800" b="1">
                <a:solidFill>
                  <a:schemeClr val="accent2"/>
                </a:solidFill>
              </a:rPr>
              <a:t>Too slow!</a:t>
            </a:r>
          </a:p>
          <a:p>
            <a:endParaRPr lang="en-US" altLang="x-none"/>
          </a:p>
          <a:p>
            <a:pPr>
              <a:spcBef>
                <a:spcPct val="150000"/>
              </a:spcBef>
              <a:buFont typeface="Wingdings" charset="2"/>
              <a:buNone/>
            </a:pPr>
            <a:r>
              <a:rPr lang="en-US" altLang="x-none"/>
              <a:t>Example I just showed:</a:t>
            </a:r>
          </a:p>
          <a:p>
            <a:pPr lvl="1">
              <a:spcBef>
                <a:spcPct val="50000"/>
              </a:spcBef>
              <a:buFont typeface="Wingdings" charset="2"/>
              <a:buChar char="§"/>
            </a:pPr>
            <a:r>
              <a:rPr lang="en-US" altLang="x-none"/>
              <a:t>2 ns simulated time</a:t>
            </a:r>
          </a:p>
          <a:p>
            <a:pPr lvl="1">
              <a:spcBef>
                <a:spcPct val="50000"/>
              </a:spcBef>
              <a:buFont typeface="Wingdings" charset="2"/>
              <a:buChar char="§"/>
            </a:pPr>
            <a:r>
              <a:rPr lang="en-US" altLang="x-none"/>
              <a:t>3.4 CPU-days to simulate</a:t>
            </a:r>
          </a:p>
        </p:txBody>
      </p:sp>
    </p:spTree>
    <p:extLst>
      <p:ext uri="{BB962C8B-B14F-4D97-AF65-F5344CB8AC3E}">
        <p14:creationId xmlns:p14="http://schemas.microsoft.com/office/powerpoint/2010/main" val="872332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22" name="Rectangle 2"/>
          <p:cNvSpPr>
            <a:spLocks noChangeArrowheads="1"/>
          </p:cNvSpPr>
          <p:nvPr/>
        </p:nvSpPr>
        <p:spPr bwMode="auto">
          <a:xfrm>
            <a:off x="762000" y="0"/>
            <a:ext cx="685800" cy="6858000"/>
          </a:xfrm>
          <a:prstGeom prst="rect">
            <a:avLst/>
          </a:prstGeom>
          <a:solidFill>
            <a:srgbClr val="00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523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3429000"/>
            <a:ext cx="7391400" cy="3124200"/>
          </a:xfrm>
          <a:noFill/>
          <a:ln/>
        </p:spPr>
        <p:txBody>
          <a:bodyPr/>
          <a:lstStyle/>
          <a:p>
            <a:pPr algn="r"/>
            <a:endParaRPr lang="en-US" altLang="x-none" sz="2800"/>
          </a:p>
          <a:p>
            <a:pPr algn="r"/>
            <a:endParaRPr lang="en-US" altLang="x-none" sz="2800" b="1"/>
          </a:p>
        </p:txBody>
      </p:sp>
      <p:sp>
        <p:nvSpPr>
          <p:cNvPr id="952324" name="Rectangle 4"/>
          <p:cNvSpPr>
            <a:spLocks noChangeArrowheads="1"/>
          </p:cNvSpPr>
          <p:nvPr/>
        </p:nvSpPr>
        <p:spPr bwMode="auto">
          <a:xfrm>
            <a:off x="0" y="1600200"/>
            <a:ext cx="7696200" cy="2667000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52325" name="Rectangle 5"/>
          <p:cNvSpPr>
            <a:spLocks noGrp="1" noChangeArrowheads="1"/>
          </p:cNvSpPr>
          <p:nvPr>
            <p:ph type="ctrTitle"/>
          </p:nvPr>
        </p:nvSpPr>
        <p:spPr>
          <a:xfrm>
            <a:off x="519113" y="2119313"/>
            <a:ext cx="6081712" cy="1524000"/>
          </a:xfrm>
        </p:spPr>
        <p:txBody>
          <a:bodyPr/>
          <a:lstStyle/>
          <a:p>
            <a:pPr algn="r"/>
            <a:r>
              <a:rPr lang="en-US" altLang="x-none" dirty="0">
                <a:solidFill>
                  <a:srgbClr val="CC99FF"/>
                </a:solidFill>
                <a:ea typeface="Times New Roman" charset="0"/>
                <a:cs typeface="Times New Roman" charset="0"/>
              </a:rPr>
              <a:t>***</a:t>
            </a:r>
            <a:r>
              <a:rPr lang="en-US" altLang="x-none" dirty="0">
                <a:ea typeface="Times New Roman" charset="0"/>
                <a:cs typeface="Times New Roman" charset="0"/>
              </a:rPr>
              <a:t> Goals and Strategy</a:t>
            </a:r>
          </a:p>
        </p:txBody>
      </p:sp>
      <p:sp>
        <p:nvSpPr>
          <p:cNvPr id="952326" name="Rectangle 6"/>
          <p:cNvSpPr>
            <a:spLocks noChangeArrowheads="1"/>
          </p:cNvSpPr>
          <p:nvPr/>
        </p:nvSpPr>
        <p:spPr bwMode="auto">
          <a:xfrm>
            <a:off x="6400800" y="3962400"/>
            <a:ext cx="2743200" cy="6096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3246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Thought Experiment</a:t>
            </a:r>
          </a:p>
        </p:txBody>
      </p:sp>
      <p:sp>
        <p:nvSpPr>
          <p:cNvPr id="955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8001000" cy="4724400"/>
          </a:xfrm>
        </p:spPr>
        <p:txBody>
          <a:bodyPr/>
          <a:lstStyle/>
          <a:p>
            <a:pPr>
              <a:spcBef>
                <a:spcPct val="80000"/>
              </a:spcBef>
            </a:pPr>
            <a:r>
              <a:rPr lang="en-US" altLang="x-none"/>
              <a:t>What if MD were</a:t>
            </a:r>
          </a:p>
          <a:p>
            <a:pPr lvl="1">
              <a:spcBef>
                <a:spcPct val="50000"/>
              </a:spcBef>
            </a:pPr>
            <a:r>
              <a:rPr lang="en-US" altLang="x-none"/>
              <a:t>Perfectly accurate?</a:t>
            </a:r>
          </a:p>
          <a:p>
            <a:pPr lvl="1">
              <a:spcBef>
                <a:spcPct val="30000"/>
              </a:spcBef>
            </a:pPr>
            <a:r>
              <a:rPr lang="en-US" altLang="x-none"/>
              <a:t>Infinitely fast?</a:t>
            </a:r>
          </a:p>
          <a:p>
            <a:pPr>
              <a:lnSpc>
                <a:spcPct val="110000"/>
              </a:lnSpc>
              <a:spcBef>
                <a:spcPct val="130000"/>
              </a:spcBef>
            </a:pPr>
            <a:r>
              <a:rPr lang="en-US" altLang="x-none"/>
              <a:t>Would be easy to perform</a:t>
            </a:r>
            <a:br>
              <a:rPr lang="en-US" altLang="x-none"/>
            </a:br>
            <a:r>
              <a:rPr lang="en-US" altLang="x-none" b="1">
                <a:solidFill>
                  <a:schemeClr val="accent2"/>
                </a:solidFill>
              </a:rPr>
              <a:t>arbitrary computational experiments</a:t>
            </a:r>
          </a:p>
          <a:p>
            <a:pPr lvl="1">
              <a:spcBef>
                <a:spcPct val="50000"/>
              </a:spcBef>
            </a:pPr>
            <a:r>
              <a:rPr lang="en-US" altLang="x-none"/>
              <a:t>Determine structures by watching them form</a:t>
            </a:r>
          </a:p>
          <a:p>
            <a:pPr lvl="1">
              <a:spcBef>
                <a:spcPct val="30000"/>
              </a:spcBef>
            </a:pPr>
            <a:r>
              <a:rPr lang="en-US" altLang="x-none"/>
              <a:t>Figure out what happens by watching it happen</a:t>
            </a:r>
          </a:p>
          <a:p>
            <a:pPr lvl="1">
              <a:spcBef>
                <a:spcPct val="30000"/>
              </a:spcBef>
            </a:pPr>
            <a:r>
              <a:rPr lang="en-US" altLang="x-none"/>
              <a:t>Transform measurement into data mining</a:t>
            </a:r>
          </a:p>
        </p:txBody>
      </p:sp>
    </p:spTree>
    <p:extLst>
      <p:ext uri="{BB962C8B-B14F-4D97-AF65-F5344CB8AC3E}">
        <p14:creationId xmlns:p14="http://schemas.microsoft.com/office/powerpoint/2010/main" val="1538848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Two Distinct Problems</a:t>
            </a:r>
          </a:p>
        </p:txBody>
      </p:sp>
      <p:sp>
        <p:nvSpPr>
          <p:cNvPr id="65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2057400"/>
          </a:xfrm>
        </p:spPr>
        <p:txBody>
          <a:bodyPr/>
          <a:lstStyle/>
          <a:p>
            <a:pPr marL="457200" indent="-457200">
              <a:spcBef>
                <a:spcPct val="150000"/>
              </a:spcBef>
              <a:buFont typeface="Wingdings" charset="2"/>
              <a:buNone/>
            </a:pPr>
            <a:r>
              <a:rPr lang="en-US" altLang="x-none" i="1"/>
              <a:t>Problem 1:</a:t>
            </a:r>
            <a:r>
              <a:rPr lang="en-US" altLang="x-none"/>
              <a:t>  Simulate many short trajectories</a:t>
            </a:r>
          </a:p>
          <a:p>
            <a:pPr marL="457200" indent="-457200">
              <a:spcBef>
                <a:spcPct val="150000"/>
              </a:spcBef>
              <a:buFont typeface="Wingdings" charset="2"/>
              <a:buNone/>
            </a:pPr>
            <a:r>
              <a:rPr lang="en-US" altLang="x-none" i="1"/>
              <a:t>Problem 2:</a:t>
            </a:r>
            <a:r>
              <a:rPr lang="en-US" altLang="x-none"/>
              <a:t>  Simulate one long trajectory</a:t>
            </a:r>
          </a:p>
        </p:txBody>
      </p:sp>
    </p:spTree>
    <p:extLst>
      <p:ext uri="{BB962C8B-B14F-4D97-AF65-F5344CB8AC3E}">
        <p14:creationId xmlns:p14="http://schemas.microsoft.com/office/powerpoint/2010/main" val="8690728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1242"/>
            <a:ext cx="7772400" cy="1143000"/>
          </a:xfrm>
        </p:spPr>
        <p:txBody>
          <a:bodyPr/>
          <a:lstStyle/>
          <a:p>
            <a:r>
              <a:rPr lang="en-US" altLang="x-none" dirty="0"/>
              <a:t>Simulating Many Short Trajectories</a:t>
            </a:r>
          </a:p>
        </p:txBody>
      </p:sp>
      <p:sp>
        <p:nvSpPr>
          <p:cNvPr id="65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95425"/>
            <a:ext cx="8001000" cy="4724400"/>
          </a:xfrm>
        </p:spPr>
        <p:txBody>
          <a:bodyPr/>
          <a:lstStyle/>
          <a:p>
            <a:pPr>
              <a:spcBef>
                <a:spcPct val="110000"/>
              </a:spcBef>
            </a:pPr>
            <a:r>
              <a:rPr lang="en-US" altLang="x-none" dirty="0"/>
              <a:t>Can answer surprising number of interesting questions</a:t>
            </a:r>
          </a:p>
          <a:p>
            <a:pPr>
              <a:spcBef>
                <a:spcPct val="110000"/>
              </a:spcBef>
            </a:pPr>
            <a:r>
              <a:rPr lang="en-US" altLang="x-none" dirty="0"/>
              <a:t>Can be done using</a:t>
            </a:r>
          </a:p>
          <a:p>
            <a:pPr lvl="1"/>
            <a:r>
              <a:rPr lang="en-US" altLang="x-none" dirty="0"/>
              <a:t>Many slow computers</a:t>
            </a:r>
          </a:p>
          <a:p>
            <a:pPr lvl="1"/>
            <a:r>
              <a:rPr lang="en-US" altLang="x-none" dirty="0"/>
              <a:t>Distributed processing approach</a:t>
            </a:r>
          </a:p>
          <a:p>
            <a:pPr lvl="1"/>
            <a:r>
              <a:rPr lang="en-US" altLang="x-none" dirty="0"/>
              <a:t>Little inter-processor communication</a:t>
            </a:r>
          </a:p>
          <a:p>
            <a:pPr>
              <a:spcBef>
                <a:spcPct val="110000"/>
              </a:spcBef>
            </a:pPr>
            <a:r>
              <a:rPr lang="en-US" altLang="x-none" dirty="0"/>
              <a:t>E.g., </a:t>
            </a:r>
            <a:r>
              <a:rPr lang="en-US" altLang="x-none" dirty="0" err="1"/>
              <a:t>Pande’s</a:t>
            </a:r>
            <a:r>
              <a:rPr lang="en-US" altLang="x-none" dirty="0"/>
              <a:t> </a:t>
            </a:r>
            <a:r>
              <a:rPr lang="en-US" altLang="x-none" i="1" dirty="0"/>
              <a:t>Folding at Home </a:t>
            </a:r>
            <a:r>
              <a:rPr lang="en-US" altLang="x-none" dirty="0"/>
              <a:t>project</a:t>
            </a:r>
          </a:p>
        </p:txBody>
      </p:sp>
    </p:spTree>
    <p:extLst>
      <p:ext uri="{BB962C8B-B14F-4D97-AF65-F5344CB8AC3E}">
        <p14:creationId xmlns:p14="http://schemas.microsoft.com/office/powerpoint/2010/main" val="203767163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Simulating One Long Trajectory</a:t>
            </a:r>
          </a:p>
        </p:txBody>
      </p:sp>
      <p:sp>
        <p:nvSpPr>
          <p:cNvPr id="65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76375"/>
            <a:ext cx="7772400" cy="4343400"/>
          </a:xfrm>
        </p:spPr>
        <p:txBody>
          <a:bodyPr/>
          <a:lstStyle/>
          <a:p>
            <a:pPr>
              <a:spcBef>
                <a:spcPct val="110000"/>
              </a:spcBef>
            </a:pPr>
            <a:r>
              <a:rPr lang="en-US" altLang="x-none"/>
              <a:t>Harder problem</a:t>
            </a:r>
          </a:p>
          <a:p>
            <a:pPr>
              <a:spcBef>
                <a:spcPct val="110000"/>
              </a:spcBef>
            </a:pPr>
            <a:r>
              <a:rPr lang="en-US" altLang="x-none"/>
              <a:t>Essential to elucidate many biologically interesting processes</a:t>
            </a:r>
          </a:p>
          <a:p>
            <a:pPr>
              <a:spcBef>
                <a:spcPct val="110000"/>
              </a:spcBef>
            </a:pPr>
            <a:r>
              <a:rPr lang="en-US" altLang="x-none"/>
              <a:t>Requires a single machine with</a:t>
            </a:r>
          </a:p>
          <a:p>
            <a:pPr lvl="1"/>
            <a:r>
              <a:rPr lang="en-US" altLang="x-none"/>
              <a:t>Extremely high performance</a:t>
            </a:r>
          </a:p>
          <a:p>
            <a:pPr lvl="1"/>
            <a:r>
              <a:rPr lang="en-US" altLang="x-none"/>
              <a:t>Truly massive parallelism</a:t>
            </a:r>
          </a:p>
          <a:p>
            <a:pPr lvl="1"/>
            <a:r>
              <a:rPr lang="en-US" altLang="x-none"/>
              <a:t>Lots of inter-processor communication</a:t>
            </a:r>
          </a:p>
        </p:txBody>
      </p:sp>
    </p:spTree>
    <p:extLst>
      <p:ext uri="{BB962C8B-B14F-4D97-AF65-F5344CB8AC3E}">
        <p14:creationId xmlns:p14="http://schemas.microsoft.com/office/powerpoint/2010/main" val="12173947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DESRES Goal</a:t>
            </a:r>
          </a:p>
        </p:txBody>
      </p:sp>
      <p:sp>
        <p:nvSpPr>
          <p:cNvPr id="956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35814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90000"/>
              </a:spcBef>
            </a:pPr>
            <a:r>
              <a:rPr lang="en-US" altLang="x-none" b="1">
                <a:solidFill>
                  <a:schemeClr val="accent2"/>
                </a:solidFill>
              </a:rPr>
              <a:t>Single, millisecond-scale MD simulations (long trajectories)</a:t>
            </a:r>
          </a:p>
          <a:p>
            <a:pPr lvl="1">
              <a:lnSpc>
                <a:spcPct val="90000"/>
              </a:lnSpc>
              <a:spcBef>
                <a:spcPct val="40000"/>
              </a:spcBef>
            </a:pPr>
            <a:r>
              <a:rPr lang="en-US" altLang="x-none"/>
              <a:t>Protein with 64K or more atoms</a:t>
            </a:r>
          </a:p>
          <a:p>
            <a:pPr lvl="1">
              <a:lnSpc>
                <a:spcPct val="90000"/>
              </a:lnSpc>
              <a:spcBef>
                <a:spcPct val="40000"/>
              </a:spcBef>
            </a:pPr>
            <a:r>
              <a:rPr lang="en-US" altLang="x-none"/>
              <a:t>Explicit water molecules</a:t>
            </a:r>
          </a:p>
          <a:p>
            <a:pPr>
              <a:lnSpc>
                <a:spcPct val="90000"/>
              </a:lnSpc>
              <a:spcBef>
                <a:spcPct val="140000"/>
              </a:spcBef>
            </a:pPr>
            <a:r>
              <a:rPr lang="en-US" altLang="x-none"/>
              <a:t>Why?</a:t>
            </a:r>
          </a:p>
          <a:p>
            <a:pPr lvl="1">
              <a:lnSpc>
                <a:spcPct val="90000"/>
              </a:lnSpc>
              <a:spcBef>
                <a:spcPct val="90000"/>
              </a:spcBef>
            </a:pPr>
            <a:r>
              <a:rPr lang="en-US" altLang="x-none" b="1">
                <a:solidFill>
                  <a:schemeClr val="accent2"/>
                </a:solidFill>
              </a:rPr>
              <a:t>That’s the time scale at which many biologically interesting things start to happen</a:t>
            </a:r>
          </a:p>
        </p:txBody>
      </p:sp>
    </p:spTree>
    <p:extLst>
      <p:ext uri="{BB962C8B-B14F-4D97-AF65-F5344CB8AC3E}">
        <p14:creationId xmlns:p14="http://schemas.microsoft.com/office/powerpoint/2010/main" val="6273236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4" name="Rectangle 1030"/>
          <p:cNvSpPr>
            <a:spLocks noChangeArrowheads="1"/>
          </p:cNvSpPr>
          <p:nvPr/>
        </p:nvSpPr>
        <p:spPr bwMode="auto">
          <a:xfrm>
            <a:off x="7620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334856" name="Object 1032"/>
          <p:cNvGraphicFramePr>
            <a:graphicFrameLocks noChangeAspect="1"/>
          </p:cNvGraphicFramePr>
          <p:nvPr/>
        </p:nvGraphicFramePr>
        <p:xfrm>
          <a:off x="0" y="-3505200"/>
          <a:ext cx="9372600" cy="1051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10" name="Artwork" r:id="rId4" imgW="9202500" imgH="11902500" progId="Adobe.Illustrator.10">
                  <p:embed/>
                </p:oleObj>
              </mc:Choice>
              <mc:Fallback>
                <p:oleObj name="Artwork" r:id="rId4" imgW="9202500" imgH="11902500" progId="Adobe.Illustrator.1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3505200"/>
                        <a:ext cx="9372600" cy="1051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4859" name="Text Box 1035"/>
          <p:cNvSpPr txBox="1">
            <a:spLocks noChangeArrowheads="1"/>
          </p:cNvSpPr>
          <p:nvPr/>
        </p:nvSpPr>
        <p:spPr bwMode="auto">
          <a:xfrm>
            <a:off x="5943600" y="6324600"/>
            <a:ext cx="3276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buFont typeface="Wingdings" charset="2"/>
              <a:buNone/>
            </a:pPr>
            <a:r>
              <a:rPr lang="en-US" altLang="x-none" sz="1200" b="0" i="1">
                <a:solidFill>
                  <a:schemeClr val="bg1"/>
                </a:solidFill>
              </a:rPr>
              <a:t>Image:</a:t>
            </a:r>
            <a:r>
              <a:rPr lang="en-US" altLang="x-none" sz="1200" b="0">
                <a:solidFill>
                  <a:schemeClr val="bg1"/>
                </a:solidFill>
              </a:rPr>
              <a:t>  Istvan Kolossvary &amp; Annabel Todd,</a:t>
            </a:r>
          </a:p>
          <a:p>
            <a:pPr>
              <a:lnSpc>
                <a:spcPct val="100000"/>
              </a:lnSpc>
              <a:spcBef>
                <a:spcPct val="0"/>
              </a:spcBef>
              <a:buFont typeface="Wingdings" charset="2"/>
              <a:buNone/>
            </a:pPr>
            <a:r>
              <a:rPr lang="en-US" altLang="x-none" sz="1200" b="0">
                <a:solidFill>
                  <a:schemeClr val="bg1"/>
                </a:solidFill>
              </a:rPr>
              <a:t>            </a:t>
            </a:r>
            <a:r>
              <a:rPr lang="en-US" altLang="x-none" sz="500" b="0">
                <a:solidFill>
                  <a:schemeClr val="bg1"/>
                </a:solidFill>
              </a:rPr>
              <a:t> </a:t>
            </a:r>
            <a:r>
              <a:rPr lang="en-US" altLang="x-none" sz="1200" b="0">
                <a:solidFill>
                  <a:schemeClr val="bg1"/>
                </a:solidFill>
              </a:rPr>
              <a:t>D. E. Shaw Research</a:t>
            </a:r>
          </a:p>
        </p:txBody>
      </p:sp>
      <p:sp>
        <p:nvSpPr>
          <p:cNvPr id="334862" name="Rectangle 1038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  <a:noFill/>
          <a:ln/>
        </p:spPr>
        <p:txBody>
          <a:bodyPr/>
          <a:lstStyle/>
          <a:p>
            <a:r>
              <a:rPr lang="en-US" altLang="x-none" dirty="0">
                <a:solidFill>
                  <a:srgbClr val="FFFFFF"/>
                </a:solidFill>
              </a:rPr>
              <a:t>Protein Folding</a:t>
            </a:r>
          </a:p>
        </p:txBody>
      </p:sp>
    </p:spTree>
    <p:extLst>
      <p:ext uri="{BB962C8B-B14F-4D97-AF65-F5344CB8AC3E}">
        <p14:creationId xmlns:p14="http://schemas.microsoft.com/office/powerpoint/2010/main" val="164392264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96900"/>
            <a:ext cx="9144000" cy="609600"/>
          </a:xfrm>
        </p:spPr>
        <p:txBody>
          <a:bodyPr/>
          <a:lstStyle/>
          <a:p>
            <a:r>
              <a:rPr lang="en-US" altLang="x-none" dirty="0">
                <a:solidFill>
                  <a:schemeClr val="tx1"/>
                </a:solidFill>
              </a:rPr>
              <a:t>Interactions Between Proteins</a:t>
            </a:r>
          </a:p>
        </p:txBody>
      </p:sp>
      <p:sp>
        <p:nvSpPr>
          <p:cNvPr id="340995" name="Text Box 3"/>
          <p:cNvSpPr txBox="1">
            <a:spLocks noChangeArrowheads="1"/>
          </p:cNvSpPr>
          <p:nvPr/>
        </p:nvSpPr>
        <p:spPr bwMode="auto">
          <a:xfrm>
            <a:off x="4816475" y="6308725"/>
            <a:ext cx="411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buFont typeface="Wingdings" charset="2"/>
              <a:buNone/>
            </a:pPr>
            <a:r>
              <a:rPr lang="en-US" altLang="x-none" sz="1200" b="0" i="1"/>
              <a:t>Image:  </a:t>
            </a:r>
            <a:r>
              <a:rPr lang="en-US" altLang="x-none" sz="1200" b="0"/>
              <a:t>Vijayakumar, et al., </a:t>
            </a:r>
            <a:r>
              <a:rPr lang="en-US" altLang="x-none" sz="1200" b="0" i="1"/>
              <a:t>J. Mol. Biol.</a:t>
            </a:r>
            <a:r>
              <a:rPr lang="en-US" altLang="x-none" sz="1200" b="0"/>
              <a:t> 278, 1015 (1998)</a:t>
            </a:r>
          </a:p>
        </p:txBody>
      </p:sp>
      <p:grpSp>
        <p:nvGrpSpPr>
          <p:cNvPr id="340996" name="Group 4"/>
          <p:cNvGrpSpPr>
            <a:grpSpLocks/>
          </p:cNvGrpSpPr>
          <p:nvPr/>
        </p:nvGrpSpPr>
        <p:grpSpPr bwMode="auto">
          <a:xfrm>
            <a:off x="1219200" y="1524000"/>
            <a:ext cx="6842125" cy="4648200"/>
            <a:chOff x="806" y="960"/>
            <a:chExt cx="4310" cy="2928"/>
          </a:xfrm>
        </p:grpSpPr>
        <p:pic>
          <p:nvPicPr>
            <p:cNvPr id="340997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6" y="1072"/>
              <a:ext cx="4176" cy="27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340998" name="Rectangle 6"/>
            <p:cNvSpPr>
              <a:spLocks noChangeArrowheads="1"/>
            </p:cNvSpPr>
            <p:nvPr/>
          </p:nvSpPr>
          <p:spPr bwMode="auto">
            <a:xfrm>
              <a:off x="4972" y="960"/>
              <a:ext cx="144" cy="29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4485150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81" name="Text Box 9"/>
          <p:cNvSpPr txBox="1">
            <a:spLocks noChangeArrowheads="1"/>
          </p:cNvSpPr>
          <p:nvPr/>
        </p:nvSpPr>
        <p:spPr bwMode="auto">
          <a:xfrm>
            <a:off x="5334000" y="6324600"/>
            <a:ext cx="3810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buFont typeface="Wingdings" charset="2"/>
              <a:buNone/>
            </a:pPr>
            <a:r>
              <a:rPr lang="en-US" altLang="x-none" sz="1200" b="0" i="1"/>
              <a:t>Image:  </a:t>
            </a:r>
            <a:r>
              <a:rPr lang="en-US" altLang="x-none" sz="1200" b="0"/>
              <a:t>Nagar, et al., </a:t>
            </a:r>
            <a:r>
              <a:rPr lang="en-US" altLang="x-none" sz="1200" b="0" i="1"/>
              <a:t>Cancer Res. </a:t>
            </a:r>
            <a:r>
              <a:rPr lang="en-US" altLang="x-none" sz="1200" b="0"/>
              <a:t>62, 4236 (2002)</a:t>
            </a:r>
          </a:p>
        </p:txBody>
      </p:sp>
      <p:sp>
        <p:nvSpPr>
          <p:cNvPr id="335882" name="Rectangle 10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altLang="x-none" dirty="0"/>
              <a:t>Binding of Drugs to their Molecular Targets</a:t>
            </a:r>
          </a:p>
        </p:txBody>
      </p:sp>
      <p:pic>
        <p:nvPicPr>
          <p:cNvPr id="335885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05000"/>
            <a:ext cx="3605213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5886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2617788"/>
            <a:ext cx="4724400" cy="2716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270404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1" name="Text Box 3"/>
          <p:cNvSpPr txBox="1">
            <a:spLocks noChangeArrowheads="1"/>
          </p:cNvSpPr>
          <p:nvPr/>
        </p:nvSpPr>
        <p:spPr bwMode="auto">
          <a:xfrm>
            <a:off x="5791200" y="6159500"/>
            <a:ext cx="320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buFont typeface="Wingdings" charset="2"/>
              <a:buNone/>
            </a:pPr>
            <a:r>
              <a:rPr lang="en-US" altLang="x-none" sz="1200" b="0" i="1"/>
              <a:t>Image:  </a:t>
            </a:r>
            <a:r>
              <a:rPr lang="en-US" altLang="x-none" sz="1200" b="0"/>
              <a:t>H. Grubm</a:t>
            </a:r>
            <a:r>
              <a:rPr lang="en-US" altLang="x-none" sz="1200" b="0">
                <a:ea typeface="Arial" charset="0"/>
                <a:cs typeface="Arial" charset="0"/>
              </a:rPr>
              <a:t>üller, in Attig, et al. (eds.), </a:t>
            </a:r>
            <a:r>
              <a:rPr lang="en-US" altLang="x-none" sz="1200" b="0" i="1">
                <a:ea typeface="Arial" charset="0"/>
                <a:cs typeface="Arial" charset="0"/>
              </a:rPr>
              <a:t>Computational Soft Matter </a:t>
            </a:r>
            <a:r>
              <a:rPr lang="en-US" altLang="x-none" sz="1200" b="0">
                <a:ea typeface="Arial" charset="0"/>
                <a:cs typeface="Arial" charset="0"/>
              </a:rPr>
              <a:t>(2004)</a:t>
            </a:r>
            <a:endParaRPr lang="en-US" altLang="x-none" sz="1200" b="0"/>
          </a:p>
        </p:txBody>
      </p:sp>
      <p:grpSp>
        <p:nvGrpSpPr>
          <p:cNvPr id="345096" name="Group 8"/>
          <p:cNvGrpSpPr>
            <a:grpSpLocks/>
          </p:cNvGrpSpPr>
          <p:nvPr/>
        </p:nvGrpSpPr>
        <p:grpSpPr bwMode="auto">
          <a:xfrm>
            <a:off x="5210175" y="1460500"/>
            <a:ext cx="3400425" cy="4267200"/>
            <a:chOff x="1652" y="576"/>
            <a:chExt cx="2572" cy="3264"/>
          </a:xfrm>
        </p:grpSpPr>
        <p:pic>
          <p:nvPicPr>
            <p:cNvPr id="345094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2" y="624"/>
              <a:ext cx="2447" cy="31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345095" name="Rectangle 7"/>
            <p:cNvSpPr>
              <a:spLocks noChangeArrowheads="1"/>
            </p:cNvSpPr>
            <p:nvPr/>
          </p:nvSpPr>
          <p:spPr bwMode="auto">
            <a:xfrm>
              <a:off x="4080" y="576"/>
              <a:ext cx="144" cy="32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450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93725"/>
            <a:ext cx="9144000" cy="609600"/>
          </a:xfrm>
        </p:spPr>
        <p:txBody>
          <a:bodyPr/>
          <a:lstStyle/>
          <a:p>
            <a:r>
              <a:rPr lang="en-US" altLang="x-none" dirty="0">
                <a:solidFill>
                  <a:schemeClr val="tx1"/>
                </a:solidFill>
              </a:rPr>
              <a:t>Mechanisms of Intracellular Machines</a:t>
            </a:r>
          </a:p>
        </p:txBody>
      </p:sp>
      <p:pic>
        <p:nvPicPr>
          <p:cNvPr id="345097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25" y="1968500"/>
            <a:ext cx="3962400" cy="361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88791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What Will It Take to Simulate a Millisecond?</a:t>
            </a:r>
          </a:p>
        </p:txBody>
      </p:sp>
      <p:sp>
        <p:nvSpPr>
          <p:cNvPr id="566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828800"/>
            <a:ext cx="8153400" cy="4876800"/>
          </a:xfrm>
        </p:spPr>
        <p:txBody>
          <a:bodyPr/>
          <a:lstStyle/>
          <a:p>
            <a:pPr>
              <a:spcBef>
                <a:spcPct val="100000"/>
              </a:spcBef>
            </a:pPr>
            <a:r>
              <a:rPr lang="en-US" altLang="x-none" dirty="0"/>
              <a:t>We need an </a:t>
            </a:r>
            <a:r>
              <a:rPr lang="en-US" altLang="x-none" b="1" dirty="0">
                <a:solidFill>
                  <a:schemeClr val="accent2"/>
                </a:solidFill>
              </a:rPr>
              <a:t>enormous</a:t>
            </a:r>
            <a:r>
              <a:rPr lang="en-US" altLang="x-none" dirty="0"/>
              <a:t> increase in speed</a:t>
            </a:r>
          </a:p>
          <a:p>
            <a:pPr lvl="1">
              <a:lnSpc>
                <a:spcPct val="50000"/>
              </a:lnSpc>
              <a:spcBef>
                <a:spcPct val="70000"/>
              </a:spcBef>
              <a:spcAft>
                <a:spcPct val="5000"/>
              </a:spcAft>
            </a:pPr>
            <a:r>
              <a:rPr lang="en-US" altLang="x-none" dirty="0"/>
              <a:t>Current (single processor):  ~ 100 </a:t>
            </a:r>
            <a:r>
              <a:rPr lang="en-US" altLang="x-none" dirty="0" err="1"/>
              <a:t>ms</a:t>
            </a:r>
            <a:r>
              <a:rPr lang="en-US" altLang="x-none" dirty="0"/>
              <a:t> / fs</a:t>
            </a:r>
          </a:p>
          <a:p>
            <a:pPr lvl="1">
              <a:lnSpc>
                <a:spcPct val="50000"/>
              </a:lnSpc>
              <a:spcBef>
                <a:spcPct val="70000"/>
              </a:spcBef>
              <a:spcAft>
                <a:spcPct val="5000"/>
              </a:spcAft>
            </a:pPr>
            <a:r>
              <a:rPr lang="en-US" altLang="x-none" dirty="0"/>
              <a:t>Goal will require &lt; 10 </a:t>
            </a:r>
            <a:r>
              <a:rPr lang="en-US" altLang="x-none" b="1" i="1" dirty="0" err="1">
                <a:latin typeface="Euclid Symbol" charset="0"/>
              </a:rPr>
              <a:t>m</a:t>
            </a:r>
            <a:r>
              <a:rPr lang="en-US" altLang="x-none" dirty="0" err="1"/>
              <a:t>s</a:t>
            </a:r>
            <a:r>
              <a:rPr lang="en-US" altLang="x-none" dirty="0"/>
              <a:t> / fs</a:t>
            </a:r>
          </a:p>
          <a:p>
            <a:pPr>
              <a:lnSpc>
                <a:spcPct val="150000"/>
              </a:lnSpc>
              <a:spcBef>
                <a:spcPct val="100000"/>
              </a:spcBef>
            </a:pPr>
            <a:r>
              <a:rPr lang="en-US" altLang="x-none" b="1" dirty="0">
                <a:solidFill>
                  <a:schemeClr val="accent2"/>
                </a:solidFill>
              </a:rPr>
              <a:t>Required speedup: </a:t>
            </a:r>
          </a:p>
          <a:p>
            <a:pPr lvl="1">
              <a:lnSpc>
                <a:spcPct val="50000"/>
              </a:lnSpc>
              <a:spcBef>
                <a:spcPct val="70000"/>
              </a:spcBef>
              <a:spcAft>
                <a:spcPct val="5000"/>
              </a:spcAft>
              <a:buFontTx/>
              <a:buNone/>
            </a:pPr>
            <a:r>
              <a:rPr lang="en-US" altLang="x-none" b="1" dirty="0">
                <a:solidFill>
                  <a:schemeClr val="accent2"/>
                </a:solidFill>
              </a:rPr>
              <a:t>&gt; 10,000</a:t>
            </a:r>
            <a:r>
              <a:rPr lang="en-US" altLang="x-none" sz="900" b="1" dirty="0">
                <a:solidFill>
                  <a:schemeClr val="accent2"/>
                </a:solidFill>
              </a:rPr>
              <a:t> </a:t>
            </a:r>
            <a:r>
              <a:rPr lang="en-US" altLang="x-none" b="1" dirty="0">
                <a:solidFill>
                  <a:schemeClr val="accent2"/>
                </a:solidFill>
              </a:rPr>
              <a:t>x faster than current single-processor speed</a:t>
            </a:r>
          </a:p>
          <a:p>
            <a:pPr lvl="1">
              <a:lnSpc>
                <a:spcPct val="50000"/>
              </a:lnSpc>
              <a:spcBef>
                <a:spcPct val="70000"/>
              </a:spcBef>
              <a:spcAft>
                <a:spcPct val="5000"/>
              </a:spcAft>
              <a:buFontTx/>
              <a:buNone/>
            </a:pPr>
            <a:r>
              <a:rPr lang="en-US" altLang="x-none" b="1" dirty="0">
                <a:solidFill>
                  <a:schemeClr val="accent2"/>
                </a:solidFill>
              </a:rPr>
              <a:t>~ 1,000x faster than current parallel implementations</a:t>
            </a:r>
          </a:p>
          <a:p>
            <a:pPr>
              <a:lnSpc>
                <a:spcPct val="50000"/>
              </a:lnSpc>
              <a:spcBef>
                <a:spcPct val="70000"/>
              </a:spcBef>
              <a:spcAft>
                <a:spcPct val="5000"/>
              </a:spcAft>
            </a:pPr>
            <a:r>
              <a:rPr lang="en-US" altLang="x-none" sz="2400" b="1" i="1" dirty="0"/>
              <a:t>Can’t accept &gt;10,000x the power (~5 Megawatts)!</a:t>
            </a:r>
            <a:r>
              <a:rPr lang="en-US" altLang="x-none" sz="2400" b="1" dirty="0">
                <a:solidFill>
                  <a:schemeClr val="accent2"/>
                </a:solidFill>
              </a:rPr>
              <a:t> </a:t>
            </a:r>
          </a:p>
          <a:p>
            <a:pPr>
              <a:lnSpc>
                <a:spcPct val="40000"/>
              </a:lnSpc>
              <a:spcBef>
                <a:spcPct val="50000"/>
              </a:spcBef>
            </a:pPr>
            <a:endParaRPr lang="en-US" altLang="x-none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40821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/>
              <a:t>Target Simulation Speed</a:t>
            </a:r>
          </a:p>
        </p:txBody>
      </p:sp>
      <p:sp>
        <p:nvSpPr>
          <p:cNvPr id="65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169988"/>
            <a:ext cx="7772400" cy="5105400"/>
          </a:xfrm>
        </p:spPr>
        <p:txBody>
          <a:bodyPr/>
          <a:lstStyle/>
          <a:p>
            <a:pPr>
              <a:lnSpc>
                <a:spcPct val="130000"/>
              </a:lnSpc>
              <a:spcBef>
                <a:spcPct val="0"/>
              </a:spcBef>
              <a:buFont typeface="Wingdings" charset="2"/>
              <a:buNone/>
            </a:pPr>
            <a:r>
              <a:rPr lang="en-US" altLang="x-none" b="1"/>
              <a:t>	</a:t>
            </a:r>
            <a:endParaRPr lang="en-US" altLang="x-none"/>
          </a:p>
        </p:txBody>
      </p:sp>
      <p:sp>
        <p:nvSpPr>
          <p:cNvPr id="658437" name="Rectangle 5"/>
          <p:cNvSpPr>
            <a:spLocks noChangeArrowheads="1"/>
          </p:cNvSpPr>
          <p:nvPr/>
        </p:nvSpPr>
        <p:spPr bwMode="auto">
          <a:xfrm>
            <a:off x="6127750" y="2041525"/>
            <a:ext cx="2819400" cy="390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  <a:buFont typeface="Wingdings" charset="2"/>
              <a:buNone/>
            </a:pPr>
            <a:endParaRPr lang="en-US" altLang="x-none" b="0" dirty="0">
              <a:latin typeface="Arial Unicode MS" charset="0"/>
            </a:endParaRPr>
          </a:p>
          <a:p>
            <a:pPr algn="ctr">
              <a:spcBef>
                <a:spcPct val="50000"/>
              </a:spcBef>
              <a:buFont typeface="Wingdings" charset="2"/>
              <a:buNone/>
            </a:pPr>
            <a:r>
              <a:rPr lang="en-US" altLang="x-none" b="0" dirty="0">
                <a:latin typeface="Arial Unicode MS" charset="0"/>
              </a:rPr>
              <a:t>  3.4 days today</a:t>
            </a:r>
          </a:p>
          <a:p>
            <a:pPr algn="ctr">
              <a:buFont typeface="Wingdings" charset="2"/>
              <a:buNone/>
            </a:pPr>
            <a:r>
              <a:rPr lang="en-US" altLang="x-none" b="0" dirty="0">
                <a:latin typeface="Arial Unicode MS" charset="0"/>
              </a:rPr>
              <a:t>  (one processor)</a:t>
            </a:r>
          </a:p>
          <a:p>
            <a:pPr>
              <a:spcBef>
                <a:spcPct val="50000"/>
              </a:spcBef>
              <a:buFont typeface="Wingdings" charset="2"/>
              <a:buNone/>
            </a:pPr>
            <a:endParaRPr lang="en-US" altLang="x-none" b="0" dirty="0">
              <a:latin typeface="Arial Unicode MS" charset="0"/>
            </a:endParaRPr>
          </a:p>
          <a:p>
            <a:pPr>
              <a:spcBef>
                <a:spcPct val="50000"/>
              </a:spcBef>
              <a:buFont typeface="Wingdings" charset="2"/>
              <a:buNone/>
            </a:pPr>
            <a:endParaRPr lang="en-US" altLang="x-none" b="0" dirty="0">
              <a:latin typeface="Arial Unicode MS" charset="0"/>
            </a:endParaRPr>
          </a:p>
          <a:p>
            <a:pPr algn="ctr">
              <a:spcBef>
                <a:spcPct val="50000"/>
              </a:spcBef>
              <a:buFont typeface="Wingdings" charset="2"/>
              <a:buNone/>
            </a:pPr>
            <a:r>
              <a:rPr lang="en-US" altLang="x-none" b="0" dirty="0">
                <a:latin typeface="Arial Unicode MS" charset="0"/>
              </a:rPr>
              <a:t>~ 13 seconds on</a:t>
            </a:r>
          </a:p>
          <a:p>
            <a:pPr algn="ctr">
              <a:buFont typeface="Wingdings" charset="2"/>
              <a:buNone/>
            </a:pPr>
            <a:r>
              <a:rPr lang="en-US" altLang="x-none" b="0" dirty="0">
                <a:latin typeface="Arial Unicode MS" charset="0"/>
              </a:rPr>
              <a:t>   HP machine</a:t>
            </a:r>
          </a:p>
          <a:p>
            <a:pPr algn="ctr">
              <a:buFont typeface="Wingdings" charset="2"/>
              <a:buNone/>
            </a:pPr>
            <a:r>
              <a:rPr lang="en-US" altLang="x-none" b="0" dirty="0">
                <a:latin typeface="Arial Unicode MS" charset="0"/>
              </a:rPr>
              <a:t>  </a:t>
            </a:r>
            <a:r>
              <a:rPr lang="en-US" altLang="x-none" sz="800" b="0" dirty="0">
                <a:latin typeface="Arial Unicode MS" charset="0"/>
              </a:rPr>
              <a:t>      </a:t>
            </a:r>
            <a:r>
              <a:rPr lang="en-US" altLang="x-none" b="0" dirty="0">
                <a:latin typeface="Arial Unicode MS" charset="0"/>
              </a:rPr>
              <a:t>(one segment)</a:t>
            </a:r>
          </a:p>
          <a:p>
            <a:pPr>
              <a:spcBef>
                <a:spcPct val="50000"/>
              </a:spcBef>
              <a:buFont typeface="Wingdings" charset="2"/>
              <a:buNone/>
            </a:pPr>
            <a:endParaRPr lang="en-US" altLang="x-none" b="0" dirty="0">
              <a:latin typeface="Arial Unicode MS" charset="0"/>
            </a:endParaRPr>
          </a:p>
          <a:p>
            <a:pPr>
              <a:spcBef>
                <a:spcPct val="50000"/>
              </a:spcBef>
              <a:buFont typeface="Wingdings" charset="2"/>
              <a:buNone/>
            </a:pPr>
            <a:endParaRPr lang="en-US" altLang="x-none" b="0" dirty="0">
              <a:latin typeface="Arial Unicode MS" charset="0"/>
            </a:endParaRPr>
          </a:p>
        </p:txBody>
      </p:sp>
      <p:pic>
        <p:nvPicPr>
          <p:cNvPr id="658438" name="defensin-video-0-2ns.new.mpg">
            <a:hlinkClick r:id="" action="ppaction://media"/>
          </p:cNvPr>
          <p:cNvPicPr>
            <a:picLocks noRot="1"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50" y="1377950"/>
            <a:ext cx="5638800" cy="4975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8004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584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584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8438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58438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258" name="Rectangle 2"/>
          <p:cNvSpPr>
            <a:spLocks noChangeArrowheads="1"/>
          </p:cNvSpPr>
          <p:nvPr/>
        </p:nvSpPr>
        <p:spPr bwMode="auto">
          <a:xfrm>
            <a:off x="0" y="1219200"/>
            <a:ext cx="9144000" cy="2667000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x-none" altLang="x-none" sz="2400" b="0"/>
          </a:p>
        </p:txBody>
      </p:sp>
      <p:sp>
        <p:nvSpPr>
          <p:cNvPr id="480259" name="Rectangle 3"/>
          <p:cNvSpPr>
            <a:spLocks noChangeArrowheads="1"/>
          </p:cNvSpPr>
          <p:nvPr/>
        </p:nvSpPr>
        <p:spPr bwMode="auto">
          <a:xfrm>
            <a:off x="0" y="4191000"/>
            <a:ext cx="9144000" cy="2438400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0260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>
                <a:solidFill>
                  <a:srgbClr val="000000"/>
                </a:solidFill>
              </a:rPr>
              <a:t>Molecular Mechanics Force Field</a:t>
            </a:r>
          </a:p>
        </p:txBody>
      </p:sp>
      <p:graphicFrame>
        <p:nvGraphicFramePr>
          <p:cNvPr id="480261" name="Object 5"/>
          <p:cNvGraphicFramePr>
            <a:graphicFrameLocks noChangeAspect="1"/>
          </p:cNvGraphicFramePr>
          <p:nvPr/>
        </p:nvGraphicFramePr>
        <p:xfrm>
          <a:off x="762000" y="1344613"/>
          <a:ext cx="3962400" cy="5129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998" name="Equation" r:id="rId4" imgW="1765080" imgH="2286000" progId="Equation.DSMT4">
                  <p:embed/>
                </p:oleObj>
              </mc:Choice>
              <mc:Fallback>
                <p:oleObj name="Equation" r:id="rId4" imgW="1765080" imgH="2286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344613"/>
                        <a:ext cx="3962400" cy="5129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0262" name="Text Box 6"/>
          <p:cNvSpPr txBox="1">
            <a:spLocks noChangeArrowheads="1"/>
          </p:cNvSpPr>
          <p:nvPr/>
        </p:nvSpPr>
        <p:spPr bwMode="auto">
          <a:xfrm>
            <a:off x="4981575" y="1447800"/>
            <a:ext cx="3581400" cy="476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  <a:buFontTx/>
              <a:buNone/>
            </a:pPr>
            <a:r>
              <a:rPr lang="en-US" altLang="x-none" sz="2400">
                <a:solidFill>
                  <a:schemeClr val="accent2"/>
                </a:solidFill>
              </a:rPr>
              <a:t>Stretch</a:t>
            </a:r>
          </a:p>
          <a:p>
            <a:pPr>
              <a:lnSpc>
                <a:spcPct val="165000"/>
              </a:lnSpc>
              <a:buFontTx/>
              <a:buNone/>
            </a:pPr>
            <a:r>
              <a:rPr lang="en-US" altLang="x-none" sz="500">
                <a:solidFill>
                  <a:schemeClr val="accent2"/>
                </a:solidFill>
              </a:rPr>
              <a:t> </a:t>
            </a:r>
            <a:r>
              <a:rPr lang="en-US" altLang="x-none" sz="2400">
                <a:solidFill>
                  <a:schemeClr val="accent2"/>
                </a:solidFill>
              </a:rPr>
              <a:t>Bend</a:t>
            </a:r>
          </a:p>
          <a:p>
            <a:pPr>
              <a:lnSpc>
                <a:spcPct val="185000"/>
              </a:lnSpc>
              <a:buFontTx/>
              <a:buNone/>
            </a:pPr>
            <a:r>
              <a:rPr lang="en-US" altLang="x-none" sz="2400">
                <a:solidFill>
                  <a:schemeClr val="accent2"/>
                </a:solidFill>
              </a:rPr>
              <a:t>Torsion</a:t>
            </a:r>
          </a:p>
          <a:p>
            <a:pPr>
              <a:lnSpc>
                <a:spcPct val="200000"/>
              </a:lnSpc>
              <a:spcBef>
                <a:spcPct val="0"/>
              </a:spcBef>
              <a:buFontTx/>
              <a:buNone/>
            </a:pPr>
            <a:endParaRPr lang="en-US" altLang="x-none" sz="2400">
              <a:solidFill>
                <a:schemeClr val="accent2"/>
              </a:solidFill>
            </a:endParaRPr>
          </a:p>
          <a:p>
            <a:pPr>
              <a:lnSpc>
                <a:spcPct val="180000"/>
              </a:lnSpc>
              <a:buFontTx/>
              <a:buNone/>
            </a:pPr>
            <a:r>
              <a:rPr lang="en-US" altLang="x-none" sz="2400">
                <a:solidFill>
                  <a:schemeClr val="accent2"/>
                </a:solidFill>
              </a:rPr>
              <a:t>Electrostatic</a:t>
            </a:r>
          </a:p>
          <a:p>
            <a:pPr>
              <a:lnSpc>
                <a:spcPct val="240000"/>
              </a:lnSpc>
              <a:buFontTx/>
              <a:buNone/>
            </a:pPr>
            <a:r>
              <a:rPr lang="en-US" altLang="x-none" sz="500">
                <a:solidFill>
                  <a:schemeClr val="accent2"/>
                </a:solidFill>
              </a:rPr>
              <a:t> </a:t>
            </a:r>
            <a:r>
              <a:rPr lang="en-US" altLang="x-none" sz="2400">
                <a:solidFill>
                  <a:schemeClr val="accent2"/>
                </a:solidFill>
              </a:rPr>
              <a:t>Van der Waals</a:t>
            </a:r>
          </a:p>
        </p:txBody>
      </p:sp>
      <p:sp>
        <p:nvSpPr>
          <p:cNvPr id="480263" name="Rectangle 7"/>
          <p:cNvSpPr>
            <a:spLocks noChangeArrowheads="1"/>
          </p:cNvSpPr>
          <p:nvPr/>
        </p:nvSpPr>
        <p:spPr bwMode="auto">
          <a:xfrm>
            <a:off x="7391400" y="5019675"/>
            <a:ext cx="1295400" cy="831850"/>
          </a:xfrm>
          <a:prstGeom prst="rect">
            <a:avLst/>
          </a:prstGeom>
          <a:solidFill>
            <a:srgbClr val="66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x-none" sz="2400" b="0"/>
              <a:t>Non-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x-none" sz="2400" b="0"/>
              <a:t>Bonded</a:t>
            </a:r>
          </a:p>
        </p:txBody>
      </p:sp>
      <p:sp>
        <p:nvSpPr>
          <p:cNvPr id="480264" name="Rectangle 8"/>
          <p:cNvSpPr>
            <a:spLocks noChangeArrowheads="1"/>
          </p:cNvSpPr>
          <p:nvPr/>
        </p:nvSpPr>
        <p:spPr bwMode="auto">
          <a:xfrm>
            <a:off x="7391400" y="2320925"/>
            <a:ext cx="1295400" cy="466725"/>
          </a:xfrm>
          <a:prstGeom prst="rect">
            <a:avLst/>
          </a:prstGeom>
          <a:solidFill>
            <a:srgbClr val="66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x-none" sz="2400" b="0"/>
              <a:t>Bonded</a:t>
            </a:r>
          </a:p>
        </p:txBody>
      </p:sp>
    </p:spTree>
    <p:extLst>
      <p:ext uri="{BB962C8B-B14F-4D97-AF65-F5344CB8AC3E}">
        <p14:creationId xmlns:p14="http://schemas.microsoft.com/office/powerpoint/2010/main" val="143453383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28103" y="260648"/>
            <a:ext cx="7772400" cy="1143000"/>
          </a:xfrm>
        </p:spPr>
        <p:txBody>
          <a:bodyPr/>
          <a:lstStyle/>
          <a:p>
            <a:r>
              <a:rPr lang="en-US" altLang="x-none" dirty="0"/>
              <a:t>What Takes So Long?</a:t>
            </a:r>
          </a:p>
        </p:txBody>
      </p:sp>
      <p:sp>
        <p:nvSpPr>
          <p:cNvPr id="1028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8103" y="1403648"/>
            <a:ext cx="8153400" cy="4572000"/>
          </a:xfrm>
        </p:spPr>
        <p:txBody>
          <a:bodyPr/>
          <a:lstStyle/>
          <a:p>
            <a:pPr>
              <a:spcBef>
                <a:spcPct val="100000"/>
              </a:spcBef>
            </a:pPr>
            <a:r>
              <a:rPr lang="en-US" altLang="x-none" dirty="0"/>
              <a:t>Inner loop of force field evaluation looks at all </a:t>
            </a:r>
            <a:r>
              <a:rPr lang="en-US" altLang="x-none" b="1" i="1" dirty="0">
                <a:solidFill>
                  <a:schemeClr val="accent2"/>
                </a:solidFill>
              </a:rPr>
              <a:t>pairs</a:t>
            </a:r>
            <a:r>
              <a:rPr lang="en-US" altLang="x-none" i="1" dirty="0"/>
              <a:t> </a:t>
            </a:r>
            <a:r>
              <a:rPr lang="en-US" altLang="x-none" dirty="0"/>
              <a:t>of atoms (within distance </a:t>
            </a:r>
            <a:r>
              <a:rPr lang="en-US" altLang="x-none" i="1" dirty="0"/>
              <a:t>R</a:t>
            </a:r>
            <a:r>
              <a:rPr lang="en-US" altLang="x-none" dirty="0"/>
              <a:t>)</a:t>
            </a:r>
          </a:p>
          <a:p>
            <a:pPr>
              <a:spcBef>
                <a:spcPct val="100000"/>
              </a:spcBef>
            </a:pPr>
            <a:r>
              <a:rPr lang="en-US" altLang="x-none" dirty="0"/>
              <a:t>On the order of 64K atoms in typical system</a:t>
            </a:r>
          </a:p>
          <a:p>
            <a:pPr>
              <a:spcBef>
                <a:spcPct val="100000"/>
              </a:spcBef>
            </a:pPr>
            <a:r>
              <a:rPr lang="en-US" altLang="x-none" dirty="0"/>
              <a:t>Repeat ~10</a:t>
            </a:r>
            <a:r>
              <a:rPr lang="en-US" altLang="x-none" baseline="30000" dirty="0"/>
              <a:t>12</a:t>
            </a:r>
            <a:r>
              <a:rPr lang="en-US" altLang="x-none" dirty="0"/>
              <a:t> times</a:t>
            </a:r>
          </a:p>
          <a:p>
            <a:pPr>
              <a:spcBef>
                <a:spcPct val="100000"/>
              </a:spcBef>
            </a:pPr>
            <a:r>
              <a:rPr lang="en-US" altLang="x-none" dirty="0"/>
              <a:t>Current approaches too slow by several orders of magnitude</a:t>
            </a:r>
          </a:p>
          <a:p>
            <a:pPr>
              <a:spcBef>
                <a:spcPct val="100000"/>
              </a:spcBef>
            </a:pPr>
            <a:r>
              <a:rPr lang="en-US" altLang="x-none" dirty="0"/>
              <a:t>What can be done?</a:t>
            </a:r>
          </a:p>
        </p:txBody>
      </p:sp>
    </p:spTree>
    <p:extLst>
      <p:ext uri="{BB962C8B-B14F-4D97-AF65-F5344CB8AC3E}">
        <p14:creationId xmlns:p14="http://schemas.microsoft.com/office/powerpoint/2010/main" val="59661483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4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6632"/>
            <a:ext cx="7772400" cy="1143000"/>
          </a:xfrm>
        </p:spPr>
        <p:txBody>
          <a:bodyPr/>
          <a:lstStyle/>
          <a:p>
            <a:r>
              <a:rPr lang="en-US" altLang="x-none" dirty="0"/>
              <a:t>Our Strategy</a:t>
            </a:r>
          </a:p>
        </p:txBody>
      </p:sp>
      <p:sp>
        <p:nvSpPr>
          <p:cNvPr id="957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95388"/>
            <a:ext cx="7848600" cy="5181600"/>
          </a:xfrm>
        </p:spPr>
        <p:txBody>
          <a:bodyPr/>
          <a:lstStyle/>
          <a:p>
            <a:pPr>
              <a:spcBef>
                <a:spcPct val="110000"/>
              </a:spcBef>
            </a:pPr>
            <a:r>
              <a:rPr lang="en-US" altLang="x-none" sz="2800" b="1" dirty="0">
                <a:solidFill>
                  <a:schemeClr val="accent2"/>
                </a:solidFill>
              </a:rPr>
              <a:t>New architectures</a:t>
            </a:r>
          </a:p>
          <a:p>
            <a:pPr lvl="1"/>
            <a:r>
              <a:rPr lang="en-US" altLang="x-none" sz="2400" dirty="0"/>
              <a:t>Design a specialized machine</a:t>
            </a:r>
          </a:p>
          <a:p>
            <a:pPr lvl="1"/>
            <a:r>
              <a:rPr lang="en-US" altLang="x-none" sz="2400" dirty="0"/>
              <a:t>Enormously parallel architecture</a:t>
            </a:r>
          </a:p>
          <a:p>
            <a:pPr lvl="1"/>
            <a:r>
              <a:rPr lang="en-US" altLang="x-none" sz="2400" dirty="0"/>
              <a:t>Based on special-purpose ASICs</a:t>
            </a:r>
          </a:p>
          <a:p>
            <a:pPr lvl="1"/>
            <a:r>
              <a:rPr lang="en-US" altLang="x-none" sz="2400" dirty="0"/>
              <a:t>Dramatically faster for MD, but less flexible</a:t>
            </a:r>
          </a:p>
          <a:p>
            <a:pPr lvl="1"/>
            <a:r>
              <a:rPr lang="en-US" altLang="x-none" sz="2400" dirty="0"/>
              <a:t>Projected completion:  2008</a:t>
            </a:r>
          </a:p>
          <a:p>
            <a:pPr>
              <a:spcBef>
                <a:spcPct val="90000"/>
              </a:spcBef>
            </a:pPr>
            <a:r>
              <a:rPr lang="en-US" altLang="x-none" sz="2800" b="1" dirty="0">
                <a:solidFill>
                  <a:schemeClr val="accent2"/>
                </a:solidFill>
              </a:rPr>
              <a:t>New algorithms</a:t>
            </a:r>
          </a:p>
          <a:p>
            <a:pPr lvl="1"/>
            <a:r>
              <a:rPr lang="en-US" altLang="x-none" sz="2400" dirty="0"/>
              <a:t>Applicable to</a:t>
            </a:r>
          </a:p>
          <a:p>
            <a:pPr lvl="2">
              <a:spcBef>
                <a:spcPct val="15000"/>
              </a:spcBef>
            </a:pPr>
            <a:r>
              <a:rPr lang="en-US" altLang="x-none" sz="2000" dirty="0"/>
              <a:t>Conventional clusters</a:t>
            </a:r>
          </a:p>
          <a:p>
            <a:pPr lvl="2">
              <a:spcBef>
                <a:spcPct val="15000"/>
              </a:spcBef>
            </a:pPr>
            <a:r>
              <a:rPr lang="en-US" altLang="x-none" sz="2000" dirty="0"/>
              <a:t>Our own machine</a:t>
            </a:r>
          </a:p>
          <a:p>
            <a:pPr lvl="1"/>
            <a:r>
              <a:rPr lang="en-US" altLang="x-none" sz="2400" dirty="0"/>
              <a:t>Scale to very large # of processing elements</a:t>
            </a:r>
          </a:p>
          <a:p>
            <a:pPr lvl="1"/>
            <a:endParaRPr lang="en-US" altLang="x-none" sz="2400" dirty="0"/>
          </a:p>
        </p:txBody>
      </p:sp>
    </p:spTree>
    <p:extLst>
      <p:ext uri="{BB962C8B-B14F-4D97-AF65-F5344CB8AC3E}">
        <p14:creationId xmlns:p14="http://schemas.microsoft.com/office/powerpoint/2010/main" val="63447669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1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/>
              <a:t>Interdisciplinary Lab</a:t>
            </a:r>
          </a:p>
        </p:txBody>
      </p:sp>
      <p:sp>
        <p:nvSpPr>
          <p:cNvPr id="518147" name="Line 3"/>
          <p:cNvSpPr>
            <a:spLocks noChangeShapeType="1"/>
          </p:cNvSpPr>
          <p:nvPr/>
        </p:nvSpPr>
        <p:spPr bwMode="auto">
          <a:xfrm>
            <a:off x="4572000" y="2438400"/>
            <a:ext cx="0" cy="7620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 type="triangl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518148" name="Group 4"/>
          <p:cNvGraphicFramePr>
            <a:graphicFrameLocks noGrp="1"/>
          </p:cNvGraphicFramePr>
          <p:nvPr/>
        </p:nvGraphicFramePr>
        <p:xfrm>
          <a:off x="2101850" y="1701800"/>
          <a:ext cx="4953000" cy="736600"/>
        </p:xfrm>
        <a:graphic>
          <a:graphicData uri="http://schemas.openxmlformats.org/drawingml/2006/table">
            <a:tbl>
              <a:tblPr/>
              <a:tblGrid>
                <a:gridCol w="495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36600">
                <a:tc>
                  <a:txBody>
                    <a:bodyPr/>
                    <a:lstStyle>
                      <a:lvl1pPr>
                        <a:spcBef>
                          <a:spcPct val="4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x-none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charset="0"/>
                        </a:rPr>
                        <a:t>Computational Chemists and Biologists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18154" name="Group 10"/>
          <p:cNvGraphicFramePr>
            <a:graphicFrameLocks noGrp="1"/>
          </p:cNvGraphicFramePr>
          <p:nvPr/>
        </p:nvGraphicFramePr>
        <p:xfrm>
          <a:off x="1555750" y="3378200"/>
          <a:ext cx="6019800" cy="736600"/>
        </p:xfrm>
        <a:graphic>
          <a:graphicData uri="http://schemas.openxmlformats.org/drawingml/2006/table">
            <a:tbl>
              <a:tblPr/>
              <a:tblGrid>
                <a:gridCol w="6019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36600">
                <a:tc>
                  <a:txBody>
                    <a:bodyPr/>
                    <a:lstStyle>
                      <a:lvl1pPr>
                        <a:spcBef>
                          <a:spcPct val="4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x-none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charset="0"/>
                        </a:rPr>
                        <a:t>Computer Scientists and Applied Mathematicians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18160" name="Group 16"/>
          <p:cNvGraphicFramePr>
            <a:graphicFrameLocks noGrp="1"/>
          </p:cNvGraphicFramePr>
          <p:nvPr/>
        </p:nvGraphicFramePr>
        <p:xfrm>
          <a:off x="2270125" y="5057775"/>
          <a:ext cx="4679950" cy="736600"/>
        </p:xfrm>
        <a:graphic>
          <a:graphicData uri="http://schemas.openxmlformats.org/drawingml/2006/table">
            <a:tbl>
              <a:tblPr/>
              <a:tblGrid>
                <a:gridCol w="4679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36600">
                <a:tc>
                  <a:txBody>
                    <a:bodyPr/>
                    <a:lstStyle>
                      <a:lvl1pPr>
                        <a:spcBef>
                          <a:spcPct val="4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x-none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charset="0"/>
                        </a:rPr>
                        <a:t>Computer Architects and Engineers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18166" name="AutoShape 22"/>
          <p:cNvSpPr>
            <a:spLocks noChangeArrowheads="1"/>
          </p:cNvSpPr>
          <p:nvPr/>
        </p:nvSpPr>
        <p:spPr bwMode="auto">
          <a:xfrm rot="5400000">
            <a:off x="4165600" y="2651125"/>
            <a:ext cx="914400" cy="533400"/>
          </a:xfrm>
          <a:prstGeom prst="leftRightArrow">
            <a:avLst>
              <a:gd name="adj1" fmla="val 50000"/>
              <a:gd name="adj2" fmla="val 34286"/>
            </a:avLst>
          </a:prstGeom>
          <a:solidFill>
            <a:srgbClr val="66FF99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18167" name="AutoShape 23"/>
          <p:cNvSpPr>
            <a:spLocks noChangeArrowheads="1"/>
          </p:cNvSpPr>
          <p:nvPr/>
        </p:nvSpPr>
        <p:spPr bwMode="auto">
          <a:xfrm rot="5400000">
            <a:off x="4168775" y="4318000"/>
            <a:ext cx="914400" cy="533400"/>
          </a:xfrm>
          <a:prstGeom prst="leftRightArrow">
            <a:avLst>
              <a:gd name="adj1" fmla="val 50000"/>
              <a:gd name="adj2" fmla="val 34286"/>
            </a:avLst>
          </a:prstGeom>
          <a:solidFill>
            <a:srgbClr val="66FF99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353384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881</TotalTime>
  <Words>2216</Words>
  <Application>Microsoft Macintosh PowerPoint</Application>
  <PresentationFormat>On-screen Show (4:3)</PresentationFormat>
  <Paragraphs>366</Paragraphs>
  <Slides>52</Slides>
  <Notes>24</Notes>
  <HiddenSlides>0</HiddenSlides>
  <MMClips>2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52</vt:i4>
      </vt:variant>
    </vt:vector>
  </HeadingPairs>
  <TitlesOfParts>
    <vt:vector size="62" baseType="lpstr">
      <vt:lpstr>Arial Unicode MS</vt:lpstr>
      <vt:lpstr>Arial</vt:lpstr>
      <vt:lpstr>Comic Sans MS</vt:lpstr>
      <vt:lpstr>Euclid Symbol</vt:lpstr>
      <vt:lpstr>Symbol</vt:lpstr>
      <vt:lpstr>Times New Roman</vt:lpstr>
      <vt:lpstr>Wingdings</vt:lpstr>
      <vt:lpstr>Default Design</vt:lpstr>
      <vt:lpstr>Equation</vt:lpstr>
      <vt:lpstr>Artwork</vt:lpstr>
      <vt:lpstr>Classical Molecular Dynamics Simulations of Proteins</vt:lpstr>
      <vt:lpstr>PowerPoint Presentation</vt:lpstr>
      <vt:lpstr>What is Molecular Dynamics?</vt:lpstr>
      <vt:lpstr>Why?</vt:lpstr>
      <vt:lpstr>Essential Elements</vt:lpstr>
      <vt:lpstr>Basis: Molecular Mechanics</vt:lpstr>
      <vt:lpstr>Uses of simulation &amp; modelling</vt:lpstr>
      <vt:lpstr>Free energy simulations</vt:lpstr>
      <vt:lpstr>Theoretical Foundations</vt:lpstr>
      <vt:lpstr>Protein Motion</vt:lpstr>
      <vt:lpstr>Effect of fluctuations</vt:lpstr>
      <vt:lpstr>Local Motions</vt:lpstr>
      <vt:lpstr>Rigid-Body Motions</vt:lpstr>
      <vt:lpstr>Large Scale Motion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Newton’s Laws of Motion</vt:lpstr>
      <vt:lpstr>PowerPoint Presentation</vt:lpstr>
      <vt:lpstr>PowerPoint Presentation</vt:lpstr>
      <vt:lpstr>PowerPoint Presentation</vt:lpstr>
      <vt:lpstr>*** Molecular Dynamics </vt:lpstr>
      <vt:lpstr>Molecular Dynamics</vt:lpstr>
      <vt:lpstr>Molecular Dynamics</vt:lpstr>
      <vt:lpstr>Molecular Dynamics</vt:lpstr>
      <vt:lpstr>Molecular Dynamics</vt:lpstr>
      <vt:lpstr>Molecular Dynamics</vt:lpstr>
      <vt:lpstr>Example of an MD Simulation</vt:lpstr>
      <vt:lpstr>Main Problem With MD</vt:lpstr>
      <vt:lpstr>*** Goals and Strategy</vt:lpstr>
      <vt:lpstr>Thought Experiment</vt:lpstr>
      <vt:lpstr>Two Distinct Problems</vt:lpstr>
      <vt:lpstr>Simulating Many Short Trajectories</vt:lpstr>
      <vt:lpstr>Simulating One Long Trajectory</vt:lpstr>
      <vt:lpstr>DESRES Goal</vt:lpstr>
      <vt:lpstr>Protein Folding</vt:lpstr>
      <vt:lpstr>Interactions Between Proteins</vt:lpstr>
      <vt:lpstr>Binding of Drugs to their Molecular Targets</vt:lpstr>
      <vt:lpstr>Mechanisms of Intracellular Machines</vt:lpstr>
      <vt:lpstr>What Will It Take to Simulate a Millisecond?</vt:lpstr>
      <vt:lpstr>Target Simulation Speed</vt:lpstr>
      <vt:lpstr>Molecular Mechanics Force Field</vt:lpstr>
      <vt:lpstr>What Takes So Long?</vt:lpstr>
      <vt:lpstr>Our Strategy</vt:lpstr>
      <vt:lpstr>Interdisciplinary Lab</vt:lpstr>
    </vt:vector>
  </TitlesOfParts>
  <Company>Nottingham University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Classical Molecular Dynamics Simulations of Proteins</dc:title>
  <dc:creator>Jonathan Hirst</dc:creator>
  <cp:lastModifiedBy>Microsoft Office User</cp:lastModifiedBy>
  <cp:revision>51</cp:revision>
  <dcterms:created xsi:type="dcterms:W3CDTF">2003-10-21T10:17:37Z</dcterms:created>
  <dcterms:modified xsi:type="dcterms:W3CDTF">2019-03-27T20:14:31Z</dcterms:modified>
</cp:coreProperties>
</file>