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sldIdLst>
    <p:sldId id="257" r:id="rId2"/>
    <p:sldId id="258" r:id="rId3"/>
    <p:sldId id="266" r:id="rId4"/>
    <p:sldId id="269" r:id="rId5"/>
    <p:sldId id="267" r:id="rId6"/>
    <p:sldId id="268" r:id="rId7"/>
    <p:sldId id="263" r:id="rId8"/>
    <p:sldId id="270" r:id="rId9"/>
    <p:sldId id="271" r:id="rId10"/>
    <p:sldId id="264" r:id="rId11"/>
    <p:sldId id="259" r:id="rId12"/>
    <p:sldId id="275" r:id="rId13"/>
    <p:sldId id="280" r:id="rId14"/>
    <p:sldId id="281" r:id="rId15"/>
    <p:sldId id="278" r:id="rId16"/>
    <p:sldId id="282" r:id="rId17"/>
    <p:sldId id="283" r:id="rId18"/>
    <p:sldId id="284" r:id="rId19"/>
    <p:sldId id="290" r:id="rId20"/>
    <p:sldId id="287" r:id="rId21"/>
    <p:sldId id="286" r:id="rId22"/>
    <p:sldId id="288" r:id="rId23"/>
    <p:sldId id="289" r:id="rId24"/>
    <p:sldId id="285" r:id="rId25"/>
    <p:sldId id="277" r:id="rId26"/>
    <p:sldId id="272" r:id="rId27"/>
    <p:sldId id="291" r:id="rId28"/>
    <p:sldId id="292" r:id="rId29"/>
    <p:sldId id="300" r:id="rId30"/>
    <p:sldId id="293" r:id="rId31"/>
    <p:sldId id="294" r:id="rId32"/>
    <p:sldId id="295" r:id="rId33"/>
    <p:sldId id="297" r:id="rId34"/>
    <p:sldId id="296" r:id="rId35"/>
    <p:sldId id="298" r:id="rId36"/>
    <p:sldId id="301" r:id="rId37"/>
    <p:sldId id="302" r:id="rId38"/>
    <p:sldId id="303" r:id="rId39"/>
    <p:sldId id="260" r:id="rId40"/>
    <p:sldId id="304" r:id="rId41"/>
    <p:sldId id="305" r:id="rId42"/>
    <p:sldId id="262" r:id="rId43"/>
    <p:sldId id="306" r:id="rId44"/>
    <p:sldId id="307" r:id="rId45"/>
    <p:sldId id="308" r:id="rId46"/>
    <p:sldId id="261" r:id="rId47"/>
    <p:sldId id="265" r:id="rId48"/>
    <p:sldId id="309" r:id="rId49"/>
    <p:sldId id="310" r:id="rId50"/>
    <p:sldId id="311" r:id="rId51"/>
    <p:sldId id="312" r:id="rId52"/>
    <p:sldId id="313" r:id="rId53"/>
    <p:sldId id="314" r:id="rId54"/>
    <p:sldId id="315" r:id="rId55"/>
    <p:sldId id="316" r:id="rId56"/>
    <p:sldId id="317" r:id="rId57"/>
    <p:sldId id="318" r:id="rId58"/>
    <p:sldId id="273" r:id="rId59"/>
    <p:sldId id="319" r:id="rId60"/>
    <p:sldId id="274" r:id="rId61"/>
    <p:sldId id="320" r:id="rId62"/>
    <p:sldId id="276" r:id="rId63"/>
    <p:sldId id="321" r:id="rId64"/>
    <p:sldId id="322" r:id="rId65"/>
    <p:sldId id="279" r:id="rId66"/>
    <p:sldId id="323" r:id="rId67"/>
    <p:sldId id="324" r:id="rId68"/>
    <p:sldId id="325" r:id="rId69"/>
    <p:sldId id="326" r:id="rId70"/>
    <p:sldId id="327" r:id="rId71"/>
    <p:sldId id="328" r:id="rId7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p:restoredTop sz="94407" autoAdjust="0"/>
  </p:normalViewPr>
  <p:slideViewPr>
    <p:cSldViewPr>
      <p:cViewPr varScale="1">
        <p:scale>
          <a:sx n="123" d="100"/>
          <a:sy n="123" d="100"/>
        </p:scale>
        <p:origin x="1864" y="19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6.png"/></Relationships>
</file>

<file path=ppt/drawings/_rels/vmlDrawing3.vml.rels><?xml version="1.0" encoding="UTF-8" standalone="yes"?>
<Relationships xmlns="http://schemas.openxmlformats.org/package/2006/relationships"><Relationship Id="rId1" Type="http://schemas.openxmlformats.org/officeDocument/2006/relationships/image" Target="../media/image35.w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3">
        <a:schemeClr val="bg1"/>
      </p:bgRef>
    </p:bg>
    <p:spTree>
      <p:nvGrpSpPr>
        <p:cNvPr id="1" name=""/>
        <p:cNvGrpSpPr/>
        <p:nvPr/>
      </p:nvGrpSpPr>
      <p:grpSpPr>
        <a:xfrm>
          <a:off x="0" y="0"/>
          <a:ext cx="0" cy="0"/>
          <a:chOff x="0" y="0"/>
          <a:chExt cx="0" cy="0"/>
        </a:xfrm>
      </p:grpSpPr>
      <p:sp>
        <p:nvSpPr>
          <p:cNvPr id="12" name="Rectangle 11"/>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3" name="Rounded Rectangle 12"/>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9" name="Subtitle 8"/>
          <p:cNvSpPr>
            <a:spLocks noGrp="1"/>
          </p:cNvSpPr>
          <p:nvPr>
            <p:ph type="subTitle" idx="1"/>
          </p:nvPr>
        </p:nvSpPr>
        <p:spPr>
          <a:xfrm>
            <a:off x="1295400" y="3200400"/>
            <a:ext cx="6400800" cy="160020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28" name="Date Placeholder 27"/>
          <p:cNvSpPr>
            <a:spLocks noGrp="1"/>
          </p:cNvSpPr>
          <p:nvPr>
            <p:ph type="dt" sz="half" idx="10"/>
          </p:nvPr>
        </p:nvSpPr>
        <p:spPr/>
        <p:txBody>
          <a:bodyPr/>
          <a:lstStyle/>
          <a:p>
            <a:fld id="{2DE99C1B-95F3-471C-AE09-4F50409557C7}" type="datetimeFigureOut">
              <a:rPr lang="en-US" smtClean="0"/>
              <a:pPr/>
              <a:t>3/21/19</a:t>
            </a:fld>
            <a:endParaRPr lang="en-US"/>
          </a:p>
        </p:txBody>
      </p:sp>
      <p:sp>
        <p:nvSpPr>
          <p:cNvPr id="17" name="Footer Placeholder 16"/>
          <p:cNvSpPr>
            <a:spLocks noGrp="1"/>
          </p:cNvSpPr>
          <p:nvPr>
            <p:ph type="ftr" sz="quarter" idx="11"/>
          </p:nvPr>
        </p:nvSpPr>
        <p:spPr/>
        <p:txBody>
          <a:bodyPr/>
          <a:lstStyle/>
          <a:p>
            <a:endParaRPr lang="en-US"/>
          </a:p>
        </p:txBody>
      </p:sp>
      <p:sp>
        <p:nvSpPr>
          <p:cNvPr id="29" name="Slide Number Placeholder 28"/>
          <p:cNvSpPr>
            <a:spLocks noGrp="1"/>
          </p:cNvSpPr>
          <p:nvPr>
            <p:ph type="sldNum" sz="quarter" idx="12"/>
          </p:nvPr>
        </p:nvSpPr>
        <p:spPr/>
        <p:txBody>
          <a:bodyPr lIns="0" tIns="0" rIns="0" bIns="0">
            <a:noAutofit/>
          </a:bodyPr>
          <a:lstStyle>
            <a:lvl1pPr>
              <a:defRPr sz="1400">
                <a:solidFill>
                  <a:srgbClr val="FFFFFF"/>
                </a:solidFill>
              </a:defRPr>
            </a:lvl1pPr>
          </a:lstStyle>
          <a:p>
            <a:fld id="{64844F94-8440-4E8A-BC64-6E3F6D1F0ABE}" type="slidenum">
              <a:rPr lang="en-US" smtClean="0"/>
              <a:pPr/>
              <a:t>‹#›</a:t>
            </a:fld>
            <a:endParaRPr lang="en-US"/>
          </a:p>
        </p:txBody>
      </p:sp>
      <p:sp>
        <p:nvSpPr>
          <p:cNvPr id="7" name="Rectangle 6"/>
          <p:cNvSpPr/>
          <p:nvPr/>
        </p:nvSpPr>
        <p:spPr>
          <a:xfrm>
            <a:off x="62931" y="1449303"/>
            <a:ext cx="9021537" cy="1527349"/>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62931" y="1396720"/>
            <a:ext cx="9021537" cy="120580"/>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62931" y="2976649"/>
            <a:ext cx="9021537" cy="110532"/>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457200" y="1505930"/>
            <a:ext cx="8229600" cy="1470025"/>
          </a:xfrm>
        </p:spPr>
        <p:txBody>
          <a:bodyPr anchor="ctr"/>
          <a:lstStyle>
            <a:lvl1pPr algn="ctr">
              <a:defRPr lang="en-US" dirty="0">
                <a:solidFill>
                  <a:srgbClr val="FFFFFF"/>
                </a:solidFill>
              </a:defRPr>
            </a:lvl1pPr>
          </a:lstStyle>
          <a:p>
            <a:r>
              <a:rPr kumimoji="0" lang="en-US"/>
              <a:t>Click to edit Master title style</a:t>
            </a:r>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4" name="Date Placeholder 3"/>
          <p:cNvSpPr>
            <a:spLocks noGrp="1"/>
          </p:cNvSpPr>
          <p:nvPr>
            <p:ph type="dt" sz="half" idx="10"/>
          </p:nvPr>
        </p:nvSpPr>
        <p:spPr/>
        <p:txBody>
          <a:bodyPr/>
          <a:lstStyle/>
          <a:p>
            <a:fld id="{2DE99C1B-95F3-471C-AE09-4F50409557C7}" type="datetimeFigureOut">
              <a:rPr lang="en-US" smtClean="0"/>
              <a:pPr/>
              <a:t>3/21/19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4844F94-8440-4E8A-BC64-6E3F6D1F0ABE}" type="slidenum">
              <a:rPr lang="en-US" smtClean="0"/>
              <a:pPr/>
              <a:t>‹#›</a:t>
            </a:fld>
            <a:endParaRPr lang="en-US"/>
          </a:p>
        </p:txBody>
      </p:sp>
      <p:sp>
        <p:nvSpPr>
          <p:cNvPr id="8" name="Content Placeholder 7"/>
          <p:cNvSpPr>
            <a:spLocks noGrp="1"/>
          </p:cNvSpPr>
          <p:nvPr>
            <p:ph sz="quarter" idx="1"/>
          </p:nvPr>
        </p:nvSpPr>
        <p:spPr>
          <a:xfrm>
            <a:off x="914400" y="1447800"/>
            <a:ext cx="7772400" cy="45720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0" name="Rounded Rectangle 9"/>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722313" y="952500"/>
            <a:ext cx="7772400" cy="1362075"/>
          </a:xfrm>
        </p:spPr>
        <p:txBody>
          <a:bodyPr anchor="b" anchorCtr="0"/>
          <a:lstStyle>
            <a:lvl1pPr algn="l">
              <a:buNone/>
              <a:defRPr sz="4000" b="0" cap="none"/>
            </a:lvl1pPr>
          </a:lstStyle>
          <a:p>
            <a:r>
              <a:rPr kumimoji="0" lang="en-US"/>
              <a:t>Click to edit Master title style</a:t>
            </a:r>
          </a:p>
        </p:txBody>
      </p:sp>
      <p:sp>
        <p:nvSpPr>
          <p:cNvPr id="3" name="Text Placeholder 2"/>
          <p:cNvSpPr>
            <a:spLocks noGrp="1"/>
          </p:cNvSpPr>
          <p:nvPr>
            <p:ph type="body" idx="1"/>
          </p:nvPr>
        </p:nvSpPr>
        <p:spPr>
          <a:xfrm>
            <a:off x="722313" y="2547938"/>
            <a:ext cx="7772400" cy="1338262"/>
          </a:xfrm>
        </p:spPr>
        <p:txBody>
          <a:bodyPr anchor="t" anchorCtr="0"/>
          <a:lstStyle>
            <a:lvl1pPr marL="0" indent="0">
              <a:buNone/>
              <a:defRPr sz="24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2DE99C1B-95F3-471C-AE09-4F50409557C7}" type="datetimeFigureOut">
              <a:rPr lang="en-US" smtClean="0"/>
              <a:pPr/>
              <a:t>3/21/19</a:t>
            </a:fld>
            <a:endParaRPr lang="en-US"/>
          </a:p>
        </p:txBody>
      </p:sp>
      <p:sp>
        <p:nvSpPr>
          <p:cNvPr id="5" name="Footer Placeholder 4"/>
          <p:cNvSpPr>
            <a:spLocks noGrp="1"/>
          </p:cNvSpPr>
          <p:nvPr>
            <p:ph type="ftr" sz="quarter" idx="11"/>
          </p:nvPr>
        </p:nvSpPr>
        <p:spPr>
          <a:xfrm>
            <a:off x="800100" y="6172200"/>
            <a:ext cx="4000500" cy="457200"/>
          </a:xfrm>
        </p:spPr>
        <p:txBody>
          <a:bodyPr/>
          <a:lstStyle/>
          <a:p>
            <a:endParaRPr lang="en-US"/>
          </a:p>
        </p:txBody>
      </p:sp>
      <p:sp>
        <p:nvSpPr>
          <p:cNvPr id="7" name="Rectangle 6"/>
          <p:cNvSpPr/>
          <p:nvPr/>
        </p:nvSpPr>
        <p:spPr>
          <a:xfrm flipV="1">
            <a:off x="69412" y="2376830"/>
            <a:ext cx="9013515"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69146" y="2341475"/>
            <a:ext cx="9013781"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68306" y="2468880"/>
            <a:ext cx="9014621" cy="45720"/>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146304" y="6208776"/>
            <a:ext cx="457200" cy="457200"/>
          </a:xfrm>
        </p:spPr>
        <p:txBody>
          <a:bodyPr/>
          <a:lstStyle/>
          <a:p>
            <a:fld id="{64844F94-8440-4E8A-BC64-6E3F6D1F0ABE}"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5" name="Date Placeholder 4"/>
          <p:cNvSpPr>
            <a:spLocks noGrp="1"/>
          </p:cNvSpPr>
          <p:nvPr>
            <p:ph type="dt" sz="half" idx="10"/>
          </p:nvPr>
        </p:nvSpPr>
        <p:spPr/>
        <p:txBody>
          <a:bodyPr/>
          <a:lstStyle/>
          <a:p>
            <a:fld id="{2DE99C1B-95F3-471C-AE09-4F50409557C7}" type="datetimeFigureOut">
              <a:rPr lang="en-US" smtClean="0"/>
              <a:pPr/>
              <a:t>3/21/19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4844F94-8440-4E8A-BC64-6E3F6D1F0ABE}" type="slidenum">
              <a:rPr lang="en-US" smtClean="0"/>
              <a:pPr/>
              <a:t>‹#›</a:t>
            </a:fld>
            <a:endParaRPr lang="en-US"/>
          </a:p>
        </p:txBody>
      </p:sp>
      <p:sp>
        <p:nvSpPr>
          <p:cNvPr id="9" name="Content Placeholder 8"/>
          <p:cNvSpPr>
            <a:spLocks noGrp="1"/>
          </p:cNvSpPr>
          <p:nvPr>
            <p:ph sz="quarter" idx="1"/>
          </p:nvPr>
        </p:nvSpPr>
        <p:spPr>
          <a:xfrm>
            <a:off x="914400" y="1447800"/>
            <a:ext cx="3749040" cy="45720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1" name="Content Placeholder 10"/>
          <p:cNvSpPr>
            <a:spLocks noGrp="1"/>
          </p:cNvSpPr>
          <p:nvPr>
            <p:ph sz="quarter" idx="2"/>
          </p:nvPr>
        </p:nvSpPr>
        <p:spPr>
          <a:xfrm>
            <a:off x="4933950" y="1447800"/>
            <a:ext cx="3749040" cy="45720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4400" y="273050"/>
            <a:ext cx="7772400" cy="1143000"/>
          </a:xfrm>
        </p:spPr>
        <p:txBody>
          <a:bodyPr anchor="b" anchorCtr="0"/>
          <a:lstStyle>
            <a:lvl1pPr>
              <a:defRPr/>
            </a:lvl1pPr>
          </a:lstStyle>
          <a:p>
            <a:r>
              <a:rPr kumimoji="0" lang="en-US"/>
              <a:t>Click to edit Master title style</a:t>
            </a:r>
          </a:p>
        </p:txBody>
      </p:sp>
      <p:sp>
        <p:nvSpPr>
          <p:cNvPr id="3" name="Text Placeholder 2"/>
          <p:cNvSpPr>
            <a:spLocks noGrp="1"/>
          </p:cNvSpPr>
          <p:nvPr>
            <p:ph type="body" idx="1"/>
          </p:nvPr>
        </p:nvSpPr>
        <p:spPr>
          <a:xfrm>
            <a:off x="9144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9530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7" name="Date Placeholder 6"/>
          <p:cNvSpPr>
            <a:spLocks noGrp="1"/>
          </p:cNvSpPr>
          <p:nvPr>
            <p:ph type="dt" sz="half" idx="10"/>
          </p:nvPr>
        </p:nvSpPr>
        <p:spPr/>
        <p:txBody>
          <a:bodyPr/>
          <a:lstStyle/>
          <a:p>
            <a:fld id="{2DE99C1B-95F3-471C-AE09-4F50409557C7}" type="datetimeFigureOut">
              <a:rPr lang="en-US" smtClean="0"/>
              <a:pPr/>
              <a:t>3/21/19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4844F94-8440-4E8A-BC64-6E3F6D1F0ABE}" type="slidenum">
              <a:rPr lang="en-US" smtClean="0"/>
              <a:pPr/>
              <a:t>‹#›</a:t>
            </a:fld>
            <a:endParaRPr lang="en-US"/>
          </a:p>
        </p:txBody>
      </p:sp>
      <p:sp>
        <p:nvSpPr>
          <p:cNvPr id="11" name="Content Placeholder 10"/>
          <p:cNvSpPr>
            <a:spLocks noGrp="1"/>
          </p:cNvSpPr>
          <p:nvPr>
            <p:ph sz="half" idx="2"/>
          </p:nvPr>
        </p:nvSpPr>
        <p:spPr>
          <a:xfrm>
            <a:off x="914400" y="2247900"/>
            <a:ext cx="3733800" cy="38862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3" name="Content Placeholder 12"/>
          <p:cNvSpPr>
            <a:spLocks noGrp="1"/>
          </p:cNvSpPr>
          <p:nvPr>
            <p:ph sz="half" idx="4"/>
          </p:nvPr>
        </p:nvSpPr>
        <p:spPr>
          <a:xfrm>
            <a:off x="4953000" y="2247900"/>
            <a:ext cx="3733800" cy="38862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Date Placeholder 2"/>
          <p:cNvSpPr>
            <a:spLocks noGrp="1"/>
          </p:cNvSpPr>
          <p:nvPr>
            <p:ph type="dt" sz="half" idx="10"/>
          </p:nvPr>
        </p:nvSpPr>
        <p:spPr/>
        <p:txBody>
          <a:bodyPr/>
          <a:lstStyle/>
          <a:p>
            <a:fld id="{2DE99C1B-95F3-471C-AE09-4F50409557C7}" type="datetimeFigureOut">
              <a:rPr lang="en-US" smtClean="0"/>
              <a:pPr/>
              <a:t>3/21/19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4844F94-8440-4E8A-BC64-6E3F6D1F0ABE}"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DE99C1B-95F3-471C-AE09-4F50409557C7}" type="datetimeFigureOut">
              <a:rPr lang="en-US" smtClean="0"/>
              <a:pPr/>
              <a:t>3/21/19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4844F94-8440-4E8A-BC64-6E3F6D1F0ABE}"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9" name="Rounded Rectangle 8"/>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914400" y="273050"/>
            <a:ext cx="7772400" cy="1143000"/>
          </a:xfrm>
        </p:spPr>
        <p:txBody>
          <a:bodyPr anchor="b" anchorCtr="0"/>
          <a:lstStyle>
            <a:lvl1pPr algn="l">
              <a:buNone/>
              <a:defRPr sz="4000" b="0"/>
            </a:lvl1pPr>
          </a:lstStyle>
          <a:p>
            <a:r>
              <a:rPr kumimoji="0" lang="en-US"/>
              <a:t>Click to edit Master title style</a:t>
            </a:r>
          </a:p>
        </p:txBody>
      </p:sp>
      <p:sp>
        <p:nvSpPr>
          <p:cNvPr id="3" name="Text Placeholder 2"/>
          <p:cNvSpPr>
            <a:spLocks noGrp="1"/>
          </p:cNvSpPr>
          <p:nvPr>
            <p:ph type="body" idx="2"/>
          </p:nvPr>
        </p:nvSpPr>
        <p:spPr>
          <a:xfrm>
            <a:off x="914400" y="1600200"/>
            <a:ext cx="190500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2DE99C1B-95F3-471C-AE09-4F50409557C7}" type="datetimeFigureOut">
              <a:rPr lang="en-US" smtClean="0"/>
              <a:pPr/>
              <a:t>3/21/19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4844F94-8440-4E8A-BC64-6E3F6D1F0ABE}" type="slidenum">
              <a:rPr lang="en-US" smtClean="0"/>
              <a:pPr/>
              <a:t>‹#›</a:t>
            </a:fld>
            <a:endParaRPr lang="en-US"/>
          </a:p>
        </p:txBody>
      </p:sp>
      <p:sp>
        <p:nvSpPr>
          <p:cNvPr id="11" name="Content Placeholder 10"/>
          <p:cNvSpPr>
            <a:spLocks noGrp="1"/>
          </p:cNvSpPr>
          <p:nvPr>
            <p:ph sz="quarter" idx="1"/>
          </p:nvPr>
        </p:nvSpPr>
        <p:spPr>
          <a:xfrm>
            <a:off x="2971800" y="1600200"/>
            <a:ext cx="5715000" cy="44958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4900550"/>
            <a:ext cx="7315200" cy="522288"/>
          </a:xfrm>
        </p:spPr>
        <p:txBody>
          <a:bodyPr anchor="ctr">
            <a:noAutofit/>
          </a:bodyPr>
          <a:lstStyle>
            <a:lvl1pPr algn="l">
              <a:buNone/>
              <a:defRPr sz="2800" b="0"/>
            </a:lvl1pPr>
          </a:lstStyle>
          <a:p>
            <a:r>
              <a:rPr kumimoji="0" lang="en-US"/>
              <a:t>Click to edit Master title style</a:t>
            </a:r>
          </a:p>
        </p:txBody>
      </p:sp>
      <p:sp>
        <p:nvSpPr>
          <p:cNvPr id="4" name="Text Placeholder 3"/>
          <p:cNvSpPr>
            <a:spLocks noGrp="1"/>
          </p:cNvSpPr>
          <p:nvPr>
            <p:ph type="body" sz="half" idx="2"/>
          </p:nvPr>
        </p:nvSpPr>
        <p:spPr>
          <a:xfrm>
            <a:off x="914400" y="5445825"/>
            <a:ext cx="7315200" cy="685800"/>
          </a:xfrm>
        </p:spPr>
        <p:txBody>
          <a:bodyPr/>
          <a:lstStyle>
            <a:lvl1pPr marL="0" indent="0">
              <a:buFontTx/>
              <a:buNone/>
              <a:defRPr sz="1600"/>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2DE99C1B-95F3-471C-AE09-4F50409557C7}" type="datetimeFigureOut">
              <a:rPr lang="en-US" smtClean="0"/>
              <a:pPr/>
              <a:t>3/21/19</a:t>
            </a:fld>
            <a:endParaRPr lang="en-US"/>
          </a:p>
        </p:txBody>
      </p:sp>
      <p:sp>
        <p:nvSpPr>
          <p:cNvPr id="6" name="Footer Placeholder 5"/>
          <p:cNvSpPr>
            <a:spLocks noGrp="1"/>
          </p:cNvSpPr>
          <p:nvPr>
            <p:ph type="ftr" sz="quarter" idx="11"/>
          </p:nvPr>
        </p:nvSpPr>
        <p:spPr>
          <a:xfrm>
            <a:off x="914400" y="6172200"/>
            <a:ext cx="3886200" cy="457200"/>
          </a:xfrm>
        </p:spPr>
        <p:txBody>
          <a:bodyPr/>
          <a:lstStyle/>
          <a:p>
            <a:endParaRPr lang="en-US"/>
          </a:p>
        </p:txBody>
      </p:sp>
      <p:sp>
        <p:nvSpPr>
          <p:cNvPr id="7" name="Slide Number Placeholder 6"/>
          <p:cNvSpPr>
            <a:spLocks noGrp="1"/>
          </p:cNvSpPr>
          <p:nvPr>
            <p:ph type="sldNum" sz="quarter" idx="12"/>
          </p:nvPr>
        </p:nvSpPr>
        <p:spPr>
          <a:xfrm>
            <a:off x="146304" y="6208776"/>
            <a:ext cx="457200" cy="457200"/>
          </a:xfrm>
        </p:spPr>
        <p:txBody>
          <a:bodyPr/>
          <a:lstStyle/>
          <a:p>
            <a:fld id="{64844F94-8440-4E8A-BC64-6E3F6D1F0ABE}" type="slidenum">
              <a:rPr lang="en-US" smtClean="0"/>
              <a:pPr/>
              <a:t>‹#›</a:t>
            </a:fld>
            <a:endParaRPr lang="en-US"/>
          </a:p>
        </p:txBody>
      </p:sp>
      <p:sp>
        <p:nvSpPr>
          <p:cNvPr id="11" name="Rectangle 10"/>
          <p:cNvSpPr/>
          <p:nvPr/>
        </p:nvSpPr>
        <p:spPr>
          <a:xfrm flipV="1">
            <a:off x="68307" y="4683555"/>
            <a:ext cx="9006840"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a:xfrm>
            <a:off x="68508" y="4650474"/>
            <a:ext cx="9006639"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p:nvPr/>
        </p:nvSpPr>
        <p:spPr>
          <a:xfrm>
            <a:off x="68510" y="4773224"/>
            <a:ext cx="9006637" cy="4880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 name="Picture Placeholder 2"/>
          <p:cNvSpPr>
            <a:spLocks noGrp="1"/>
          </p:cNvSpPr>
          <p:nvPr>
            <p:ph type="pic" idx="1"/>
          </p:nvPr>
        </p:nvSpPr>
        <p:spPr>
          <a:xfrm>
            <a:off x="68308" y="66675"/>
            <a:ext cx="9001873" cy="4581525"/>
          </a:xfrm>
          <a:prstGeom prst="round2SameRect">
            <a:avLst>
              <a:gd name="adj1" fmla="val 7101"/>
              <a:gd name="adj2" fmla="val 0"/>
            </a:avLst>
          </a:prstGeom>
          <a:solidFill>
            <a:schemeClr val="bg2"/>
          </a:solidFill>
          <a:ln w="6350">
            <a:solidFill>
              <a:schemeClr val="tx1"/>
            </a:solidFill>
          </a:ln>
        </p:spPr>
        <p:txBody>
          <a:bodyPr/>
          <a:lstStyle>
            <a:lvl1pPr marL="0" indent="0">
              <a:buNone/>
              <a:defRPr sz="3200"/>
            </a:lvl1pPr>
          </a:lstStyle>
          <a:p>
            <a:r>
              <a:rPr kumimoji="0" lang="en-US"/>
              <a:t>Click icon to add picture</a:t>
            </a:r>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2DE99C1B-95F3-471C-AE09-4F50409557C7}" type="datetimeFigureOut">
              <a:rPr lang="en-US" smtClean="0"/>
              <a:pPr/>
              <a:t>3/21/19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4844F94-8440-4E8A-BC64-6E3F6D1F0ABE}"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1"/>
            <a:ext cx="2011680" cy="5851525"/>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914400" y="274640"/>
            <a:ext cx="55626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2DE99C1B-95F3-471C-AE09-4F50409557C7}" type="datetimeFigureOut">
              <a:rPr lang="en-US" smtClean="0"/>
              <a:pPr/>
              <a:t>3/21/19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4844F94-8440-4E8A-BC64-6E3F6D1F0ABE}"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p>
        </p:txBody>
      </p:sp>
      <p:sp>
        <p:nvSpPr>
          <p:cNvPr id="3" name="Text Placeholder 2"/>
          <p:cNvSpPr>
            <a:spLocks noGrp="1"/>
          </p:cNvSpPr>
          <p:nvPr>
            <p:ph type="body" sz="half" idx="1"/>
          </p:nvPr>
        </p:nvSpPr>
        <p:spPr>
          <a:xfrm>
            <a:off x="457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251575"/>
            <a:ext cx="2133600" cy="476250"/>
          </a:xfrm>
        </p:spPr>
        <p:txBody>
          <a:bodyPr/>
          <a:lstStyle>
            <a:lvl1pPr>
              <a:defRPr>
                <a:solidFill>
                  <a:schemeClr val="bg2">
                    <a:shade val="50000"/>
                    <a:satMod val="200000"/>
                  </a:schemeClr>
                </a:solidFill>
              </a:defRPr>
            </a:lvl1pPr>
          </a:lstStyle>
          <a:p>
            <a:pPr>
              <a:defRPr/>
            </a:pPr>
            <a:endParaRPr lang="en-US"/>
          </a:p>
        </p:txBody>
      </p:sp>
      <p:sp>
        <p:nvSpPr>
          <p:cNvPr id="6" name="Slide Number Placeholder 5"/>
          <p:cNvSpPr>
            <a:spLocks noGrp="1"/>
          </p:cNvSpPr>
          <p:nvPr>
            <p:ph type="sldNum" sz="quarter" idx="11"/>
          </p:nvPr>
        </p:nvSpPr>
        <p:spPr/>
        <p:txBody>
          <a:bodyPr/>
          <a:lstStyle>
            <a:lvl1pPr>
              <a:defRPr/>
            </a:lvl1pPr>
          </a:lstStyle>
          <a:p>
            <a:pPr>
              <a:defRPr/>
            </a:pPr>
            <a:fld id="{37801FDE-65B7-446A-80B4-045A056B5620}" type="slidenum">
              <a:rPr lang="en-US"/>
              <a:pPr>
                <a:defRPr/>
              </a:pPr>
              <a:t>‹#›</a:t>
            </a:fld>
            <a:endParaRPr lang="en-US"/>
          </a:p>
        </p:txBody>
      </p:sp>
      <p:sp>
        <p:nvSpPr>
          <p:cNvPr id="7" name="Footer Placeholder 6"/>
          <p:cNvSpPr>
            <a:spLocks noGrp="1"/>
          </p:cNvSpPr>
          <p:nvPr>
            <p:ph type="ftr" sz="quarter" idx="12"/>
          </p:nvPr>
        </p:nvSpPr>
        <p:spPr>
          <a:xfrm>
            <a:off x="3124200" y="6248400"/>
            <a:ext cx="2895600" cy="476250"/>
          </a:xfrm>
        </p:spPr>
        <p:txBody>
          <a:bodyPr/>
          <a:lstStyle>
            <a:lvl1pPr>
              <a:defRPr>
                <a:solidFill>
                  <a:schemeClr val="bg2">
                    <a:shade val="50000"/>
                    <a:satMod val="200000"/>
                  </a:schemeClr>
                </a:solidFill>
              </a:defRPr>
            </a:lvl1pPr>
          </a:lstStyle>
          <a:p>
            <a:pPr>
              <a:defRPr/>
            </a:pPr>
            <a:endParaRPr lang="en-US"/>
          </a:p>
        </p:txBody>
      </p:sp>
    </p:spTree>
    <p:extLst>
      <p:ext uri="{BB962C8B-B14F-4D97-AF65-F5344CB8AC3E}">
        <p14:creationId xmlns:p14="http://schemas.microsoft.com/office/powerpoint/2010/main" val="20444576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8" name="Rounded Rectangle 7"/>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2" name="Title Placeholder 21"/>
          <p:cNvSpPr>
            <a:spLocks noGrp="1"/>
          </p:cNvSpPr>
          <p:nvPr>
            <p:ph type="title"/>
          </p:nvPr>
        </p:nvSpPr>
        <p:spPr>
          <a:xfrm>
            <a:off x="914400" y="274638"/>
            <a:ext cx="7772400" cy="1143000"/>
          </a:xfrm>
          <a:prstGeom prst="rect">
            <a:avLst/>
          </a:prstGeom>
        </p:spPr>
        <p:txBody>
          <a:bodyPr bIns="91440" anchor="b" anchorCtr="0">
            <a:normAutofit/>
          </a:bodyPr>
          <a:lstStyle/>
          <a:p>
            <a:r>
              <a:rPr kumimoji="0" lang="en-US"/>
              <a:t>Click to edit Master title style</a:t>
            </a:r>
          </a:p>
        </p:txBody>
      </p:sp>
      <p:sp>
        <p:nvSpPr>
          <p:cNvPr id="13" name="Text Placeholder 12"/>
          <p:cNvSpPr>
            <a:spLocks noGrp="1"/>
          </p:cNvSpPr>
          <p:nvPr>
            <p:ph type="body" idx="1"/>
          </p:nvPr>
        </p:nvSpPr>
        <p:spPr>
          <a:xfrm>
            <a:off x="914400" y="1447800"/>
            <a:ext cx="7772400" cy="4572000"/>
          </a:xfrm>
          <a:prstGeom prst="rect">
            <a:avLst/>
          </a:prstGeom>
        </p:spPr>
        <p:txBody>
          <a:bodyPr>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4" name="Date Placeholder 13"/>
          <p:cNvSpPr>
            <a:spLocks noGrp="1"/>
          </p:cNvSpPr>
          <p:nvPr>
            <p:ph type="dt" sz="half" idx="2"/>
          </p:nvPr>
        </p:nvSpPr>
        <p:spPr>
          <a:xfrm>
            <a:off x="6172200" y="6191250"/>
            <a:ext cx="2476500" cy="476250"/>
          </a:xfrm>
          <a:prstGeom prst="rect">
            <a:avLst/>
          </a:prstGeom>
        </p:spPr>
        <p:txBody>
          <a:bodyPr anchor="ctr" anchorCtr="0"/>
          <a:lstStyle>
            <a:lvl1pPr algn="r" eaLnBrk="1" latinLnBrk="0" hangingPunct="1">
              <a:defRPr kumimoji="0" sz="1400">
                <a:solidFill>
                  <a:schemeClr val="tx2"/>
                </a:solidFill>
              </a:defRPr>
            </a:lvl1pPr>
          </a:lstStyle>
          <a:p>
            <a:fld id="{2DE99C1B-95F3-471C-AE09-4F50409557C7}" type="datetimeFigureOut">
              <a:rPr lang="en-US" smtClean="0"/>
              <a:pPr/>
              <a:t>3/21/19</a:t>
            </a:fld>
            <a:endParaRPr lang="en-US"/>
          </a:p>
        </p:txBody>
      </p:sp>
      <p:sp>
        <p:nvSpPr>
          <p:cNvPr id="3" name="Footer Placeholder 2"/>
          <p:cNvSpPr>
            <a:spLocks noGrp="1"/>
          </p:cNvSpPr>
          <p:nvPr>
            <p:ph type="ftr" sz="quarter" idx="3"/>
          </p:nvPr>
        </p:nvSpPr>
        <p:spPr>
          <a:xfrm>
            <a:off x="914400" y="6172200"/>
            <a:ext cx="3962400" cy="457200"/>
          </a:xfrm>
          <a:prstGeom prst="rect">
            <a:avLst/>
          </a:prstGeom>
        </p:spPr>
        <p:txBody>
          <a:bodyPr anchor="ctr" anchorCtr="0"/>
          <a:lstStyle>
            <a:lvl1pPr eaLnBrk="1" latinLnBrk="0" hangingPunct="1">
              <a:defRPr kumimoji="0" sz="1400">
                <a:solidFill>
                  <a:schemeClr val="tx2"/>
                </a:solidFill>
              </a:defRPr>
            </a:lvl1pPr>
          </a:lstStyle>
          <a:p>
            <a:endParaRPr lang="en-US"/>
          </a:p>
        </p:txBody>
      </p:sp>
      <p:sp>
        <p:nvSpPr>
          <p:cNvPr id="23" name="Slide Number Placeholder 22"/>
          <p:cNvSpPr>
            <a:spLocks noGrp="1"/>
          </p:cNvSpPr>
          <p:nvPr>
            <p:ph type="sldNum" sz="quarter" idx="4"/>
          </p:nvPr>
        </p:nvSpPr>
        <p:spPr>
          <a:xfrm>
            <a:off x="146304" y="6210300"/>
            <a:ext cx="457200" cy="457200"/>
          </a:xfrm>
          <a:prstGeom prst="ellipse">
            <a:avLst/>
          </a:prstGeom>
          <a:solidFill>
            <a:schemeClr val="accent1"/>
          </a:solidFill>
        </p:spPr>
        <p:txBody>
          <a:bodyPr wrap="none" lIns="0" tIns="0" rIns="0" bIns="0" anchor="ctr" anchorCtr="1">
            <a:noAutofit/>
          </a:bodyPr>
          <a:lstStyle>
            <a:lvl1pPr algn="ctr" eaLnBrk="1" latinLnBrk="0" hangingPunct="1">
              <a:defRPr kumimoji="0" sz="1400">
                <a:solidFill>
                  <a:srgbClr val="FFFFFF"/>
                </a:solidFill>
                <a:latin typeface="+mj-lt"/>
                <a:ea typeface="+mj-ea"/>
                <a:cs typeface="+mj-cs"/>
              </a:defRPr>
            </a:lvl1pPr>
          </a:lstStyle>
          <a:p>
            <a:fld id="{64844F94-8440-4E8A-BC64-6E3F6D1F0ABE}"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 id="2147483708" r:id="rId12"/>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7.xml"/><Relationship Id="rId1" Type="http://schemas.openxmlformats.org/officeDocument/2006/relationships/vmlDrawing" Target="../drawings/vmlDrawing1.vml"/><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7.xml"/><Relationship Id="rId1" Type="http://schemas.openxmlformats.org/officeDocument/2006/relationships/vmlDrawing" Target="../drawings/vmlDrawing2.vml"/><Relationship Id="rId6" Type="http://schemas.openxmlformats.org/officeDocument/2006/relationships/image" Target="../media/image7.gif"/><Relationship Id="rId5" Type="http://schemas.openxmlformats.org/officeDocument/2006/relationships/hyperlink" Target="http://www.google.bg/url?sa=i&amp;rct=j&amp;q=&amp;esrc=s&amp;source=images&amp;cd=&amp;cad=rja&amp;uact=8&amp;ved=0CAcQjRw&amp;url=http://ethesis.inp-toulouse.fr/archive/00000751/01/eadmusik.pdf&amp;ei=64WSVdOqOMShsAGzoY_gCA&amp;bvm=bv.96783405,d.bGg&amp;psig=AFQjCNFkZAYmPy8Gw0Hz3UF6CbXGBhU3xg&amp;ust=1435752208643803" TargetMode="External"/><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hyperlink" Target="http://www.google.bg/url?sa=i&amp;rct=j&amp;q=&amp;esrc=s&amp;source=images&amp;cd=&amp;cad=rja&amp;uact=8&amp;ved=0CAcQjRw&amp;url=http://amoozesh-peri.mihanblog.com/extrapage/35&amp;ei=YWltVdf9KILMygOS0IGQCw&amp;bvm=bv.94455598,d.bGg&amp;psig=AFQjCNHMcujhHGkl-s0fA2Jf2KfyHAC-YQ&amp;ust=1433319987940158" TargetMode="Externa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hyperlink" Target="http://www.researchgate.net/profile/Vadim_Mozhaev/publication/227836660_High_pressure_effects_on_protein_structure_and_function/links/0f31752e01a8a03a30000000.pdf" TargetMode="Externa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hyperlink" Target="http://www.google.bg/url?sa=i&amp;rct=j&amp;q=&amp;esrc=s&amp;source=images&amp;cd=&amp;cad=rja&amp;uact=8&amp;ved=0CAcQjRw&amp;url=http://chemistry.elmhurst.edu/vchembook/568denaturation.html&amp;ei=DpiTVbX2CaeQ7AbThquIAg&amp;bvm=bv.96952980,d.bGg&amp;psig=AFQjCNE-ymrj4LDhX7AitJaEgV7QodOjUQ&amp;ust=1435822221033132" TargetMode="External"/><Relationship Id="rId2" Type="http://schemas.openxmlformats.org/officeDocument/2006/relationships/image" Target="../media/image15.png"/><Relationship Id="rId1" Type="http://schemas.openxmlformats.org/officeDocument/2006/relationships/slideLayout" Target="../slideLayouts/slideLayout7.xml"/><Relationship Id="rId4" Type="http://schemas.openxmlformats.org/officeDocument/2006/relationships/image" Target="../media/image16.gif"/></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7.gif"/><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9.gif"/><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hyperlink" Target="http://www.google.bg/url?sa=i&amp;source=imgres&amp;cd=&amp;cad=rja&amp;uact=8&amp;ved=0CAgQjRwwAA&amp;url=https://en.wikipedia.org/wiki/Guanidinium_chloride&amp;ei=daeTVbmILYe8swHi34-gDA&amp;psig=AFQjCNF8DITroVMzFGdsU_QuSQq54dL-Jw&amp;ust=1435826421820385" TargetMode="External"/><Relationship Id="rId1" Type="http://schemas.openxmlformats.org/officeDocument/2006/relationships/slideLayout" Target="../slideLayouts/slideLayout7.xml"/><Relationship Id="rId5" Type="http://schemas.openxmlformats.org/officeDocument/2006/relationships/image" Target="../media/image21.png"/><Relationship Id="rId4" Type="http://schemas.openxmlformats.org/officeDocument/2006/relationships/hyperlink" Target="https://en.wikipedia.org/wiki/File:Harnstoff.svg" TargetMode="External"/></Relationships>
</file>

<file path=ppt/slides/_rels/slide2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hyperlink" Target="https://en.wikipedia.org/wiki/File:Brioche.jpg" TargetMode="External"/><Relationship Id="rId2" Type="http://schemas.openxmlformats.org/officeDocument/2006/relationships/image" Target="../media/image29.png"/><Relationship Id="rId1" Type="http://schemas.openxmlformats.org/officeDocument/2006/relationships/slideLayout" Target="../slideLayouts/slideLayout7.xml"/><Relationship Id="rId6" Type="http://schemas.openxmlformats.org/officeDocument/2006/relationships/image" Target="../media/image32.jpeg"/><Relationship Id="rId5" Type="http://schemas.openxmlformats.org/officeDocument/2006/relationships/image" Target="../media/image31.jpeg"/><Relationship Id="rId4" Type="http://schemas.openxmlformats.org/officeDocument/2006/relationships/image" Target="../media/image30.jpe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hyperlink" Target="http://www.google.bg/url?sa=i&amp;rct=j&amp;q=&amp;esrc=s&amp;source=images&amp;cd=&amp;cad=rja&amp;uact=8&amp;ved=0CAcQjRw&amp;url=http://www.lookfordiagnosis.com/mesh_info.php?term=Lysinoalanine&amp;lang=1&amp;ei=V86TVfb6D8GTsgGGsLLoDw&amp;bvm=bv.96952980,d.d24&amp;psig=AFQjCNEdVBQX31r-FUdTpaQJnkILRkav2g&amp;ust=1435836330938601" TargetMode="Externa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7.xml"/><Relationship Id="rId1" Type="http://schemas.openxmlformats.org/officeDocument/2006/relationships/vmlDrawing" Target="../drawings/vmlDrawing3.vml"/><Relationship Id="rId4" Type="http://schemas.openxmlformats.org/officeDocument/2006/relationships/image" Target="../media/image35.wmf"/></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9.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331640" y="1844824"/>
            <a:ext cx="6768752" cy="1077218"/>
          </a:xfrm>
          <a:prstGeom prst="rect">
            <a:avLst/>
          </a:prstGeom>
        </p:spPr>
        <p:txBody>
          <a:bodyPr wrap="square">
            <a:spAutoFit/>
          </a:bodyPr>
          <a:lstStyle/>
          <a:p>
            <a:pPr algn="ctr"/>
            <a:r>
              <a:rPr lang="en-US" sz="3200" dirty="0">
                <a:latin typeface="Arial" panose="020B0604020202020204" pitchFamily="34" charset="0"/>
                <a:cs typeface="Arial" panose="020B0604020202020204" pitchFamily="34" charset="0"/>
              </a:rPr>
              <a:t>Physical and chemical properties of proteins. Denaturation.</a:t>
            </a:r>
          </a:p>
        </p:txBody>
      </p:sp>
    </p:spTree>
    <p:extLst>
      <p:ext uri="{BB962C8B-B14F-4D97-AF65-F5344CB8AC3E}">
        <p14:creationId xmlns:p14="http://schemas.microsoft.com/office/powerpoint/2010/main" val="12903410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4"/>
          <p:cNvSpPr txBox="1">
            <a:spLocks noChangeArrowheads="1"/>
          </p:cNvSpPr>
          <p:nvPr/>
        </p:nvSpPr>
        <p:spPr bwMode="auto">
          <a:xfrm>
            <a:off x="2699792" y="2420888"/>
            <a:ext cx="3744416" cy="3108543"/>
          </a:xfrm>
          <a:prstGeom prst="rect">
            <a:avLst/>
          </a:prstGeom>
          <a:solidFill>
            <a:schemeClr val="bg1"/>
          </a:solidFill>
          <a:ln>
            <a:noFill/>
          </a:ln>
          <a:effectLst/>
        </p:spPr>
        <p:txBody>
          <a:bodyPr wrap="square">
            <a:spAutoFit/>
          </a:bodyPr>
          <a:lstStyle/>
          <a:p>
            <a:pPr marL="457200" indent="-457200">
              <a:spcBef>
                <a:spcPct val="50000"/>
              </a:spcBef>
              <a:buClr>
                <a:srgbClr val="FF0000"/>
              </a:buClr>
              <a:buFont typeface="Wingdings" panose="05000000000000000000" pitchFamily="2" charset="2"/>
              <a:buChar char="Ø"/>
            </a:pPr>
            <a:r>
              <a:rPr lang="en-US" altLang="en-US" sz="2800" dirty="0">
                <a:latin typeface="Arial" panose="020B0604020202020204" pitchFamily="34" charset="0"/>
                <a:cs typeface="Arial" panose="020B0604020202020204" pitchFamily="34" charset="0"/>
              </a:rPr>
              <a:t>Size</a:t>
            </a:r>
          </a:p>
          <a:p>
            <a:pPr marL="457200" indent="-457200">
              <a:spcBef>
                <a:spcPct val="50000"/>
              </a:spcBef>
              <a:buClr>
                <a:srgbClr val="FF0000"/>
              </a:buClr>
              <a:buFont typeface="Wingdings" panose="05000000000000000000" pitchFamily="2" charset="2"/>
              <a:buChar char="Ø"/>
            </a:pPr>
            <a:r>
              <a:rPr lang="en-US" altLang="en-US" sz="2800" dirty="0">
                <a:latin typeface="Arial" panose="020B0604020202020204" pitchFamily="34" charset="0"/>
                <a:cs typeface="Arial" panose="020B0604020202020204" pitchFamily="34" charset="0"/>
              </a:rPr>
              <a:t>Colloidal solutions</a:t>
            </a:r>
          </a:p>
          <a:p>
            <a:pPr marL="457200" indent="-457200">
              <a:spcBef>
                <a:spcPct val="50000"/>
              </a:spcBef>
              <a:buClr>
                <a:srgbClr val="FF0000"/>
              </a:buClr>
              <a:buFont typeface="Wingdings" panose="05000000000000000000" pitchFamily="2" charset="2"/>
              <a:buChar char="Ø"/>
            </a:pPr>
            <a:r>
              <a:rPr lang="en-US" altLang="en-US" sz="2800" dirty="0">
                <a:latin typeface="Arial" panose="020B0604020202020204" pitchFamily="34" charset="0"/>
                <a:cs typeface="Arial" panose="020B0604020202020204" pitchFamily="34" charset="0"/>
              </a:rPr>
              <a:t>Charge</a:t>
            </a:r>
          </a:p>
          <a:p>
            <a:pPr marL="457200" indent="-457200">
              <a:spcBef>
                <a:spcPct val="50000"/>
              </a:spcBef>
              <a:buClr>
                <a:srgbClr val="FF0000"/>
              </a:buClr>
              <a:buFont typeface="Wingdings" panose="05000000000000000000" pitchFamily="2" charset="2"/>
              <a:buChar char="Ø"/>
            </a:pPr>
            <a:r>
              <a:rPr lang="en-US" altLang="en-US" sz="2800" dirty="0">
                <a:latin typeface="Arial" panose="020B0604020202020204" pitchFamily="34" charset="0"/>
                <a:cs typeface="Arial" panose="020B0604020202020204" pitchFamily="34" charset="0"/>
              </a:rPr>
              <a:t>UV absorption</a:t>
            </a:r>
          </a:p>
          <a:p>
            <a:pPr marL="457200" indent="-457200">
              <a:spcBef>
                <a:spcPct val="50000"/>
              </a:spcBef>
              <a:buClr>
                <a:srgbClr val="FF0000"/>
              </a:buClr>
              <a:buFont typeface="Wingdings" panose="05000000000000000000" pitchFamily="2" charset="2"/>
              <a:buChar char="Ø"/>
            </a:pPr>
            <a:r>
              <a:rPr lang="en-US" altLang="en-US" sz="2800" dirty="0">
                <a:latin typeface="Arial" panose="020B0604020202020204" pitchFamily="34" charset="0"/>
                <a:cs typeface="Arial" panose="020B0604020202020204" pitchFamily="34" charset="0"/>
              </a:rPr>
              <a:t>Solubility</a:t>
            </a:r>
          </a:p>
        </p:txBody>
      </p:sp>
      <p:sp>
        <p:nvSpPr>
          <p:cNvPr id="3" name="TextBox 2"/>
          <p:cNvSpPr txBox="1"/>
          <p:nvPr/>
        </p:nvSpPr>
        <p:spPr>
          <a:xfrm>
            <a:off x="2627784" y="764704"/>
            <a:ext cx="3647152" cy="584775"/>
          </a:xfrm>
          <a:prstGeom prst="rect">
            <a:avLst/>
          </a:prstGeom>
          <a:noFill/>
        </p:spPr>
        <p:txBody>
          <a:bodyPr wrap="none" rtlCol="0">
            <a:spAutoFit/>
          </a:bodyPr>
          <a:lstStyle/>
          <a:p>
            <a:r>
              <a:rPr lang="en-US" sz="3200" dirty="0">
                <a:solidFill>
                  <a:srgbClr val="00B0F0"/>
                </a:solidFill>
                <a:latin typeface="Arial" panose="020B0604020202020204" pitchFamily="34" charset="0"/>
                <a:cs typeface="Arial" panose="020B0604020202020204" pitchFamily="34" charset="0"/>
              </a:rPr>
              <a:t>Physical properties</a:t>
            </a:r>
          </a:p>
        </p:txBody>
      </p:sp>
    </p:spTree>
    <p:extLst>
      <p:ext uri="{BB962C8B-B14F-4D97-AF65-F5344CB8AC3E}">
        <p14:creationId xmlns:p14="http://schemas.microsoft.com/office/powerpoint/2010/main" val="3961369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94639" y="2276872"/>
            <a:ext cx="7252306" cy="3539430"/>
          </a:xfrm>
          <a:prstGeom prst="rect">
            <a:avLst/>
          </a:prstGeom>
          <a:noFill/>
        </p:spPr>
        <p:txBody>
          <a:bodyPr wrap="none" rtlCol="0">
            <a:spAutoFit/>
          </a:bodyPr>
          <a:lstStyle/>
          <a:p>
            <a:r>
              <a:rPr lang="en-US" sz="2800" dirty="0">
                <a:latin typeface="Arial" panose="020B0604020202020204" pitchFamily="34" charset="0"/>
                <a:cs typeface="Arial" panose="020B0604020202020204" pitchFamily="34" charset="0"/>
              </a:rPr>
              <a:t>Molecular weight</a:t>
            </a:r>
            <a:r>
              <a:rPr lang="bg-BG" sz="2800" dirty="0">
                <a:latin typeface="Arial" panose="020B0604020202020204" pitchFamily="34" charset="0"/>
                <a:cs typeface="Arial" panose="020B0604020202020204" pitchFamily="34" charset="0"/>
              </a:rPr>
              <a:t>:</a:t>
            </a:r>
          </a:p>
          <a:p>
            <a:endParaRPr lang="bg-BG" sz="2800" dirty="0">
              <a:latin typeface="Arial" panose="020B0604020202020204" pitchFamily="34" charset="0"/>
              <a:cs typeface="Arial" panose="020B0604020202020204" pitchFamily="34" charset="0"/>
            </a:endParaRPr>
          </a:p>
          <a:p>
            <a:pPr marL="285750" indent="-285750">
              <a:buClr>
                <a:srgbClr val="FF0000"/>
              </a:buClr>
              <a:buFont typeface="Wingdings" panose="05000000000000000000" pitchFamily="2" charset="2"/>
              <a:buChar char="Ø"/>
            </a:pPr>
            <a:r>
              <a:rPr lang="en-US" sz="2800" dirty="0">
                <a:latin typeface="Arial" panose="020B0604020202020204" pitchFamily="34" charset="0"/>
                <a:cs typeface="Arial" panose="020B0604020202020204" pitchFamily="34" charset="0"/>
              </a:rPr>
              <a:t>Vary from</a:t>
            </a:r>
            <a:r>
              <a:rPr lang="bg-BG" sz="2800" dirty="0">
                <a:latin typeface="Arial" panose="020B0604020202020204" pitchFamily="34" charset="0"/>
                <a:cs typeface="Arial" panose="020B0604020202020204" pitchFamily="34" charset="0"/>
              </a:rPr>
              <a:t> 6000 </a:t>
            </a:r>
            <a:r>
              <a:rPr lang="en-US" sz="2800" dirty="0">
                <a:latin typeface="Arial" panose="020B0604020202020204" pitchFamily="34" charset="0"/>
                <a:cs typeface="Arial" panose="020B0604020202020204" pitchFamily="34" charset="0"/>
              </a:rPr>
              <a:t>to million Daltons (Da) </a:t>
            </a:r>
          </a:p>
          <a:p>
            <a:pPr marL="285750" indent="-285750">
              <a:buClr>
                <a:srgbClr val="FF0000"/>
              </a:buClr>
              <a:buFont typeface="Wingdings" panose="05000000000000000000" pitchFamily="2" charset="2"/>
              <a:buChar char="Ø"/>
            </a:pPr>
            <a:endParaRPr lang="en-US" sz="2800" dirty="0">
              <a:latin typeface="Arial" panose="020B0604020202020204" pitchFamily="34" charset="0"/>
              <a:cs typeface="Arial" panose="020B0604020202020204" pitchFamily="34" charset="0"/>
            </a:endParaRPr>
          </a:p>
          <a:p>
            <a:pPr marL="285750" indent="-285750">
              <a:buClr>
                <a:srgbClr val="FF0000"/>
              </a:buClr>
              <a:buFont typeface="Wingdings" panose="05000000000000000000" pitchFamily="2" charset="2"/>
              <a:buChar char="Ø"/>
            </a:pPr>
            <a:r>
              <a:rPr lang="en-US" sz="2800" dirty="0" err="1">
                <a:latin typeface="Arial" panose="020B0604020202020204" pitchFamily="34" charset="0"/>
                <a:cs typeface="Arial" panose="020B0604020202020204" pitchFamily="34" charset="0"/>
              </a:rPr>
              <a:t>Protomeric</a:t>
            </a:r>
            <a:r>
              <a:rPr lang="en-US" sz="2800" dirty="0">
                <a:latin typeface="Arial" panose="020B0604020202020204" pitchFamily="34" charset="0"/>
                <a:cs typeface="Arial" panose="020B0604020202020204" pitchFamily="34" charset="0"/>
              </a:rPr>
              <a:t> proteins</a:t>
            </a:r>
            <a:r>
              <a:rPr lang="bg-BG" sz="2800" dirty="0">
                <a:latin typeface="Arial" panose="020B0604020202020204" pitchFamily="34" charset="0"/>
                <a:cs typeface="Arial" panose="020B0604020202020204" pitchFamily="34" charset="0"/>
              </a:rPr>
              <a:t>: 50</a:t>
            </a:r>
            <a:r>
              <a:rPr lang="en-US" sz="2800" dirty="0">
                <a:latin typeface="Arial" panose="020B0604020202020204" pitchFamily="34" charset="0"/>
                <a:cs typeface="Arial" panose="020B0604020202020204" pitchFamily="34" charset="0"/>
              </a:rPr>
              <a:t> </a:t>
            </a:r>
            <a:r>
              <a:rPr lang="bg-BG" sz="2800" dirty="0">
                <a:latin typeface="Arial" panose="020B0604020202020204" pitchFamily="34" charset="0"/>
                <a:cs typeface="Arial" panose="020B0604020202020204" pitchFamily="34" charset="0"/>
              </a:rPr>
              <a:t>000 </a:t>
            </a:r>
            <a:r>
              <a:rPr lang="en-US" sz="2800" dirty="0">
                <a:latin typeface="Arial" panose="020B0604020202020204" pitchFamily="34" charset="0"/>
                <a:cs typeface="Arial" panose="020B0604020202020204" pitchFamily="34" charset="0"/>
              </a:rPr>
              <a:t>to</a:t>
            </a:r>
            <a:r>
              <a:rPr lang="bg-BG" sz="2800" dirty="0">
                <a:latin typeface="Arial" panose="020B0604020202020204" pitchFamily="34" charset="0"/>
                <a:cs typeface="Arial" panose="020B0604020202020204" pitchFamily="34" charset="0"/>
              </a:rPr>
              <a:t> 100</a:t>
            </a:r>
            <a:r>
              <a:rPr lang="en-US" sz="2800" dirty="0">
                <a:latin typeface="Arial" panose="020B0604020202020204" pitchFamily="34" charset="0"/>
                <a:cs typeface="Arial" panose="020B0604020202020204" pitchFamily="34" charset="0"/>
              </a:rPr>
              <a:t> </a:t>
            </a:r>
            <a:r>
              <a:rPr lang="bg-BG" sz="2800" dirty="0">
                <a:latin typeface="Arial" panose="020B0604020202020204" pitchFamily="34" charset="0"/>
                <a:cs typeface="Arial" panose="020B0604020202020204" pitchFamily="34" charset="0"/>
              </a:rPr>
              <a:t>000 </a:t>
            </a:r>
            <a:r>
              <a:rPr lang="en-US" sz="2800" dirty="0">
                <a:latin typeface="Arial" panose="020B0604020202020204" pitchFamily="34" charset="0"/>
                <a:cs typeface="Arial" panose="020B0604020202020204" pitchFamily="34" charset="0"/>
              </a:rPr>
              <a:t>Da</a:t>
            </a:r>
          </a:p>
          <a:p>
            <a:pPr marL="285750" indent="-285750">
              <a:buClr>
                <a:srgbClr val="FF0000"/>
              </a:buClr>
              <a:buFont typeface="Wingdings" panose="05000000000000000000" pitchFamily="2" charset="2"/>
              <a:buChar char="Ø"/>
            </a:pPr>
            <a:endParaRPr lang="bg-BG" sz="2800" dirty="0">
              <a:latin typeface="Arial" panose="020B0604020202020204" pitchFamily="34" charset="0"/>
              <a:cs typeface="Arial" panose="020B0604020202020204" pitchFamily="34" charset="0"/>
            </a:endParaRPr>
          </a:p>
          <a:p>
            <a:pPr marL="285750" indent="-285750">
              <a:buClr>
                <a:srgbClr val="FF0000"/>
              </a:buClr>
              <a:buFont typeface="Wingdings" panose="05000000000000000000" pitchFamily="2" charset="2"/>
              <a:buChar char="Ø"/>
            </a:pPr>
            <a:r>
              <a:rPr lang="en-US" sz="2800" dirty="0" err="1">
                <a:latin typeface="Arial" panose="020B0604020202020204" pitchFamily="34" charset="0"/>
                <a:cs typeface="Arial" panose="020B0604020202020204" pitchFamily="34" charset="0"/>
              </a:rPr>
              <a:t>Oligomeric</a:t>
            </a:r>
            <a:r>
              <a:rPr lang="en-US" sz="2800" dirty="0">
                <a:latin typeface="Arial" panose="020B0604020202020204" pitchFamily="34" charset="0"/>
                <a:cs typeface="Arial" panose="020B0604020202020204" pitchFamily="34" charset="0"/>
              </a:rPr>
              <a:t> proteins</a:t>
            </a:r>
            <a:r>
              <a:rPr lang="bg-BG" sz="2800" dirty="0">
                <a:latin typeface="Arial" panose="020B0604020202020204" pitchFamily="34" charset="0"/>
                <a:cs typeface="Arial" panose="020B0604020202020204" pitchFamily="34" charset="0"/>
              </a:rPr>
              <a:t>: </a:t>
            </a:r>
            <a:r>
              <a:rPr lang="en-US" sz="2800" dirty="0">
                <a:latin typeface="Arial" panose="020B0604020202020204" pitchFamily="34" charset="0"/>
                <a:cs typeface="Arial" panose="020B0604020202020204" pitchFamily="34" charset="0"/>
              </a:rPr>
              <a:t>&gt; </a:t>
            </a:r>
            <a:r>
              <a:rPr lang="bg-BG" sz="2800" dirty="0">
                <a:latin typeface="Arial" panose="020B0604020202020204" pitchFamily="34" charset="0"/>
                <a:cs typeface="Arial" panose="020B0604020202020204" pitchFamily="34" charset="0"/>
              </a:rPr>
              <a:t>100 000 </a:t>
            </a:r>
            <a:r>
              <a:rPr lang="en-US" sz="2800" dirty="0">
                <a:latin typeface="Arial" panose="020B0604020202020204" pitchFamily="34" charset="0"/>
                <a:cs typeface="Arial" panose="020B0604020202020204" pitchFamily="34" charset="0"/>
              </a:rPr>
              <a:t>Da</a:t>
            </a:r>
            <a:endParaRPr lang="bg-BG" sz="2800" dirty="0">
              <a:latin typeface="Arial" panose="020B0604020202020204" pitchFamily="34" charset="0"/>
              <a:cs typeface="Arial" panose="020B0604020202020204" pitchFamily="34" charset="0"/>
            </a:endParaRPr>
          </a:p>
          <a:p>
            <a:endParaRPr lang="en-US" sz="2800" dirty="0">
              <a:latin typeface="Arial" panose="020B0604020202020204" pitchFamily="34" charset="0"/>
              <a:cs typeface="Arial" panose="020B0604020202020204" pitchFamily="34" charset="0"/>
            </a:endParaRPr>
          </a:p>
        </p:txBody>
      </p:sp>
      <p:sp>
        <p:nvSpPr>
          <p:cNvPr id="4" name="TextBox 3"/>
          <p:cNvSpPr txBox="1"/>
          <p:nvPr/>
        </p:nvSpPr>
        <p:spPr>
          <a:xfrm>
            <a:off x="2411760" y="739535"/>
            <a:ext cx="4330032" cy="584775"/>
          </a:xfrm>
          <a:prstGeom prst="rect">
            <a:avLst/>
          </a:prstGeom>
          <a:noFill/>
        </p:spPr>
        <p:txBody>
          <a:bodyPr wrap="none" rtlCol="0">
            <a:spAutoFit/>
          </a:bodyPr>
          <a:lstStyle/>
          <a:p>
            <a:r>
              <a:rPr lang="en-US" sz="3200" dirty="0">
                <a:solidFill>
                  <a:schemeClr val="accent1"/>
                </a:solidFill>
                <a:latin typeface="Arial" panose="020B0604020202020204" pitchFamily="34" charset="0"/>
                <a:cs typeface="Arial" panose="020B0604020202020204" pitchFamily="34" charset="0"/>
              </a:rPr>
              <a:t>Protein molecular size </a:t>
            </a:r>
          </a:p>
        </p:txBody>
      </p:sp>
    </p:spTree>
    <p:extLst>
      <p:ext uri="{BB962C8B-B14F-4D97-AF65-F5344CB8AC3E}">
        <p14:creationId xmlns:p14="http://schemas.microsoft.com/office/powerpoint/2010/main" val="22709098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4"/>
          <p:cNvSpPr>
            <a:spLocks noChangeArrowheads="1"/>
          </p:cNvSpPr>
          <p:nvPr/>
        </p:nvSpPr>
        <p:spPr bwMode="auto">
          <a:xfrm>
            <a:off x="1066800" y="1752600"/>
            <a:ext cx="7416800" cy="4640263"/>
          </a:xfrm>
          <a:prstGeom prst="rect">
            <a:avLst/>
          </a:prstGeom>
          <a:noFill/>
          <a:ln>
            <a:noFill/>
          </a:ln>
          <a:effectLst/>
          <a:extLst>
            <a:ext uri="{909E8E84-426E-40DD-AFC4-6F175D3DCCD1}">
              <a14:hiddenFill xmlns:a14="http://schemas.microsoft.com/office/drawing/2010/main">
                <a:solidFill>
                  <a:srgbClr val="CC9900"/>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5F5F5F"/>
                  </a:outerShdw>
                </a:effectLst>
              </a14:hiddenEffects>
            </a:ext>
          </a:extLst>
        </p:spPr>
        <p:txBody>
          <a:bodyPr/>
          <a:lstStyle>
            <a:lvl1pPr marL="342900" indent="-342900">
              <a:spcBef>
                <a:spcPct val="20000"/>
              </a:spcBef>
              <a:buChar char="•"/>
              <a:defRPr sz="3200">
                <a:solidFill>
                  <a:schemeClr val="tx1"/>
                </a:solidFill>
                <a:latin typeface="Arial" pitchFamily="34" charset="0"/>
                <a:ea typeface="SimSun" pitchFamily="2" charset="-122"/>
              </a:defRPr>
            </a:lvl1pPr>
            <a:lvl2pPr marL="742950" indent="-285750">
              <a:spcBef>
                <a:spcPct val="20000"/>
              </a:spcBef>
              <a:buChar char="–"/>
              <a:defRPr sz="2800">
                <a:solidFill>
                  <a:schemeClr val="tx1"/>
                </a:solidFill>
                <a:latin typeface="Arial" pitchFamily="34" charset="0"/>
                <a:ea typeface="SimSun" pitchFamily="2" charset="-122"/>
              </a:defRPr>
            </a:lvl2pPr>
            <a:lvl3pPr marL="1143000" indent="-228600">
              <a:spcBef>
                <a:spcPct val="20000"/>
              </a:spcBef>
              <a:buChar char="•"/>
              <a:defRPr sz="2400">
                <a:solidFill>
                  <a:schemeClr val="tx1"/>
                </a:solidFill>
                <a:latin typeface="Arial" pitchFamily="34" charset="0"/>
                <a:ea typeface="SimSun" pitchFamily="2" charset="-122"/>
              </a:defRPr>
            </a:lvl3pPr>
            <a:lvl4pPr marL="1600200" indent="-228600">
              <a:spcBef>
                <a:spcPct val="20000"/>
              </a:spcBef>
              <a:buChar char="–"/>
              <a:defRPr sz="2000">
                <a:solidFill>
                  <a:schemeClr val="tx1"/>
                </a:solidFill>
                <a:latin typeface="Arial" pitchFamily="34" charset="0"/>
                <a:ea typeface="SimSun" pitchFamily="2" charset="-122"/>
              </a:defRPr>
            </a:lvl4pPr>
            <a:lvl5pPr marL="2057400" indent="-228600">
              <a:spcBef>
                <a:spcPct val="20000"/>
              </a:spcBef>
              <a:buChar char="»"/>
              <a:defRPr sz="2000">
                <a:solidFill>
                  <a:schemeClr val="tx1"/>
                </a:solidFill>
                <a:latin typeface="Arial" pitchFamily="34" charset="0"/>
                <a:ea typeface="SimSun" pitchFamily="2" charset="-122"/>
              </a:defRPr>
            </a:lvl5pPr>
            <a:lvl6pPr marL="2514600" indent="-228600" fontAlgn="base">
              <a:spcBef>
                <a:spcPct val="20000"/>
              </a:spcBef>
              <a:spcAft>
                <a:spcPct val="0"/>
              </a:spcAft>
              <a:buChar char="»"/>
              <a:defRPr sz="2000">
                <a:solidFill>
                  <a:schemeClr val="tx1"/>
                </a:solidFill>
                <a:latin typeface="Arial" pitchFamily="34" charset="0"/>
                <a:ea typeface="SimSun" pitchFamily="2" charset="-122"/>
              </a:defRPr>
            </a:lvl6pPr>
            <a:lvl7pPr marL="2971800" indent="-228600" fontAlgn="base">
              <a:spcBef>
                <a:spcPct val="20000"/>
              </a:spcBef>
              <a:spcAft>
                <a:spcPct val="0"/>
              </a:spcAft>
              <a:buChar char="»"/>
              <a:defRPr sz="2000">
                <a:solidFill>
                  <a:schemeClr val="tx1"/>
                </a:solidFill>
                <a:latin typeface="Arial" pitchFamily="34" charset="0"/>
                <a:ea typeface="SimSun" pitchFamily="2" charset="-122"/>
              </a:defRPr>
            </a:lvl7pPr>
            <a:lvl8pPr marL="3429000" indent="-228600" fontAlgn="base">
              <a:spcBef>
                <a:spcPct val="20000"/>
              </a:spcBef>
              <a:spcAft>
                <a:spcPct val="0"/>
              </a:spcAft>
              <a:buChar char="»"/>
              <a:defRPr sz="2000">
                <a:solidFill>
                  <a:schemeClr val="tx1"/>
                </a:solidFill>
                <a:latin typeface="Arial" pitchFamily="34" charset="0"/>
                <a:ea typeface="SimSun" pitchFamily="2" charset="-122"/>
              </a:defRPr>
            </a:lvl8pPr>
            <a:lvl9pPr marL="3886200" indent="-228600" fontAlgn="base">
              <a:spcBef>
                <a:spcPct val="20000"/>
              </a:spcBef>
              <a:spcAft>
                <a:spcPct val="0"/>
              </a:spcAft>
              <a:buChar char="»"/>
              <a:defRPr sz="2000">
                <a:solidFill>
                  <a:schemeClr val="tx1"/>
                </a:solidFill>
                <a:latin typeface="Arial" pitchFamily="34" charset="0"/>
                <a:ea typeface="SimSun" pitchFamily="2" charset="-122"/>
              </a:defRPr>
            </a:lvl9pPr>
          </a:lstStyle>
          <a:p>
            <a:pPr>
              <a:buClr>
                <a:srgbClr val="FF0000"/>
              </a:buClr>
              <a:buSzPct val="65000"/>
              <a:buFont typeface="Wingdings" panose="05000000000000000000" pitchFamily="2" charset="2"/>
              <a:buChar char="Ø"/>
            </a:pPr>
            <a:r>
              <a:rPr lang="en-US" altLang="zh-CN" sz="3000" dirty="0">
                <a:ea typeface="ˎ̥"/>
                <a:cs typeface="ˎ̥"/>
              </a:rPr>
              <a:t>Solution 	</a:t>
            </a:r>
            <a:r>
              <a:rPr lang="zh-CN" altLang="en-US" sz="2100" dirty="0"/>
              <a:t>（</a:t>
            </a:r>
            <a:r>
              <a:rPr lang="en-US" altLang="zh-CN" sz="2100" dirty="0">
                <a:ea typeface="ˎ̥"/>
                <a:cs typeface="ˎ̥"/>
              </a:rPr>
              <a:t>&lt; 1 nm</a:t>
            </a:r>
            <a:r>
              <a:rPr lang="zh-CN" altLang="en-US" sz="2100" dirty="0"/>
              <a:t>） </a:t>
            </a:r>
          </a:p>
          <a:p>
            <a:pPr>
              <a:buClr>
                <a:srgbClr val="FF0000"/>
              </a:buClr>
              <a:buSzPct val="65000"/>
              <a:buFont typeface="Wingdings" panose="05000000000000000000" pitchFamily="2" charset="2"/>
              <a:buChar char="Ø"/>
            </a:pPr>
            <a:r>
              <a:rPr lang="en-US" altLang="zh-CN" sz="3000" dirty="0">
                <a:ea typeface="ˎ̥"/>
                <a:cs typeface="ˎ̥"/>
              </a:rPr>
              <a:t>Colloid   	</a:t>
            </a:r>
            <a:r>
              <a:rPr lang="zh-CN" altLang="en-US" sz="2100" dirty="0"/>
              <a:t>（</a:t>
            </a:r>
            <a:r>
              <a:rPr lang="en-US" altLang="zh-CN" sz="2100" dirty="0">
                <a:ea typeface="ˎ̥"/>
                <a:cs typeface="ˎ̥"/>
              </a:rPr>
              <a:t>1 – 100 nm</a:t>
            </a:r>
            <a:r>
              <a:rPr lang="zh-CN" altLang="en-US" sz="2100" dirty="0"/>
              <a:t>） </a:t>
            </a:r>
          </a:p>
          <a:p>
            <a:pPr>
              <a:buClr>
                <a:srgbClr val="FF0000"/>
              </a:buClr>
              <a:buSzPct val="65000"/>
              <a:buFont typeface="Wingdings" panose="05000000000000000000" pitchFamily="2" charset="2"/>
              <a:buChar char="Ø"/>
            </a:pPr>
            <a:r>
              <a:rPr lang="en-US" altLang="zh-CN" sz="3000" dirty="0">
                <a:ea typeface="ˎ̥"/>
                <a:cs typeface="ˎ̥"/>
              </a:rPr>
              <a:t>Suspension	</a:t>
            </a:r>
            <a:r>
              <a:rPr lang="en-US" altLang="zh-CN" sz="2100" dirty="0">
                <a:ea typeface="ˎ̥"/>
                <a:cs typeface="ˎ̥"/>
              </a:rPr>
              <a:t>(&gt; 100 nm) </a:t>
            </a:r>
            <a:endParaRPr lang="en-US" altLang="zh-CN" sz="2100" dirty="0"/>
          </a:p>
          <a:p>
            <a:pPr>
              <a:buClr>
                <a:srgbClr val="FF0000"/>
              </a:buClr>
              <a:buSzPct val="65000"/>
              <a:buFont typeface="Wingdings" panose="05000000000000000000" pitchFamily="2" charset="2"/>
              <a:buChar char="Ø"/>
            </a:pPr>
            <a:r>
              <a:rPr lang="en-US" altLang="zh-CN" sz="3000" dirty="0">
                <a:ea typeface="ˎ̥"/>
                <a:cs typeface="ˎ̥"/>
              </a:rPr>
              <a:t>Protein </a:t>
            </a:r>
            <a:endParaRPr lang="en-US" altLang="zh-CN" sz="2100" dirty="0"/>
          </a:p>
          <a:p>
            <a:pPr lvl="1">
              <a:buClr>
                <a:schemeClr val="accent2"/>
              </a:buClr>
              <a:buSzPct val="60000"/>
              <a:buFont typeface="Wingdings" pitchFamily="2" charset="2"/>
              <a:buChar char="q"/>
            </a:pPr>
            <a:r>
              <a:rPr lang="en-US" altLang="zh-CN" sz="2600" dirty="0">
                <a:ea typeface="ˎ̥"/>
                <a:cs typeface="ˎ̥"/>
              </a:rPr>
              <a:t>Particle size of 2~20 nm </a:t>
            </a:r>
            <a:endParaRPr lang="en-US" altLang="zh-CN" sz="2100" dirty="0"/>
          </a:p>
          <a:p>
            <a:pPr lvl="1">
              <a:buClr>
                <a:schemeClr val="accent2"/>
              </a:buClr>
              <a:buSzPct val="60000"/>
              <a:buFont typeface="Wingdings" pitchFamily="2" charset="2"/>
              <a:buChar char="q"/>
            </a:pPr>
            <a:r>
              <a:rPr lang="en-US" altLang="zh-CN" sz="2600" dirty="0">
                <a:ea typeface="ˎ̥"/>
                <a:cs typeface="ˎ̥"/>
              </a:rPr>
              <a:t>Protein solution has colloidal properties (high viscosity, high absorption capacity, light distraction</a:t>
            </a:r>
            <a:r>
              <a:rPr lang="en-US" altLang="zh-CN" sz="2600" b="1" dirty="0">
                <a:ea typeface="ˎ̥"/>
                <a:cs typeface="ˎ̥"/>
              </a:rPr>
              <a:t>, </a:t>
            </a:r>
            <a:r>
              <a:rPr lang="en-US" sz="2400" dirty="0"/>
              <a:t>do not pass through a semipermeable membrane</a:t>
            </a:r>
            <a:r>
              <a:rPr lang="en-US" altLang="zh-CN" sz="2600" b="1" dirty="0">
                <a:ea typeface="ˎ̥"/>
                <a:cs typeface="ˎ̥"/>
              </a:rPr>
              <a:t> …</a:t>
            </a:r>
            <a:endParaRPr lang="en-US" altLang="zh-CN" dirty="0"/>
          </a:p>
        </p:txBody>
      </p:sp>
      <p:sp>
        <p:nvSpPr>
          <p:cNvPr id="3" name="Rectangle 2"/>
          <p:cNvSpPr/>
          <p:nvPr/>
        </p:nvSpPr>
        <p:spPr>
          <a:xfrm>
            <a:off x="3131840" y="692696"/>
            <a:ext cx="3267241" cy="523220"/>
          </a:xfrm>
          <a:prstGeom prst="rect">
            <a:avLst/>
          </a:prstGeom>
        </p:spPr>
        <p:txBody>
          <a:bodyPr wrap="none">
            <a:spAutoFit/>
          </a:bodyPr>
          <a:lstStyle/>
          <a:p>
            <a:r>
              <a:rPr lang="en-US" altLang="zh-CN" sz="2800" dirty="0">
                <a:solidFill>
                  <a:schemeClr val="accent1"/>
                </a:solidFill>
                <a:latin typeface="Arial" panose="020B0604020202020204" pitchFamily="34" charset="0"/>
                <a:ea typeface="ˎ̥"/>
                <a:cs typeface="Arial" panose="020B0604020202020204" pitchFamily="34" charset="0"/>
              </a:rPr>
              <a:t>Colloidal properties</a:t>
            </a:r>
            <a:endParaRPr lang="en-US" altLang="zh-CN" sz="2800" dirty="0">
              <a:solidFill>
                <a:schemeClr val="accent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775432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987824" y="620688"/>
            <a:ext cx="2848857" cy="584775"/>
          </a:xfrm>
          <a:prstGeom prst="rect">
            <a:avLst/>
          </a:prstGeom>
          <a:noFill/>
        </p:spPr>
        <p:txBody>
          <a:bodyPr wrap="none" rtlCol="0">
            <a:spAutoFit/>
          </a:bodyPr>
          <a:lstStyle/>
          <a:p>
            <a:r>
              <a:rPr lang="en-US" sz="3200" dirty="0">
                <a:solidFill>
                  <a:schemeClr val="accent1"/>
                </a:solidFill>
                <a:latin typeface="Arial" panose="020B0604020202020204" pitchFamily="34" charset="0"/>
                <a:cs typeface="Arial" panose="020B0604020202020204" pitchFamily="34" charset="0"/>
              </a:rPr>
              <a:t>Protein charge</a:t>
            </a:r>
          </a:p>
        </p:txBody>
      </p:sp>
      <p:graphicFrame>
        <p:nvGraphicFramePr>
          <p:cNvPr id="3" name="Object 2"/>
          <p:cNvGraphicFramePr>
            <a:graphicFrameLocks noChangeAspect="1"/>
          </p:cNvGraphicFramePr>
          <p:nvPr>
            <p:extLst>
              <p:ext uri="{D42A27DB-BD31-4B8C-83A1-F6EECF244321}">
                <p14:modId xmlns:p14="http://schemas.microsoft.com/office/powerpoint/2010/main" val="1718026091"/>
              </p:ext>
            </p:extLst>
          </p:nvPr>
        </p:nvGraphicFramePr>
        <p:xfrm>
          <a:off x="611634" y="1700808"/>
          <a:ext cx="7632700" cy="2116137"/>
        </p:xfrm>
        <a:graphic>
          <a:graphicData uri="http://schemas.openxmlformats.org/presentationml/2006/ole">
            <mc:AlternateContent xmlns:mc="http://schemas.openxmlformats.org/markup-compatibility/2006">
              <mc:Choice xmlns:v="urn:schemas-microsoft-com:vml" Requires="v">
                <p:oleObj spid="_x0000_s3092" name="位图图像" r:id="rId3" imgW="5428571" imgH="1504762" progId="PBrush">
                  <p:embed/>
                </p:oleObj>
              </mc:Choice>
              <mc:Fallback>
                <p:oleObj name="位图图像" r:id="rId3" imgW="5428571" imgH="1504762" progId="PBrush">
                  <p:embed/>
                  <p:pic>
                    <p:nvPicPr>
                      <p:cNvPr id="0" name="Picture 1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1634" y="1700808"/>
                        <a:ext cx="7632700" cy="2116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4" name="Rectangle 3"/>
          <p:cNvSpPr/>
          <p:nvPr/>
        </p:nvSpPr>
        <p:spPr>
          <a:xfrm>
            <a:off x="1043608" y="4653136"/>
            <a:ext cx="6768752" cy="1569660"/>
          </a:xfrm>
          <a:prstGeom prst="rect">
            <a:avLst/>
          </a:prstGeom>
        </p:spPr>
        <p:txBody>
          <a:bodyPr wrap="square">
            <a:spAutoFit/>
          </a:bodyPr>
          <a:lstStyle/>
          <a:p>
            <a:r>
              <a:rPr lang="en-US" altLang="zh-CN" sz="2400" b="1" dirty="0">
                <a:latin typeface="Arial" panose="020B0604020202020204" pitchFamily="34" charset="0"/>
                <a:cs typeface="Arial" panose="020B0604020202020204" pitchFamily="34" charset="0"/>
              </a:rPr>
              <a:t>The</a:t>
            </a:r>
            <a:r>
              <a:rPr lang="en-US" altLang="zh-CN" sz="2400" b="1" dirty="0">
                <a:solidFill>
                  <a:schemeClr val="hlink"/>
                </a:solidFill>
                <a:latin typeface="Arial" panose="020B0604020202020204" pitchFamily="34" charset="0"/>
                <a:cs typeface="Arial" panose="020B0604020202020204" pitchFamily="34" charset="0"/>
              </a:rPr>
              <a:t> </a:t>
            </a:r>
            <a:r>
              <a:rPr lang="en-US" altLang="zh-CN" sz="2400" b="1" dirty="0">
                <a:solidFill>
                  <a:schemeClr val="accent1"/>
                </a:solidFill>
                <a:latin typeface="Arial" panose="020B0604020202020204" pitchFamily="34" charset="0"/>
                <a:cs typeface="Arial" panose="020B0604020202020204" pitchFamily="34" charset="0"/>
              </a:rPr>
              <a:t>pH</a:t>
            </a:r>
            <a:r>
              <a:rPr lang="en-US" altLang="zh-CN" sz="2400" b="1" dirty="0">
                <a:latin typeface="Arial" panose="020B0604020202020204" pitchFamily="34" charset="0"/>
                <a:cs typeface="Arial" panose="020B0604020202020204" pitchFamily="34" charset="0"/>
              </a:rPr>
              <a:t> at which the protein has zero net-charge is referred to as </a:t>
            </a:r>
            <a:r>
              <a:rPr lang="en-US" altLang="zh-CN" sz="2400" b="1" dirty="0">
                <a:solidFill>
                  <a:schemeClr val="accent1"/>
                </a:solidFill>
                <a:latin typeface="Arial" panose="020B0604020202020204" pitchFamily="34" charset="0"/>
                <a:cs typeface="Arial" panose="020B0604020202020204" pitchFamily="34" charset="0"/>
              </a:rPr>
              <a:t>isoelectric point (</a:t>
            </a:r>
            <a:r>
              <a:rPr lang="en-US" altLang="zh-CN" sz="2400" b="1" dirty="0" err="1">
                <a:solidFill>
                  <a:schemeClr val="accent1"/>
                </a:solidFill>
                <a:latin typeface="Arial" panose="020B0604020202020204" pitchFamily="34" charset="0"/>
                <a:cs typeface="Arial" panose="020B0604020202020204" pitchFamily="34" charset="0"/>
              </a:rPr>
              <a:t>pI</a:t>
            </a:r>
            <a:r>
              <a:rPr lang="en-US" altLang="zh-CN" sz="2400" b="1" dirty="0">
                <a:solidFill>
                  <a:schemeClr val="accent1"/>
                </a:solidFill>
                <a:latin typeface="Arial" panose="020B0604020202020204" pitchFamily="34" charset="0"/>
                <a:cs typeface="Arial" panose="020B0604020202020204" pitchFamily="34" charset="0"/>
              </a:rPr>
              <a:t>).</a:t>
            </a:r>
          </a:p>
          <a:p>
            <a:endParaRPr lang="en-US" altLang="zh-CN" sz="2400" b="1" dirty="0">
              <a:solidFill>
                <a:schemeClr val="hlink"/>
              </a:solidFill>
              <a:latin typeface="Arial" panose="020B0604020202020204" pitchFamily="34" charset="0"/>
              <a:cs typeface="Arial" panose="020B0604020202020204" pitchFamily="34" charset="0"/>
            </a:endParaRPr>
          </a:p>
          <a:p>
            <a:r>
              <a:rPr lang="en-US" altLang="zh-CN" sz="2400" b="1" dirty="0">
                <a:solidFill>
                  <a:schemeClr val="accent1"/>
                </a:solidFill>
                <a:latin typeface="Arial" panose="020B0604020202020204" pitchFamily="34" charset="0"/>
                <a:cs typeface="Arial" panose="020B0604020202020204" pitchFamily="34" charset="0"/>
              </a:rPr>
              <a:t>Amphoteric properties.</a:t>
            </a:r>
            <a:r>
              <a:rPr lang="en-US" altLang="zh-CN" sz="2400" dirty="0">
                <a:solidFill>
                  <a:schemeClr val="accent1"/>
                </a:solidFill>
                <a:latin typeface="Arial" panose="020B0604020202020204" pitchFamily="34" charset="0"/>
                <a:cs typeface="Arial" panose="020B0604020202020204" pitchFamily="34" charset="0"/>
              </a:rPr>
              <a:t> </a:t>
            </a:r>
          </a:p>
        </p:txBody>
      </p:sp>
    </p:spTree>
    <p:extLst>
      <p:ext uri="{BB962C8B-B14F-4D97-AF65-F5344CB8AC3E}">
        <p14:creationId xmlns:p14="http://schemas.microsoft.com/office/powerpoint/2010/main" val="22371401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259632" y="1022843"/>
            <a:ext cx="2464136" cy="523220"/>
          </a:xfrm>
          <a:prstGeom prst="rect">
            <a:avLst/>
          </a:prstGeom>
        </p:spPr>
        <p:txBody>
          <a:bodyPr wrap="none">
            <a:spAutoFit/>
          </a:bodyPr>
          <a:lstStyle/>
          <a:p>
            <a:pPr>
              <a:spcBef>
                <a:spcPct val="50000"/>
              </a:spcBef>
              <a:buClr>
                <a:srgbClr val="FF0000"/>
              </a:buClr>
            </a:pPr>
            <a:r>
              <a:rPr lang="en-US" altLang="en-US" sz="2800" dirty="0">
                <a:solidFill>
                  <a:schemeClr val="accent1"/>
                </a:solidFill>
                <a:latin typeface="Arial" panose="020B0604020202020204" pitchFamily="34" charset="0"/>
                <a:cs typeface="Arial" panose="020B0604020202020204" pitchFamily="34" charset="0"/>
              </a:rPr>
              <a:t>UV absorption</a:t>
            </a:r>
          </a:p>
        </p:txBody>
      </p:sp>
      <p:sp>
        <p:nvSpPr>
          <p:cNvPr id="3" name="Rectangle 3"/>
          <p:cNvSpPr txBox="1">
            <a:spLocks noChangeArrowheads="1"/>
          </p:cNvSpPr>
          <p:nvPr/>
        </p:nvSpPr>
        <p:spPr>
          <a:xfrm>
            <a:off x="539750" y="2492375"/>
            <a:ext cx="4984218" cy="2376785"/>
          </a:xfrm>
          <a:prstGeom prst="rect">
            <a:avLst/>
          </a:prstGeom>
        </p:spPr>
        <p:txBody>
          <a:bodyPr/>
          <a:lst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a:lstStyle>
          <a:p>
            <a:r>
              <a:rPr lang="en-US" altLang="zh-CN" b="1" dirty="0" err="1">
                <a:solidFill>
                  <a:schemeClr val="accent1"/>
                </a:solidFill>
                <a:latin typeface="Arial" pitchFamily="34" charset="0"/>
                <a:cs typeface="Arial" pitchFamily="34" charset="0"/>
              </a:rPr>
              <a:t>Trp</a:t>
            </a:r>
            <a:r>
              <a:rPr lang="en-US" altLang="zh-CN" b="1" dirty="0">
                <a:solidFill>
                  <a:schemeClr val="accent1"/>
                </a:solidFill>
                <a:latin typeface="Arial" pitchFamily="34" charset="0"/>
                <a:cs typeface="Arial" pitchFamily="34" charset="0"/>
              </a:rPr>
              <a:t>, Tyr, </a:t>
            </a:r>
            <a:r>
              <a:rPr lang="en-US" altLang="zh-CN" b="1" dirty="0" err="1">
                <a:solidFill>
                  <a:schemeClr val="accent1"/>
                </a:solidFill>
                <a:latin typeface="Arial" pitchFamily="34" charset="0"/>
                <a:cs typeface="Arial" pitchFamily="34" charset="0"/>
              </a:rPr>
              <a:t>Phe</a:t>
            </a:r>
            <a:r>
              <a:rPr lang="en-US" altLang="zh-CN" b="1" dirty="0">
                <a:solidFill>
                  <a:schemeClr val="accent1"/>
                </a:solidFill>
                <a:latin typeface="Arial" pitchFamily="34" charset="0"/>
                <a:cs typeface="Arial" pitchFamily="34" charset="0"/>
              </a:rPr>
              <a:t>, and His </a:t>
            </a:r>
            <a:r>
              <a:rPr lang="en-US" altLang="zh-CN" b="1" dirty="0">
                <a:latin typeface="Arial" pitchFamily="34" charset="0"/>
                <a:cs typeface="Arial" pitchFamily="34" charset="0"/>
              </a:rPr>
              <a:t>have aromatic groups of </a:t>
            </a:r>
            <a:r>
              <a:rPr lang="en-US" altLang="zh-CN" b="1" dirty="0">
                <a:solidFill>
                  <a:schemeClr val="accent1"/>
                </a:solidFill>
                <a:latin typeface="Arial" pitchFamily="34" charset="0"/>
                <a:cs typeface="Arial" pitchFamily="34" charset="0"/>
              </a:rPr>
              <a:t>resonance double bonds</a:t>
            </a:r>
            <a:r>
              <a:rPr lang="en-US" altLang="zh-CN" b="1" dirty="0">
                <a:latin typeface="Arial" pitchFamily="34" charset="0"/>
                <a:cs typeface="Arial" pitchFamily="34" charset="0"/>
              </a:rPr>
              <a:t>.</a:t>
            </a:r>
            <a:r>
              <a:rPr lang="en-US" altLang="zh-CN" dirty="0">
                <a:latin typeface="Arial" pitchFamily="34" charset="0"/>
                <a:cs typeface="Arial" pitchFamily="34" charset="0"/>
              </a:rPr>
              <a:t> </a:t>
            </a:r>
            <a:endParaRPr lang="bg-BG" altLang="zh-CN" dirty="0">
              <a:latin typeface="Arial" pitchFamily="34" charset="0"/>
              <a:cs typeface="Arial" pitchFamily="34" charset="0"/>
            </a:endParaRPr>
          </a:p>
          <a:p>
            <a:endParaRPr lang="en-US" altLang="zh-CN" dirty="0">
              <a:latin typeface="Arial" pitchFamily="34" charset="0"/>
              <a:cs typeface="Arial" pitchFamily="34" charset="0"/>
            </a:endParaRPr>
          </a:p>
          <a:p>
            <a:r>
              <a:rPr lang="en-US" altLang="zh-CN" b="1" dirty="0">
                <a:latin typeface="Arial" pitchFamily="34" charset="0"/>
                <a:cs typeface="Arial" pitchFamily="34" charset="0"/>
              </a:rPr>
              <a:t>Proteins have a strong absorption at </a:t>
            </a:r>
            <a:r>
              <a:rPr lang="en-US" altLang="zh-CN" b="1" dirty="0">
                <a:solidFill>
                  <a:schemeClr val="accent1"/>
                </a:solidFill>
                <a:latin typeface="Arial" pitchFamily="34" charset="0"/>
                <a:cs typeface="Arial" pitchFamily="34" charset="0"/>
              </a:rPr>
              <a:t>280nm</a:t>
            </a:r>
            <a:r>
              <a:rPr lang="en-US" altLang="zh-CN" dirty="0">
                <a:latin typeface="Arial" pitchFamily="34" charset="0"/>
                <a:cs typeface="Arial" pitchFamily="34" charset="0"/>
              </a:rPr>
              <a:t>.</a:t>
            </a:r>
          </a:p>
        </p:txBody>
      </p:sp>
      <p:sp>
        <p:nvSpPr>
          <p:cNvPr id="4" name="AutoShape 2" descr="Image result for protein absorption 280 nm"/>
          <p:cNvSpPr>
            <a:spLocks noChangeAspect="1" noChangeArrowheads="1"/>
          </p:cNvSpPr>
          <p:nvPr/>
        </p:nvSpPr>
        <p:spPr bwMode="auto">
          <a:xfrm>
            <a:off x="0"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4099"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40152" y="620936"/>
            <a:ext cx="2843808" cy="316835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10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58248" y="4149080"/>
            <a:ext cx="3262224" cy="23042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2210571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26F6DBB2-F6E8-41C9-9319-C513F69DBB5A}" type="slidenum">
              <a:rPr lang="en-US" smtClean="0"/>
              <a:pPr>
                <a:defRPr/>
              </a:pPr>
              <a:t>7</a:t>
            </a:fld>
            <a:endParaRPr lang="en-US"/>
          </a:p>
        </p:txBody>
      </p:sp>
      <p:sp>
        <p:nvSpPr>
          <p:cNvPr id="54275" name="Rectangle 3"/>
          <p:cNvSpPr>
            <a:spLocks noGrp="1" noChangeArrowheads="1"/>
          </p:cNvSpPr>
          <p:nvPr>
            <p:ph type="body" sz="half" idx="4294967295"/>
          </p:nvPr>
        </p:nvSpPr>
        <p:spPr>
          <a:xfrm>
            <a:off x="251520" y="1412776"/>
            <a:ext cx="4500562" cy="2844725"/>
          </a:xfrm>
        </p:spPr>
        <p:txBody>
          <a:bodyPr>
            <a:noAutofit/>
          </a:bodyPr>
          <a:lstStyle/>
          <a:p>
            <a:pPr eaLnBrk="1" hangingPunct="1">
              <a:buClr>
                <a:srgbClr val="FF0000"/>
              </a:buClr>
              <a:buFont typeface="Wingdings" panose="05000000000000000000" pitchFamily="2" charset="2"/>
              <a:buChar char="Ø"/>
              <a:defRPr/>
            </a:pPr>
            <a:r>
              <a:rPr lang="en-US" sz="2400" dirty="0">
                <a:latin typeface="Arial" panose="020B0604020202020204" pitchFamily="34" charset="0"/>
                <a:cs typeface="Arial" panose="020B0604020202020204" pitchFamily="34" charset="0"/>
              </a:rPr>
              <a:t>Affected by the balance of hydrophobic and hydrophilic amino acids on its surface</a:t>
            </a:r>
          </a:p>
          <a:p>
            <a:pPr eaLnBrk="1" hangingPunct="1">
              <a:buClr>
                <a:srgbClr val="FF0000"/>
              </a:buClr>
              <a:buFont typeface="Wingdings" panose="05000000000000000000" pitchFamily="2" charset="2"/>
              <a:buChar char="Ø"/>
              <a:defRPr/>
            </a:pPr>
            <a:endParaRPr lang="en-US" sz="2400" dirty="0">
              <a:latin typeface="Arial" panose="020B0604020202020204" pitchFamily="34" charset="0"/>
              <a:cs typeface="Arial" panose="020B0604020202020204" pitchFamily="34" charset="0"/>
            </a:endParaRPr>
          </a:p>
          <a:p>
            <a:pPr eaLnBrk="1" hangingPunct="1">
              <a:buClr>
                <a:srgbClr val="FF0000"/>
              </a:buClr>
              <a:buFont typeface="Wingdings" panose="05000000000000000000" pitchFamily="2" charset="2"/>
              <a:buChar char="Ø"/>
              <a:defRPr/>
            </a:pPr>
            <a:r>
              <a:rPr lang="en-US" sz="2400" dirty="0">
                <a:latin typeface="Arial" panose="020B0604020202020204" pitchFamily="34" charset="0"/>
                <a:cs typeface="Arial" panose="020B0604020202020204" pitchFamily="34" charset="0"/>
              </a:rPr>
              <a:t>Charged amino acids play the most important role in keeping the protein soluble</a:t>
            </a:r>
          </a:p>
          <a:p>
            <a:pPr eaLnBrk="1" hangingPunct="1">
              <a:buClr>
                <a:srgbClr val="FF0000"/>
              </a:buClr>
              <a:buFont typeface="Wingdings" panose="05000000000000000000" pitchFamily="2" charset="2"/>
              <a:buChar char="Ø"/>
              <a:defRPr/>
            </a:pPr>
            <a:endParaRPr lang="en-US" sz="2400" dirty="0">
              <a:latin typeface="Arial" panose="020B0604020202020204" pitchFamily="34" charset="0"/>
              <a:cs typeface="Arial" panose="020B0604020202020204" pitchFamily="34" charset="0"/>
            </a:endParaRPr>
          </a:p>
          <a:p>
            <a:pPr eaLnBrk="1" hangingPunct="1">
              <a:buClr>
                <a:srgbClr val="FF0000"/>
              </a:buClr>
              <a:buFont typeface="Wingdings" panose="05000000000000000000" pitchFamily="2" charset="2"/>
              <a:buChar char="Ø"/>
              <a:defRPr/>
            </a:pPr>
            <a:r>
              <a:rPr lang="en-US" sz="2400" dirty="0">
                <a:latin typeface="Arial" panose="020B0604020202020204" pitchFamily="34" charset="0"/>
                <a:cs typeface="Arial" panose="020B0604020202020204" pitchFamily="34" charset="0"/>
              </a:rPr>
              <a:t>Solubility determined by repulsion forces among protein molecules and a hydration water layer</a:t>
            </a:r>
          </a:p>
          <a:p>
            <a:pPr marL="0" indent="0" eaLnBrk="1" hangingPunct="1">
              <a:buNone/>
              <a:defRPr/>
            </a:pPr>
            <a:endParaRPr lang="en-US" sz="2400" dirty="0">
              <a:latin typeface="Arial" panose="020B0604020202020204" pitchFamily="34" charset="0"/>
              <a:cs typeface="Arial" panose="020B0604020202020204" pitchFamily="34" charset="0"/>
            </a:endParaRPr>
          </a:p>
        </p:txBody>
      </p:sp>
      <p:sp>
        <p:nvSpPr>
          <p:cNvPr id="4" name="Rectangle 3"/>
          <p:cNvSpPr/>
          <p:nvPr/>
        </p:nvSpPr>
        <p:spPr>
          <a:xfrm>
            <a:off x="1691680" y="188640"/>
            <a:ext cx="1883849" cy="523220"/>
          </a:xfrm>
          <a:prstGeom prst="rect">
            <a:avLst/>
          </a:prstGeom>
        </p:spPr>
        <p:txBody>
          <a:bodyPr wrap="none">
            <a:spAutoFit/>
          </a:bodyPr>
          <a:lstStyle/>
          <a:p>
            <a:pPr marL="82550">
              <a:defRPr/>
            </a:pPr>
            <a:r>
              <a:rPr lang="en-US" sz="2800" b="1" dirty="0">
                <a:solidFill>
                  <a:schemeClr val="accent1"/>
                </a:solidFill>
                <a:latin typeface="Arial" panose="020B0604020202020204" pitchFamily="34" charset="0"/>
                <a:cs typeface="Arial" panose="020B0604020202020204" pitchFamily="34" charset="0"/>
              </a:rPr>
              <a:t>Solubility</a:t>
            </a:r>
          </a:p>
        </p:txBody>
      </p:sp>
      <p:pic>
        <p:nvPicPr>
          <p:cNvPr id="8" name="Picture 7" descr="http://upload.wikimedia.org/wikipedia/commons/d/d3/HydrationLayerNew.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47485" y="2133600"/>
            <a:ext cx="4196515" cy="39193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5009757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7808" y="908720"/>
            <a:ext cx="8836272" cy="1815882"/>
          </a:xfrm>
          <a:prstGeom prst="rect">
            <a:avLst/>
          </a:prstGeom>
        </p:spPr>
        <p:txBody>
          <a:bodyPr wrap="square">
            <a:spAutoFit/>
          </a:bodyPr>
          <a:lstStyle/>
          <a:p>
            <a:pPr marL="914400" lvl="1" indent="-457200">
              <a:buClr>
                <a:srgbClr val="FF0000"/>
              </a:buClr>
              <a:buFont typeface="Wingdings" panose="05000000000000000000" pitchFamily="2" charset="2"/>
              <a:buChar char="Ø"/>
              <a:defRPr/>
            </a:pPr>
            <a:r>
              <a:rPr lang="en-US" sz="2800" dirty="0">
                <a:latin typeface="Arial" panose="020B0604020202020204" pitchFamily="34" charset="0"/>
                <a:cs typeface="Arial" panose="020B0604020202020204" pitchFamily="34" charset="0"/>
              </a:rPr>
              <a:t>The proteins are least soluble at their </a:t>
            </a:r>
            <a:r>
              <a:rPr lang="en-US" sz="2800" u="sng" dirty="0">
                <a:latin typeface="Arial" panose="020B0604020202020204" pitchFamily="34" charset="0"/>
                <a:cs typeface="Arial" panose="020B0604020202020204" pitchFamily="34" charset="0"/>
              </a:rPr>
              <a:t>isoelectric point</a:t>
            </a:r>
            <a:r>
              <a:rPr lang="en-US" sz="2800" dirty="0">
                <a:latin typeface="Arial" panose="020B0604020202020204" pitchFamily="34" charset="0"/>
                <a:cs typeface="Arial" panose="020B0604020202020204" pitchFamily="34" charset="0"/>
              </a:rPr>
              <a:t> (no net charge)</a:t>
            </a:r>
          </a:p>
          <a:p>
            <a:pPr marL="914400" lvl="1" indent="-457200">
              <a:buClr>
                <a:srgbClr val="FF0000"/>
              </a:buClr>
              <a:buFont typeface="Wingdings" panose="05000000000000000000" pitchFamily="2" charset="2"/>
              <a:buChar char="Ø"/>
              <a:defRPr/>
            </a:pPr>
            <a:r>
              <a:rPr lang="en-US" sz="2800" dirty="0">
                <a:latin typeface="Arial" panose="020B0604020202020204" pitchFamily="34" charset="0"/>
                <a:cs typeface="Arial" panose="020B0604020202020204" pitchFamily="34" charset="0"/>
              </a:rPr>
              <a:t>The protein become increasingly soluble as pH is </a:t>
            </a:r>
            <a:r>
              <a:rPr lang="en-US" sz="2800" u="sng" dirty="0">
                <a:latin typeface="Arial" panose="020B0604020202020204" pitchFamily="34" charset="0"/>
                <a:cs typeface="Arial" panose="020B0604020202020204" pitchFamily="34" charset="0"/>
              </a:rPr>
              <a:t>increased</a:t>
            </a:r>
            <a:r>
              <a:rPr lang="en-US" sz="2800" dirty="0">
                <a:latin typeface="Arial" panose="020B0604020202020204" pitchFamily="34" charset="0"/>
                <a:cs typeface="Arial" panose="020B0604020202020204" pitchFamily="34" charset="0"/>
              </a:rPr>
              <a:t> or </a:t>
            </a:r>
            <a:r>
              <a:rPr lang="en-US" sz="2800" u="sng" dirty="0">
                <a:latin typeface="Arial" panose="020B0604020202020204" pitchFamily="34" charset="0"/>
                <a:cs typeface="Arial" panose="020B0604020202020204" pitchFamily="34" charset="0"/>
              </a:rPr>
              <a:t>decreased</a:t>
            </a:r>
            <a:r>
              <a:rPr lang="en-US" sz="2800" dirty="0">
                <a:latin typeface="Arial" panose="020B0604020202020204" pitchFamily="34" charset="0"/>
                <a:cs typeface="Arial" panose="020B0604020202020204" pitchFamily="34" charset="0"/>
              </a:rPr>
              <a:t> away from the </a:t>
            </a:r>
            <a:r>
              <a:rPr lang="en-US" sz="2800" dirty="0" err="1">
                <a:latin typeface="Arial" panose="020B0604020202020204" pitchFamily="34" charset="0"/>
                <a:cs typeface="Arial" panose="020B0604020202020204" pitchFamily="34" charset="0"/>
              </a:rPr>
              <a:t>pI</a:t>
            </a:r>
            <a:endParaRPr lang="en-US" sz="2800" dirty="0">
              <a:latin typeface="Arial" panose="020B0604020202020204" pitchFamily="34" charset="0"/>
              <a:cs typeface="Arial" panose="020B0604020202020204" pitchFamily="34" charset="0"/>
            </a:endParaRPr>
          </a:p>
        </p:txBody>
      </p:sp>
      <p:sp>
        <p:nvSpPr>
          <p:cNvPr id="3" name="TextBox 2"/>
          <p:cNvSpPr txBox="1"/>
          <p:nvPr/>
        </p:nvSpPr>
        <p:spPr>
          <a:xfrm>
            <a:off x="1043608" y="188640"/>
            <a:ext cx="5883342" cy="523220"/>
          </a:xfrm>
          <a:prstGeom prst="rect">
            <a:avLst/>
          </a:prstGeom>
          <a:noFill/>
        </p:spPr>
        <p:txBody>
          <a:bodyPr wrap="none" rtlCol="0">
            <a:spAutoFit/>
          </a:bodyPr>
          <a:lstStyle/>
          <a:p>
            <a:r>
              <a:rPr lang="en-US" sz="2800" dirty="0">
                <a:solidFill>
                  <a:schemeClr val="accent1"/>
                </a:solidFill>
                <a:latin typeface="Arial" panose="020B0604020202020204" pitchFamily="34" charset="0"/>
                <a:cs typeface="Arial" panose="020B0604020202020204" pitchFamily="34" charset="0"/>
              </a:rPr>
              <a:t>Influence of pH on protein solubility </a:t>
            </a:r>
          </a:p>
        </p:txBody>
      </p:sp>
      <p:graphicFrame>
        <p:nvGraphicFramePr>
          <p:cNvPr id="4" name="Object 3"/>
          <p:cNvGraphicFramePr>
            <a:graphicFrameLocks noGrp="1" noChangeAspect="1"/>
          </p:cNvGraphicFramePr>
          <p:nvPr>
            <p:extLst>
              <p:ext uri="{D42A27DB-BD31-4B8C-83A1-F6EECF244321}">
                <p14:modId xmlns:p14="http://schemas.microsoft.com/office/powerpoint/2010/main" val="2083634269"/>
              </p:ext>
            </p:extLst>
          </p:nvPr>
        </p:nvGraphicFramePr>
        <p:xfrm>
          <a:off x="4788024" y="2868618"/>
          <a:ext cx="3795713" cy="3602838"/>
        </p:xfrm>
        <a:graphic>
          <a:graphicData uri="http://schemas.openxmlformats.org/presentationml/2006/ole">
            <mc:AlternateContent xmlns:mc="http://schemas.openxmlformats.org/markup-compatibility/2006">
              <mc:Choice xmlns:v="urn:schemas-microsoft-com:vml" Requires="v">
                <p:oleObj spid="_x0000_s12311" name="CorelPhotoPaint.Image.7" r:id="rId3" imgW="6353300" imgH="5484655" progId="">
                  <p:embed/>
                </p:oleObj>
              </mc:Choice>
              <mc:Fallback>
                <p:oleObj name="CorelPhotoPaint.Image.7" r:id="rId3" imgW="6353300" imgH="5484655" progId="">
                  <p:embed/>
                  <p:pic>
                    <p:nvPicPr>
                      <p:cNvPr id="0" name="Picture 16"/>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88024" y="2868618"/>
                        <a:ext cx="3795713" cy="36028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pic>
        <p:nvPicPr>
          <p:cNvPr id="12292" name="Picture 4" descr="http://web.siumed.edu/~bbartholomew/images/protein_methods/solubility_glob_type_prot.gif">
            <a:hlinkClick r:id="rId5"/>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39552" y="2996952"/>
            <a:ext cx="4104456" cy="36724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981773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475656" y="188640"/>
            <a:ext cx="5982728" cy="523220"/>
          </a:xfrm>
          <a:prstGeom prst="rect">
            <a:avLst/>
          </a:prstGeom>
          <a:noFill/>
        </p:spPr>
        <p:txBody>
          <a:bodyPr wrap="none" rtlCol="0">
            <a:spAutoFit/>
          </a:bodyPr>
          <a:lstStyle/>
          <a:p>
            <a:r>
              <a:rPr lang="en-US" sz="2800" dirty="0">
                <a:solidFill>
                  <a:schemeClr val="accent1"/>
                </a:solidFill>
                <a:latin typeface="Arial" panose="020B0604020202020204" pitchFamily="34" charset="0"/>
                <a:cs typeface="Arial" panose="020B0604020202020204" pitchFamily="34" charset="0"/>
              </a:rPr>
              <a:t>Influence of salt on protein solubility </a:t>
            </a:r>
          </a:p>
        </p:txBody>
      </p:sp>
      <p:sp>
        <p:nvSpPr>
          <p:cNvPr id="2" name="TextBox 1"/>
          <p:cNvSpPr txBox="1"/>
          <p:nvPr/>
        </p:nvSpPr>
        <p:spPr>
          <a:xfrm>
            <a:off x="395536" y="836712"/>
            <a:ext cx="8496944" cy="3046988"/>
          </a:xfrm>
          <a:prstGeom prst="rect">
            <a:avLst/>
          </a:prstGeom>
          <a:noFill/>
        </p:spPr>
        <p:txBody>
          <a:bodyPr wrap="square" rtlCol="0">
            <a:spAutoFit/>
          </a:bodyPr>
          <a:lstStyle/>
          <a:p>
            <a:pPr marL="457200" indent="-457200">
              <a:buClr>
                <a:srgbClr val="FF0000"/>
              </a:buClr>
              <a:buFont typeface="Wingdings" panose="05000000000000000000" pitchFamily="2" charset="2"/>
              <a:buChar char="Ø"/>
            </a:pPr>
            <a:r>
              <a:rPr lang="en-US" sz="2400" dirty="0">
                <a:latin typeface="Arial" panose="020B0604020202020204" pitchFamily="34" charset="0"/>
                <a:cs typeface="Arial" panose="020B0604020202020204" pitchFamily="34" charset="0"/>
              </a:rPr>
              <a:t>Positively and negatively charged small ions in solution can cluster around charged side groups</a:t>
            </a:r>
          </a:p>
          <a:p>
            <a:pPr marL="457200" indent="-457200">
              <a:buClr>
                <a:srgbClr val="FF0000"/>
              </a:buClr>
              <a:buFont typeface="Wingdings" panose="05000000000000000000" pitchFamily="2" charset="2"/>
              <a:buChar char="Ø"/>
            </a:pPr>
            <a:r>
              <a:rPr lang="en-US" sz="2400" dirty="0">
                <a:latin typeface="Arial" panose="020B0604020202020204" pitchFamily="34" charset="0"/>
                <a:cs typeface="Arial" panose="020B0604020202020204" pitchFamily="34" charset="0"/>
              </a:rPr>
              <a:t>These ions can “screen” interacting side groups from each other </a:t>
            </a:r>
          </a:p>
          <a:p>
            <a:pPr marL="457200" indent="-457200">
              <a:buClr>
                <a:srgbClr val="FF0000"/>
              </a:buClr>
              <a:buFont typeface="Wingdings" panose="05000000000000000000" pitchFamily="2" charset="2"/>
              <a:buChar char="Ø"/>
            </a:pPr>
            <a:r>
              <a:rPr lang="en-US" sz="2400" dirty="0">
                <a:latin typeface="Arial" panose="020B0604020202020204" pitchFamily="34" charset="0"/>
                <a:cs typeface="Arial" panose="020B0604020202020204" pitchFamily="34" charset="0"/>
              </a:rPr>
              <a:t>Charged side groups of proteins can collect a cloud of ions called a </a:t>
            </a:r>
            <a:r>
              <a:rPr lang="en-US" sz="2400" dirty="0" err="1">
                <a:latin typeface="Arial" panose="020B0604020202020204" pitchFamily="34" charset="0"/>
                <a:cs typeface="Arial" panose="020B0604020202020204" pitchFamily="34" charset="0"/>
              </a:rPr>
              <a:t>counterion</a:t>
            </a:r>
            <a:r>
              <a:rPr lang="en-US" sz="2400" dirty="0">
                <a:latin typeface="Arial" panose="020B0604020202020204" pitchFamily="34" charset="0"/>
                <a:cs typeface="Arial" panose="020B0604020202020204" pitchFamily="34" charset="0"/>
              </a:rPr>
              <a:t> atmosphere </a:t>
            </a:r>
          </a:p>
          <a:p>
            <a:pPr marL="457200" indent="-457200">
              <a:buClr>
                <a:srgbClr val="FF0000"/>
              </a:buClr>
              <a:buFont typeface="Wingdings" panose="05000000000000000000" pitchFamily="2" charset="2"/>
              <a:buChar char="Ø"/>
            </a:pPr>
            <a:r>
              <a:rPr lang="en-US" sz="2400" dirty="0">
                <a:latin typeface="Arial" panose="020B0604020202020204" pitchFamily="34" charset="0"/>
                <a:cs typeface="Arial" panose="020B0604020202020204" pitchFamily="34" charset="0"/>
              </a:rPr>
              <a:t>Extent of the </a:t>
            </a:r>
            <a:r>
              <a:rPr lang="en-US" sz="2400" dirty="0" err="1">
                <a:latin typeface="Arial" panose="020B0604020202020204" pitchFamily="34" charset="0"/>
                <a:cs typeface="Arial" panose="020B0604020202020204" pitchFamily="34" charset="0"/>
              </a:rPr>
              <a:t>counterion</a:t>
            </a:r>
            <a:r>
              <a:rPr lang="en-US" sz="2400" dirty="0">
                <a:latin typeface="Arial" panose="020B0604020202020204" pitchFamily="34" charset="0"/>
                <a:cs typeface="Arial" panose="020B0604020202020204" pitchFamily="34" charset="0"/>
              </a:rPr>
              <a:t> atmosphere depends on the ionic strength of the charged ions in solution</a:t>
            </a:r>
          </a:p>
        </p:txBody>
      </p:sp>
      <p:pic>
        <p:nvPicPr>
          <p:cNvPr id="14340"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59632" y="4005064"/>
            <a:ext cx="6812086" cy="273630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1475819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300" name="Rectangle 3"/>
          <p:cNvSpPr>
            <a:spLocks noGrp="1" noChangeArrowheads="1"/>
          </p:cNvSpPr>
          <p:nvPr>
            <p:ph type="body" idx="4294967295"/>
          </p:nvPr>
        </p:nvSpPr>
        <p:spPr>
          <a:xfrm>
            <a:off x="-228600" y="1143000"/>
            <a:ext cx="5255964" cy="5181600"/>
          </a:xfrm>
        </p:spPr>
        <p:txBody>
          <a:bodyPr>
            <a:noAutofit/>
          </a:bodyPr>
          <a:lstStyle/>
          <a:p>
            <a:pPr lvl="1" eaLnBrk="1" hangingPunct="1">
              <a:lnSpc>
                <a:spcPct val="90000"/>
              </a:lnSpc>
              <a:defRPr/>
            </a:pPr>
            <a:r>
              <a:rPr lang="en-US" sz="2800" dirty="0">
                <a:latin typeface="Arial" panose="020B0604020202020204" pitchFamily="34" charset="0"/>
                <a:cs typeface="Arial" panose="020B0604020202020204" pitchFamily="34" charset="0"/>
              </a:rPr>
              <a:t>At low salt concentrations protein solubility increases (</a:t>
            </a:r>
            <a:r>
              <a:rPr lang="en-US" sz="2800" i="1" dirty="0">
                <a:latin typeface="Arial" panose="020B0604020202020204" pitchFamily="34" charset="0"/>
                <a:cs typeface="Arial" panose="020B0604020202020204" pitchFamily="34" charset="0"/>
              </a:rPr>
              <a:t>salting-in</a:t>
            </a:r>
            <a:r>
              <a:rPr lang="en-US" sz="2800" dirty="0">
                <a:latin typeface="Arial" panose="020B0604020202020204" pitchFamily="34" charset="0"/>
                <a:cs typeface="Arial" panose="020B0604020202020204" pitchFamily="34" charset="0"/>
              </a:rPr>
              <a:t>): interactions between side groups at the </a:t>
            </a:r>
            <a:r>
              <a:rPr lang="en-US" sz="2800" dirty="0" err="1">
                <a:latin typeface="Arial" panose="020B0604020202020204" pitchFamily="34" charset="0"/>
                <a:cs typeface="Arial" panose="020B0604020202020204" pitchFamily="34" charset="0"/>
              </a:rPr>
              <a:t>pI</a:t>
            </a:r>
            <a:r>
              <a:rPr lang="en-US" sz="2800" dirty="0">
                <a:latin typeface="Arial" panose="020B0604020202020204" pitchFamily="34" charset="0"/>
                <a:cs typeface="Arial" panose="020B0604020202020204" pitchFamily="34" charset="0"/>
              </a:rPr>
              <a:t> are screened which prevent aggregation.</a:t>
            </a:r>
          </a:p>
          <a:p>
            <a:pPr lvl="1" eaLnBrk="1" hangingPunct="1">
              <a:lnSpc>
                <a:spcPct val="90000"/>
              </a:lnSpc>
              <a:defRPr/>
            </a:pPr>
            <a:endParaRPr lang="en-US" sz="2800" dirty="0">
              <a:latin typeface="Arial" panose="020B0604020202020204" pitchFamily="34" charset="0"/>
              <a:cs typeface="Arial" panose="020B0604020202020204" pitchFamily="34" charset="0"/>
            </a:endParaRPr>
          </a:p>
          <a:p>
            <a:pPr lvl="1" eaLnBrk="1" hangingPunct="1">
              <a:lnSpc>
                <a:spcPct val="90000"/>
              </a:lnSpc>
              <a:defRPr/>
            </a:pPr>
            <a:r>
              <a:rPr lang="en-US" sz="2800" dirty="0">
                <a:latin typeface="Arial" panose="020B0604020202020204" pitchFamily="34" charset="0"/>
                <a:cs typeface="Arial" panose="020B0604020202020204" pitchFamily="34" charset="0"/>
              </a:rPr>
              <a:t>At high salt concentrations protein solubility decreases (</a:t>
            </a:r>
            <a:r>
              <a:rPr lang="en-US" sz="2800" i="1" dirty="0">
                <a:latin typeface="Arial" panose="020B0604020202020204" pitchFamily="34" charset="0"/>
                <a:cs typeface="Arial" panose="020B0604020202020204" pitchFamily="34" charset="0"/>
              </a:rPr>
              <a:t>salting-out</a:t>
            </a:r>
            <a:r>
              <a:rPr lang="en-US" sz="2800" dirty="0">
                <a:latin typeface="Arial" panose="020B0604020202020204" pitchFamily="34" charset="0"/>
                <a:cs typeface="Arial" panose="020B0604020202020204" pitchFamily="34" charset="0"/>
              </a:rPr>
              <a:t>): salt ions bound to water molecules and disrupt hydrolytic layer of proteins.</a:t>
            </a:r>
          </a:p>
          <a:p>
            <a:pPr lvl="1" eaLnBrk="1" hangingPunct="1">
              <a:lnSpc>
                <a:spcPct val="90000"/>
              </a:lnSpc>
              <a:defRPr/>
            </a:pPr>
            <a:endParaRPr lang="en-US" sz="2800" dirty="0">
              <a:latin typeface="Arial" panose="020B0604020202020204" pitchFamily="34" charset="0"/>
              <a:cs typeface="Arial" panose="020B0604020202020204" pitchFamily="34" charset="0"/>
            </a:endParaRPr>
          </a:p>
        </p:txBody>
      </p:sp>
      <p:sp>
        <p:nvSpPr>
          <p:cNvPr id="2" name="Slide Number Placeholder 1"/>
          <p:cNvSpPr>
            <a:spLocks noGrp="1"/>
          </p:cNvSpPr>
          <p:nvPr>
            <p:ph type="sldNum" sz="quarter" idx="12"/>
          </p:nvPr>
        </p:nvSpPr>
        <p:spPr/>
        <p:txBody>
          <a:bodyPr/>
          <a:lstStyle/>
          <a:p>
            <a:pPr>
              <a:defRPr/>
            </a:pPr>
            <a:fld id="{2AB017A8-5AAA-47AB-AFCC-8411DAD45AB1}" type="slidenum">
              <a:rPr lang="en-US"/>
              <a:pPr>
                <a:defRPr/>
              </a:pPr>
              <a:t>10</a:t>
            </a:fld>
            <a:endParaRPr lang="en-US"/>
          </a:p>
        </p:txBody>
      </p:sp>
      <p:sp>
        <p:nvSpPr>
          <p:cNvPr id="14" name="TextBox 13"/>
          <p:cNvSpPr txBox="1"/>
          <p:nvPr/>
        </p:nvSpPr>
        <p:spPr>
          <a:xfrm>
            <a:off x="666419" y="260648"/>
            <a:ext cx="8242962" cy="523220"/>
          </a:xfrm>
          <a:prstGeom prst="rect">
            <a:avLst/>
          </a:prstGeom>
          <a:noFill/>
        </p:spPr>
        <p:txBody>
          <a:bodyPr wrap="none" rtlCol="0">
            <a:spAutoFit/>
          </a:bodyPr>
          <a:lstStyle/>
          <a:p>
            <a:r>
              <a:rPr lang="en-US" sz="2800" dirty="0">
                <a:solidFill>
                  <a:schemeClr val="accent1"/>
                </a:solidFill>
                <a:latin typeface="Arial" panose="020B0604020202020204" pitchFamily="34" charset="0"/>
                <a:cs typeface="Arial" panose="020B0604020202020204" pitchFamily="34" charset="0"/>
              </a:rPr>
              <a:t>Influence of salt concentration on protein solubility </a:t>
            </a:r>
          </a:p>
        </p:txBody>
      </p:sp>
      <p:sp>
        <p:nvSpPr>
          <p:cNvPr id="5" name="AutoShape 7" descr="Image result for protein solubility salt concentration"/>
          <p:cNvSpPr>
            <a:spLocks noChangeAspect="1" noChangeArrowheads="1"/>
          </p:cNvSpPr>
          <p:nvPr/>
        </p:nvSpPr>
        <p:spPr bwMode="auto">
          <a:xfrm>
            <a:off x="0"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 name="AutoShape 9" descr="Image result for protein solubility salt concentration"/>
          <p:cNvSpPr>
            <a:spLocks noChangeAspect="1" noChangeArrowheads="1"/>
          </p:cNvSpPr>
          <p:nvPr/>
        </p:nvSpPr>
        <p:spPr bwMode="auto">
          <a:xfrm>
            <a:off x="152400"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2058" name="Picture 1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38800" y="914400"/>
            <a:ext cx="2457261" cy="23042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95528" y="3305080"/>
            <a:ext cx="4248472" cy="35529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61433899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4"/>
          <p:cNvSpPr>
            <a:spLocks noGrp="1" noChangeArrowheads="1"/>
          </p:cNvSpPr>
          <p:nvPr>
            <p:ph type="body" sz="half" idx="1"/>
          </p:nvPr>
        </p:nvSpPr>
        <p:spPr>
          <a:xfrm>
            <a:off x="4114800" y="1052736"/>
            <a:ext cx="4676453" cy="2718048"/>
          </a:xfrm>
        </p:spPr>
        <p:txBody>
          <a:bodyPr>
            <a:noAutofit/>
          </a:bodyPr>
          <a:lstStyle/>
          <a:p>
            <a:pPr eaLnBrk="1" hangingPunct="1">
              <a:lnSpc>
                <a:spcPct val="90000"/>
              </a:lnSpc>
              <a:buFont typeface="Wingdings" pitchFamily="2" charset="2"/>
              <a:buNone/>
            </a:pPr>
            <a:r>
              <a:rPr lang="en-US" altLang="en-US" sz="1800" dirty="0">
                <a:latin typeface="Arial" panose="020B0604020202020204" pitchFamily="34" charset="0"/>
                <a:cs typeface="Arial" panose="020B0604020202020204" pitchFamily="34" charset="0"/>
              </a:rPr>
              <a:t>DENATURED STATE</a:t>
            </a:r>
          </a:p>
          <a:p>
            <a:pPr eaLnBrk="1" hangingPunct="1">
              <a:lnSpc>
                <a:spcPct val="90000"/>
              </a:lnSpc>
            </a:pPr>
            <a:r>
              <a:rPr lang="en-US" altLang="en-US" sz="2000" dirty="0">
                <a:latin typeface="Arial" panose="020B0604020202020204" pitchFamily="34" charset="0"/>
                <a:cs typeface="Arial" panose="020B0604020202020204" pitchFamily="34" charset="0"/>
              </a:rPr>
              <a:t>Loss of native conformation</a:t>
            </a:r>
          </a:p>
          <a:p>
            <a:pPr lvl="1" eaLnBrk="1" hangingPunct="1">
              <a:lnSpc>
                <a:spcPct val="90000"/>
              </a:lnSpc>
            </a:pPr>
            <a:r>
              <a:rPr lang="en-US" altLang="en-US" sz="2000" dirty="0">
                <a:latin typeface="Arial" panose="020B0604020202020204" pitchFamily="34" charset="0"/>
                <a:cs typeface="Arial" panose="020B0604020202020204" pitchFamily="34" charset="0"/>
              </a:rPr>
              <a:t>Altered secondary, tertiary or quaternary structure</a:t>
            </a:r>
          </a:p>
          <a:p>
            <a:pPr lvl="1" eaLnBrk="1" hangingPunct="1">
              <a:lnSpc>
                <a:spcPct val="90000"/>
              </a:lnSpc>
            </a:pPr>
            <a:r>
              <a:rPr lang="en-US" altLang="en-US" sz="2000" dirty="0">
                <a:latin typeface="Arial" panose="020B0604020202020204" pitchFamily="34" charset="0"/>
                <a:cs typeface="Arial" panose="020B0604020202020204" pitchFamily="34" charset="0"/>
              </a:rPr>
              <a:t>Disruption of disulfide bonds (covalent) and non-covalent bonds (H-bond, ionic bond, hydrophobic  interaction</a:t>
            </a:r>
          </a:p>
          <a:p>
            <a:pPr lvl="1" eaLnBrk="1" hangingPunct="1">
              <a:lnSpc>
                <a:spcPct val="90000"/>
              </a:lnSpc>
            </a:pPr>
            <a:r>
              <a:rPr lang="en-US" altLang="en-US" sz="2000" dirty="0">
                <a:latin typeface="Arial" panose="020B0604020202020204" pitchFamily="34" charset="0"/>
                <a:cs typeface="Arial" panose="020B0604020202020204" pitchFamily="34" charset="0"/>
              </a:rPr>
              <a:t>Peptide bonds are not affected</a:t>
            </a:r>
          </a:p>
          <a:p>
            <a:pPr lvl="1" eaLnBrk="1" hangingPunct="1">
              <a:lnSpc>
                <a:spcPct val="90000"/>
              </a:lnSpc>
            </a:pPr>
            <a:endParaRPr lang="en-US" altLang="en-US" sz="1800" dirty="0">
              <a:latin typeface="Arial" panose="020B0604020202020204" pitchFamily="34" charset="0"/>
              <a:cs typeface="Arial" panose="020B0604020202020204" pitchFamily="34" charset="0"/>
            </a:endParaRPr>
          </a:p>
          <a:p>
            <a:pPr marL="320040" lvl="1" indent="0" eaLnBrk="1" hangingPunct="1">
              <a:lnSpc>
                <a:spcPct val="90000"/>
              </a:lnSpc>
              <a:buNone/>
            </a:pPr>
            <a:endParaRPr lang="en-US" altLang="en-US" sz="1800" dirty="0">
              <a:latin typeface="Arial" panose="020B0604020202020204" pitchFamily="34" charset="0"/>
              <a:cs typeface="Arial" panose="020B0604020202020204" pitchFamily="34" charset="0"/>
            </a:endParaRPr>
          </a:p>
        </p:txBody>
      </p:sp>
      <p:sp>
        <p:nvSpPr>
          <p:cNvPr id="45059" name="Rectangle 3"/>
          <p:cNvSpPr>
            <a:spLocks noGrp="1" noChangeArrowheads="1"/>
          </p:cNvSpPr>
          <p:nvPr>
            <p:ph sz="half" idx="2"/>
          </p:nvPr>
        </p:nvSpPr>
        <p:spPr>
          <a:xfrm>
            <a:off x="381000" y="1371600"/>
            <a:ext cx="3384376" cy="2096616"/>
          </a:xfrm>
        </p:spPr>
        <p:txBody>
          <a:bodyPr>
            <a:noAutofit/>
          </a:bodyPr>
          <a:lstStyle/>
          <a:p>
            <a:pPr eaLnBrk="1" hangingPunct="1">
              <a:lnSpc>
                <a:spcPct val="80000"/>
              </a:lnSpc>
              <a:buFont typeface="Wingdings" pitchFamily="2" charset="2"/>
              <a:buNone/>
            </a:pPr>
            <a:r>
              <a:rPr lang="en-US" altLang="en-US" sz="2000" dirty="0">
                <a:latin typeface="Arial" panose="020B0604020202020204" pitchFamily="34" charset="0"/>
                <a:cs typeface="Arial" panose="020B0604020202020204" pitchFamily="34" charset="0"/>
              </a:rPr>
              <a:t> NATIVE STATE</a:t>
            </a:r>
          </a:p>
          <a:p>
            <a:pPr eaLnBrk="1" hangingPunct="1">
              <a:lnSpc>
                <a:spcPct val="80000"/>
              </a:lnSpc>
            </a:pPr>
            <a:r>
              <a:rPr lang="en-US" altLang="en-US" sz="2000" dirty="0">
                <a:latin typeface="Arial" panose="020B0604020202020204" pitchFamily="34" charset="0"/>
                <a:cs typeface="Arial" panose="020B0604020202020204" pitchFamily="34" charset="0"/>
              </a:rPr>
              <a:t>Usually most stable</a:t>
            </a:r>
          </a:p>
          <a:p>
            <a:pPr eaLnBrk="1" hangingPunct="1">
              <a:lnSpc>
                <a:spcPct val="80000"/>
              </a:lnSpc>
            </a:pPr>
            <a:r>
              <a:rPr lang="en-US" altLang="en-US" sz="2000" dirty="0">
                <a:latin typeface="Arial" panose="020B0604020202020204" pitchFamily="34" charset="0"/>
                <a:cs typeface="Arial" panose="020B0604020202020204" pitchFamily="34" charset="0"/>
              </a:rPr>
              <a:t>Usually most soluble</a:t>
            </a:r>
          </a:p>
          <a:p>
            <a:pPr eaLnBrk="1" hangingPunct="1">
              <a:lnSpc>
                <a:spcPct val="80000"/>
              </a:lnSpc>
            </a:pPr>
            <a:r>
              <a:rPr lang="en-US" altLang="en-US" sz="2000" dirty="0">
                <a:latin typeface="Arial" panose="020B0604020202020204" pitchFamily="34" charset="0"/>
                <a:cs typeface="Arial" panose="020B0604020202020204" pitchFamily="34" charset="0"/>
              </a:rPr>
              <a:t>Polar groups usually on the outside</a:t>
            </a:r>
          </a:p>
          <a:p>
            <a:pPr eaLnBrk="1" hangingPunct="1">
              <a:lnSpc>
                <a:spcPct val="80000"/>
              </a:lnSpc>
            </a:pPr>
            <a:r>
              <a:rPr lang="en-US" altLang="en-US" sz="2000" dirty="0">
                <a:latin typeface="Arial" panose="020B0604020202020204" pitchFamily="34" charset="0"/>
                <a:cs typeface="Arial" panose="020B0604020202020204" pitchFamily="34" charset="0"/>
              </a:rPr>
              <a:t>Hydrophobic groups on inside</a:t>
            </a:r>
          </a:p>
          <a:p>
            <a:pPr eaLnBrk="1" hangingPunct="1">
              <a:lnSpc>
                <a:spcPct val="80000"/>
              </a:lnSpc>
            </a:pPr>
            <a:endParaRPr lang="en-US" altLang="en-US" sz="2000" dirty="0">
              <a:latin typeface="Arial" panose="020B0604020202020204" pitchFamily="34" charset="0"/>
              <a:cs typeface="Arial" panose="020B0604020202020204" pitchFamily="34" charset="0"/>
            </a:endParaRPr>
          </a:p>
        </p:txBody>
      </p:sp>
      <p:sp>
        <p:nvSpPr>
          <p:cNvPr id="2" name="Slide Number Placeholder 1"/>
          <p:cNvSpPr>
            <a:spLocks noGrp="1"/>
          </p:cNvSpPr>
          <p:nvPr>
            <p:ph type="sldNum" sz="quarter" idx="11"/>
          </p:nvPr>
        </p:nvSpPr>
        <p:spPr/>
        <p:txBody>
          <a:bodyPr/>
          <a:lstStyle/>
          <a:p>
            <a:pPr>
              <a:defRPr/>
            </a:pPr>
            <a:fld id="{3B0E89FB-5BEC-4FC2-9FA8-971EFCE34D22}" type="slidenum">
              <a:rPr lang="en-US"/>
              <a:pPr>
                <a:defRPr/>
              </a:pPr>
              <a:t>11</a:t>
            </a:fld>
            <a:endParaRPr lang="en-US"/>
          </a:p>
        </p:txBody>
      </p:sp>
      <p:sp>
        <p:nvSpPr>
          <p:cNvPr id="45061" name="Rectangle 5"/>
          <p:cNvSpPr>
            <a:spLocks noChangeArrowheads="1"/>
          </p:cNvSpPr>
          <p:nvPr/>
        </p:nvSpPr>
        <p:spPr bwMode="auto">
          <a:xfrm>
            <a:off x="1091307" y="450816"/>
            <a:ext cx="7208838"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r>
              <a:rPr lang="en-US" altLang="en-US" sz="2800" b="1" dirty="0">
                <a:latin typeface="Arial" pitchFamily="34" charset="0"/>
              </a:rPr>
              <a:t>Proteins exist in two main states</a:t>
            </a:r>
          </a:p>
        </p:txBody>
      </p:sp>
      <p:sp>
        <p:nvSpPr>
          <p:cNvPr id="5" name="TextBox 4"/>
          <p:cNvSpPr txBox="1"/>
          <p:nvPr/>
        </p:nvSpPr>
        <p:spPr>
          <a:xfrm>
            <a:off x="2339752" y="0"/>
            <a:ext cx="3873176" cy="584775"/>
          </a:xfrm>
          <a:prstGeom prst="rect">
            <a:avLst/>
          </a:prstGeom>
          <a:noFill/>
        </p:spPr>
        <p:txBody>
          <a:bodyPr wrap="none" rtlCol="0">
            <a:spAutoFit/>
          </a:bodyPr>
          <a:lstStyle/>
          <a:p>
            <a:r>
              <a:rPr lang="en-US" sz="3200" dirty="0">
                <a:solidFill>
                  <a:srgbClr val="00B0F0"/>
                </a:solidFill>
                <a:latin typeface="Arial" panose="020B0604020202020204" pitchFamily="34" charset="0"/>
                <a:cs typeface="Arial" panose="020B0604020202020204" pitchFamily="34" charset="0"/>
              </a:rPr>
              <a:t>Protein denaturation</a:t>
            </a:r>
          </a:p>
        </p:txBody>
      </p:sp>
      <p:pic>
        <p:nvPicPr>
          <p:cNvPr id="11" name="Picture 2" descr="http://greatneck.k12.ny.us/GNPS/SHS/dept/science/krauz/bio_h/images/ProteinDenaturation.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1836" y="4038601"/>
            <a:ext cx="6603693" cy="1752600"/>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7"/>
          <p:cNvSpPr/>
          <p:nvPr/>
        </p:nvSpPr>
        <p:spPr>
          <a:xfrm>
            <a:off x="4419600" y="5657671"/>
            <a:ext cx="4572000" cy="1200329"/>
          </a:xfrm>
          <a:prstGeom prst="rect">
            <a:avLst/>
          </a:prstGeom>
        </p:spPr>
        <p:txBody>
          <a:bodyPr>
            <a:spAutoFit/>
          </a:bodyPr>
          <a:lstStyle/>
          <a:p>
            <a:pPr marL="548640" lvl="1" indent="-228600">
              <a:lnSpc>
                <a:spcPct val="90000"/>
              </a:lnSpc>
              <a:spcBef>
                <a:spcPts val="370"/>
              </a:spcBef>
              <a:buClr>
                <a:srgbClr val="9B2D1F"/>
              </a:buClr>
              <a:buSzPct val="85000"/>
              <a:buFont typeface="Wingdings 2"/>
              <a:buChar char=""/>
            </a:pPr>
            <a:r>
              <a:rPr kumimoji="1" lang="en-US" altLang="zh-CN" sz="2000" dirty="0">
                <a:solidFill>
                  <a:prstClr val="black"/>
                </a:solidFill>
                <a:latin typeface="Arial" panose="020B0604020202020204" pitchFamily="34" charset="0"/>
                <a:ea typeface="楷体_GB2312" pitchFamily="49" charset="-122"/>
                <a:cs typeface="Arial" panose="020B0604020202020204" pitchFamily="34" charset="0"/>
              </a:rPr>
              <a:t>The proteins can regain their native state when the denaturing influence is removed-</a:t>
            </a:r>
            <a:r>
              <a:rPr kumimoji="1" lang="en-US" altLang="zh-CN" sz="2000" dirty="0" err="1">
                <a:solidFill>
                  <a:prstClr val="black"/>
                </a:solidFill>
                <a:latin typeface="Arial" panose="020B0604020202020204" pitchFamily="34" charset="0"/>
                <a:ea typeface="楷体_GB2312" pitchFamily="49" charset="-122"/>
                <a:cs typeface="Arial" panose="020B0604020202020204" pitchFamily="34" charset="0"/>
              </a:rPr>
              <a:t>Renaturation</a:t>
            </a:r>
            <a:r>
              <a:rPr kumimoji="1" lang="en-US" altLang="zh-CN" sz="2000" dirty="0">
                <a:solidFill>
                  <a:prstClr val="black"/>
                </a:solidFill>
                <a:latin typeface="Arial" panose="020B0604020202020204" pitchFamily="34" charset="0"/>
                <a:ea typeface="楷体_GB2312" pitchFamily="49" charset="-122"/>
                <a:cs typeface="Arial" panose="020B0604020202020204" pitchFamily="34" charset="0"/>
              </a:rPr>
              <a:t>. </a:t>
            </a:r>
            <a:endParaRPr lang="en-US" altLang="zh-CN" sz="2000" dirty="0">
              <a:solidFill>
                <a:prstClr val="black"/>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89633800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3642" name="Freeform 10"/>
          <p:cNvSpPr>
            <a:spLocks noChangeArrowheads="1"/>
          </p:cNvSpPr>
          <p:nvPr/>
        </p:nvSpPr>
        <p:spPr bwMode="auto">
          <a:xfrm>
            <a:off x="400050" y="280988"/>
            <a:ext cx="8229600" cy="609600"/>
          </a:xfrm>
          <a:custGeom>
            <a:avLst/>
            <a:gdLst>
              <a:gd name="T0" fmla="*/ 0 w 1000"/>
              <a:gd name="T1" fmla="*/ 1000 h 1000"/>
              <a:gd name="T2" fmla="*/ 0 w 1000"/>
              <a:gd name="T3" fmla="*/ 0 h 1000"/>
              <a:gd name="T4" fmla="*/ 1000 w 1000"/>
              <a:gd name="T5" fmla="*/ 0 h 1000"/>
            </a:gdLst>
            <a:ahLst/>
            <a:cxnLst>
              <a:cxn ang="0">
                <a:pos x="T0" y="T1"/>
              </a:cxn>
              <a:cxn ang="0">
                <a:pos x="T2" y="T3"/>
              </a:cxn>
              <a:cxn ang="0">
                <a:pos x="T4" y="T5"/>
              </a:cxn>
            </a:cxnLst>
            <a:rect l="0" t="0" r="r" b="b"/>
            <a:pathLst>
              <a:path w="1000" h="1000">
                <a:moveTo>
                  <a:pt x="0" y="1000"/>
                </a:moveTo>
                <a:lnTo>
                  <a:pt x="0" y="0"/>
                </a:lnTo>
                <a:lnTo>
                  <a:pt x="1000" y="0"/>
                </a:lnTo>
              </a:path>
            </a:pathLst>
          </a:custGeom>
          <a:noFill/>
          <a:ln w="19050">
            <a:solidFill>
              <a:srgbClr val="CC99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53641" name="Line 9"/>
          <p:cNvSpPr>
            <a:spLocks noChangeShapeType="1"/>
          </p:cNvSpPr>
          <p:nvPr/>
        </p:nvSpPr>
        <p:spPr bwMode="auto">
          <a:xfrm>
            <a:off x="476250" y="6224588"/>
            <a:ext cx="8229600" cy="0"/>
          </a:xfrm>
          <a:prstGeom prst="line">
            <a:avLst/>
          </a:prstGeom>
          <a:noFill/>
          <a:ln w="19050">
            <a:solidFill>
              <a:srgbClr val="CC99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5F5F5F"/>
                  </a:outerShdw>
                </a:effectLst>
              </a14:hiddenEffects>
            </a:ext>
          </a:extLst>
        </p:spPr>
        <p:txBody>
          <a:bodyPr/>
          <a:lstStyle/>
          <a:p>
            <a:endParaRPr lang="en-US"/>
          </a:p>
        </p:txBody>
      </p:sp>
      <p:sp>
        <p:nvSpPr>
          <p:cNvPr id="453639" name="Rectangle 7"/>
          <p:cNvSpPr>
            <a:spLocks noChangeArrowheads="1"/>
          </p:cNvSpPr>
          <p:nvPr/>
        </p:nvSpPr>
        <p:spPr bwMode="auto">
          <a:xfrm>
            <a:off x="476250" y="330200"/>
            <a:ext cx="8229600" cy="1139825"/>
          </a:xfrm>
          <a:prstGeom prst="rect">
            <a:avLst/>
          </a:prstGeom>
          <a:noFill/>
          <a:ln>
            <a:noFill/>
          </a:ln>
          <a:effectLst/>
          <a:extLst>
            <a:ext uri="{909E8E84-426E-40DD-AFC4-6F175D3DCCD1}">
              <a14:hiddenFill xmlns:a14="http://schemas.microsoft.com/office/drawing/2010/main">
                <a:solidFill>
                  <a:srgbClr val="CC9900"/>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5F5F5F"/>
                  </a:outerShdw>
                </a:effectLst>
              </a14:hiddenEffects>
            </a:ext>
          </a:extLst>
        </p:spPr>
        <p:txBody>
          <a:bodyPr/>
          <a:lstStyle>
            <a:lvl1pPr algn="ctr">
              <a:defRPr sz="4400">
                <a:solidFill>
                  <a:schemeClr val="tx2"/>
                </a:solidFill>
                <a:latin typeface="Arial" pitchFamily="34" charset="0"/>
                <a:ea typeface="SimSun" pitchFamily="2" charset="-122"/>
              </a:defRPr>
            </a:lvl1pPr>
            <a:lvl2pPr algn="ctr">
              <a:defRPr sz="4400">
                <a:solidFill>
                  <a:schemeClr val="tx2"/>
                </a:solidFill>
                <a:latin typeface="Arial" pitchFamily="34" charset="0"/>
                <a:ea typeface="SimSun" pitchFamily="2" charset="-122"/>
              </a:defRPr>
            </a:lvl2pPr>
            <a:lvl3pPr algn="ctr">
              <a:defRPr sz="4400">
                <a:solidFill>
                  <a:schemeClr val="tx2"/>
                </a:solidFill>
                <a:latin typeface="Arial" pitchFamily="34" charset="0"/>
                <a:ea typeface="SimSun" pitchFamily="2" charset="-122"/>
              </a:defRPr>
            </a:lvl3pPr>
            <a:lvl4pPr algn="ctr">
              <a:defRPr sz="4400">
                <a:solidFill>
                  <a:schemeClr val="tx2"/>
                </a:solidFill>
                <a:latin typeface="Arial" pitchFamily="34" charset="0"/>
                <a:ea typeface="SimSun" pitchFamily="2" charset="-122"/>
              </a:defRPr>
            </a:lvl4pPr>
            <a:lvl5pPr algn="ctr">
              <a:defRPr sz="4400">
                <a:solidFill>
                  <a:schemeClr val="tx2"/>
                </a:solidFill>
                <a:latin typeface="Arial" pitchFamily="34" charset="0"/>
                <a:ea typeface="SimSun" pitchFamily="2" charset="-122"/>
              </a:defRPr>
            </a:lvl5pPr>
            <a:lvl6pPr marL="457200" algn="ctr" fontAlgn="base">
              <a:spcBef>
                <a:spcPct val="0"/>
              </a:spcBef>
              <a:spcAft>
                <a:spcPct val="0"/>
              </a:spcAft>
              <a:defRPr sz="4400">
                <a:solidFill>
                  <a:schemeClr val="tx2"/>
                </a:solidFill>
                <a:latin typeface="Arial" pitchFamily="34" charset="0"/>
                <a:ea typeface="SimSun" pitchFamily="2" charset="-122"/>
              </a:defRPr>
            </a:lvl6pPr>
            <a:lvl7pPr marL="914400" algn="ctr" fontAlgn="base">
              <a:spcBef>
                <a:spcPct val="0"/>
              </a:spcBef>
              <a:spcAft>
                <a:spcPct val="0"/>
              </a:spcAft>
              <a:defRPr sz="4400">
                <a:solidFill>
                  <a:schemeClr val="tx2"/>
                </a:solidFill>
                <a:latin typeface="Arial" pitchFamily="34" charset="0"/>
                <a:ea typeface="SimSun" pitchFamily="2" charset="-122"/>
              </a:defRPr>
            </a:lvl7pPr>
            <a:lvl8pPr marL="1371600" algn="ctr" fontAlgn="base">
              <a:spcBef>
                <a:spcPct val="0"/>
              </a:spcBef>
              <a:spcAft>
                <a:spcPct val="0"/>
              </a:spcAft>
              <a:defRPr sz="4400">
                <a:solidFill>
                  <a:schemeClr val="tx2"/>
                </a:solidFill>
                <a:latin typeface="Arial" pitchFamily="34" charset="0"/>
                <a:ea typeface="SimSun" pitchFamily="2" charset="-122"/>
              </a:defRPr>
            </a:lvl8pPr>
            <a:lvl9pPr marL="1828800" algn="ctr" fontAlgn="base">
              <a:spcBef>
                <a:spcPct val="0"/>
              </a:spcBef>
              <a:spcAft>
                <a:spcPct val="0"/>
              </a:spcAft>
              <a:defRPr sz="4400">
                <a:solidFill>
                  <a:schemeClr val="tx2"/>
                </a:solidFill>
                <a:latin typeface="Arial" pitchFamily="34" charset="0"/>
                <a:ea typeface="SimSun" pitchFamily="2" charset="-122"/>
              </a:defRPr>
            </a:lvl9pPr>
          </a:lstStyle>
          <a:p>
            <a:pPr algn="l"/>
            <a:r>
              <a:rPr lang="en-US" altLang="zh-CN" sz="4200" dirty="0">
                <a:solidFill>
                  <a:srgbClr val="0000FF"/>
                </a:solidFill>
              </a:rPr>
              <a:t>	</a:t>
            </a:r>
            <a:r>
              <a:rPr lang="en-US" altLang="zh-CN" sz="2800" dirty="0">
                <a:solidFill>
                  <a:schemeClr val="accent1"/>
                </a:solidFill>
                <a:ea typeface="ˎ̥"/>
                <a:cs typeface="ˎ̥"/>
              </a:rPr>
              <a:t>Denaturing agents</a:t>
            </a:r>
            <a:endParaRPr lang="en-US" altLang="zh-CN" sz="2800" dirty="0">
              <a:solidFill>
                <a:schemeClr val="accent1"/>
              </a:solidFill>
            </a:endParaRPr>
          </a:p>
        </p:txBody>
      </p:sp>
      <p:sp>
        <p:nvSpPr>
          <p:cNvPr id="7" name="Text Box 3"/>
          <p:cNvSpPr>
            <a:spLocks noGrp="1" noChangeArrowheads="1"/>
          </p:cNvSpPr>
          <p:nvPr>
            <p:ph idx="1"/>
          </p:nvPr>
        </p:nvSpPr>
        <p:spPr>
          <a:xfrm>
            <a:off x="323528" y="1470025"/>
            <a:ext cx="5328592" cy="4551263"/>
          </a:xfrm>
        </p:spPr>
        <p:txBody>
          <a:bodyPr>
            <a:noAutofit/>
          </a:bodyPr>
          <a:lstStyle/>
          <a:p>
            <a:pPr>
              <a:lnSpc>
                <a:spcPct val="120000"/>
              </a:lnSpc>
              <a:buClr>
                <a:schemeClr val="accent1"/>
              </a:buClr>
              <a:buSzPct val="65000"/>
              <a:buFont typeface="Wingdings" pitchFamily="2" charset="2"/>
              <a:buChar char="n"/>
            </a:pPr>
            <a:r>
              <a:rPr lang="en-US" altLang="zh-CN" sz="2400" b="1" dirty="0">
                <a:latin typeface="Arial" panose="020B0604020202020204" pitchFamily="34" charset="0"/>
                <a:ea typeface="ˎ̥"/>
                <a:cs typeface="Arial" panose="020B0604020202020204" pitchFamily="34" charset="0"/>
              </a:rPr>
              <a:t>Physical agents </a:t>
            </a:r>
            <a:endParaRPr lang="en-US" altLang="zh-CN" sz="2400" dirty="0">
              <a:latin typeface="Arial" panose="020B0604020202020204" pitchFamily="34" charset="0"/>
              <a:cs typeface="Arial" panose="020B0604020202020204" pitchFamily="34" charset="0"/>
            </a:endParaRPr>
          </a:p>
          <a:p>
            <a:pPr lvl="1">
              <a:lnSpc>
                <a:spcPct val="120000"/>
              </a:lnSpc>
              <a:buClr>
                <a:schemeClr val="accent2"/>
              </a:buClr>
              <a:buSzPct val="60000"/>
              <a:buFont typeface="Wingdings" pitchFamily="2" charset="2"/>
              <a:buChar char="q"/>
            </a:pPr>
            <a:r>
              <a:rPr lang="en-US" altLang="zh-CN" dirty="0">
                <a:solidFill>
                  <a:schemeClr val="accent1"/>
                </a:solidFill>
                <a:latin typeface="Arial" panose="020B0604020202020204" pitchFamily="34" charset="0"/>
                <a:ea typeface="ˎ̥"/>
                <a:cs typeface="Arial" panose="020B0604020202020204" pitchFamily="34" charset="0"/>
              </a:rPr>
              <a:t>Thermal treatment</a:t>
            </a:r>
          </a:p>
          <a:p>
            <a:pPr lvl="1" eaLnBrk="1" hangingPunct="1">
              <a:lnSpc>
                <a:spcPct val="90000"/>
              </a:lnSpc>
            </a:pPr>
            <a:r>
              <a:rPr lang="en-US" altLang="en-US" dirty="0">
                <a:latin typeface="Arial" panose="020B0604020202020204" pitchFamily="34" charset="0"/>
                <a:cs typeface="Arial" panose="020B0604020202020204" pitchFamily="34" charset="0"/>
              </a:rPr>
              <a:t>High temperature destabilizes the non-covalent interactions holding the protein together causing it to eventually unfold. Increase molecular energy and motion.</a:t>
            </a:r>
          </a:p>
          <a:p>
            <a:pPr lvl="1" eaLnBrk="1" hangingPunct="1">
              <a:lnSpc>
                <a:spcPct val="90000"/>
              </a:lnSpc>
            </a:pPr>
            <a:r>
              <a:rPr lang="en-US" altLang="en-US" dirty="0">
                <a:latin typeface="Arial" panose="020B0604020202020204" pitchFamily="34" charset="0"/>
                <a:cs typeface="Arial" panose="020B0604020202020204" pitchFamily="34" charset="0"/>
              </a:rPr>
              <a:t>Hydrogen bonds are affected the most.</a:t>
            </a:r>
          </a:p>
          <a:p>
            <a:pPr lvl="1" eaLnBrk="1" hangingPunct="1">
              <a:lnSpc>
                <a:spcPct val="90000"/>
              </a:lnSpc>
            </a:pPr>
            <a:r>
              <a:rPr lang="en-US" altLang="en-US" dirty="0">
                <a:solidFill>
                  <a:schemeClr val="accent2">
                    <a:lumMod val="60000"/>
                    <a:lumOff val="40000"/>
                  </a:schemeClr>
                </a:solidFill>
                <a:latin typeface="Arial" panose="020B0604020202020204" pitchFamily="34" charset="0"/>
                <a:cs typeface="Arial" panose="020B0604020202020204" pitchFamily="34" charset="0"/>
              </a:rPr>
              <a:t>Freezing</a:t>
            </a:r>
            <a:r>
              <a:rPr lang="en-US" altLang="en-US" dirty="0">
                <a:latin typeface="Arial" panose="020B0604020202020204" pitchFamily="34" charset="0"/>
                <a:cs typeface="Arial" panose="020B0604020202020204" pitchFamily="34" charset="0"/>
              </a:rPr>
              <a:t> can also denature due to ice crystals and weakening of hydrophobic interactions.</a:t>
            </a:r>
          </a:p>
        </p:txBody>
      </p:sp>
      <p:grpSp>
        <p:nvGrpSpPr>
          <p:cNvPr id="8" name="Group 25"/>
          <p:cNvGrpSpPr>
            <a:grpSpLocks/>
          </p:cNvGrpSpPr>
          <p:nvPr/>
        </p:nvGrpSpPr>
        <p:grpSpPr bwMode="auto">
          <a:xfrm>
            <a:off x="5868144" y="980728"/>
            <a:ext cx="3003550" cy="2424112"/>
            <a:chOff x="6205538" y="4181475"/>
            <a:chExt cx="3003550" cy="2424113"/>
          </a:xfrm>
        </p:grpSpPr>
        <p:sp>
          <p:nvSpPr>
            <p:cNvPr id="9" name="Line 11"/>
            <p:cNvSpPr>
              <a:spLocks noChangeShapeType="1"/>
            </p:cNvSpPr>
            <p:nvPr/>
          </p:nvSpPr>
          <p:spPr bwMode="auto">
            <a:xfrm>
              <a:off x="6662738" y="4346575"/>
              <a:ext cx="0" cy="190500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 name="Line 12"/>
            <p:cNvSpPr>
              <a:spLocks noChangeShapeType="1"/>
            </p:cNvSpPr>
            <p:nvPr/>
          </p:nvSpPr>
          <p:spPr bwMode="auto">
            <a:xfrm>
              <a:off x="6662738" y="6251575"/>
              <a:ext cx="2209800" cy="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 name="Line 13"/>
            <p:cNvSpPr>
              <a:spLocks noChangeShapeType="1"/>
            </p:cNvSpPr>
            <p:nvPr/>
          </p:nvSpPr>
          <p:spPr bwMode="auto">
            <a:xfrm flipV="1">
              <a:off x="8872538" y="4270375"/>
              <a:ext cx="0" cy="198120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 name="Text Box 14"/>
            <p:cNvSpPr txBox="1">
              <a:spLocks noChangeArrowheads="1"/>
            </p:cNvSpPr>
            <p:nvPr/>
          </p:nvSpPr>
          <p:spPr bwMode="auto">
            <a:xfrm rot="-5400000">
              <a:off x="5695157" y="5042694"/>
              <a:ext cx="15176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r>
                <a:rPr lang="en-US" altLang="en-US" b="1" dirty="0">
                  <a:latin typeface="Arial" pitchFamily="34" charset="0"/>
                </a:rPr>
                <a:t>%Denatured</a:t>
              </a:r>
            </a:p>
          </p:txBody>
        </p:sp>
        <p:sp>
          <p:nvSpPr>
            <p:cNvPr id="13" name="Text Box 15"/>
            <p:cNvSpPr txBox="1">
              <a:spLocks noChangeArrowheads="1"/>
            </p:cNvSpPr>
            <p:nvPr/>
          </p:nvSpPr>
          <p:spPr bwMode="auto">
            <a:xfrm>
              <a:off x="6357938" y="6086475"/>
              <a:ext cx="3111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r>
                <a:rPr lang="en-US" altLang="en-US">
                  <a:latin typeface="Arial" pitchFamily="34" charset="0"/>
                </a:rPr>
                <a:t>0</a:t>
              </a:r>
            </a:p>
          </p:txBody>
        </p:sp>
        <p:sp>
          <p:nvSpPr>
            <p:cNvPr id="14" name="Text Box 16"/>
            <p:cNvSpPr txBox="1">
              <a:spLocks noChangeArrowheads="1"/>
            </p:cNvSpPr>
            <p:nvPr/>
          </p:nvSpPr>
          <p:spPr bwMode="auto">
            <a:xfrm>
              <a:off x="6205538" y="4181475"/>
              <a:ext cx="5651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r>
                <a:rPr lang="en-US" altLang="en-US">
                  <a:latin typeface="Arial" pitchFamily="34" charset="0"/>
                </a:rPr>
                <a:t>100</a:t>
              </a:r>
            </a:p>
          </p:txBody>
        </p:sp>
        <p:sp>
          <p:nvSpPr>
            <p:cNvPr id="15" name="Text Box 20"/>
            <p:cNvSpPr txBox="1">
              <a:spLocks noChangeArrowheads="1"/>
            </p:cNvSpPr>
            <p:nvPr/>
          </p:nvSpPr>
          <p:spPr bwMode="auto">
            <a:xfrm>
              <a:off x="6586538" y="6162675"/>
              <a:ext cx="3111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r>
                <a:rPr lang="en-US" altLang="en-US" dirty="0">
                  <a:latin typeface="Arial" pitchFamily="34" charset="0"/>
                </a:rPr>
                <a:t>0</a:t>
              </a:r>
            </a:p>
          </p:txBody>
        </p:sp>
        <p:sp>
          <p:nvSpPr>
            <p:cNvPr id="16" name="Text Box 21"/>
            <p:cNvSpPr txBox="1">
              <a:spLocks noChangeArrowheads="1"/>
            </p:cNvSpPr>
            <p:nvPr/>
          </p:nvSpPr>
          <p:spPr bwMode="auto">
            <a:xfrm>
              <a:off x="8643938" y="6162675"/>
              <a:ext cx="5651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r>
                <a:rPr lang="en-US" altLang="en-US">
                  <a:latin typeface="Arial" pitchFamily="34" charset="0"/>
                </a:rPr>
                <a:t>100</a:t>
              </a:r>
            </a:p>
          </p:txBody>
        </p:sp>
        <p:sp>
          <p:nvSpPr>
            <p:cNvPr id="17" name="Text Box 22"/>
            <p:cNvSpPr txBox="1">
              <a:spLocks noChangeArrowheads="1"/>
            </p:cNvSpPr>
            <p:nvPr/>
          </p:nvSpPr>
          <p:spPr bwMode="auto">
            <a:xfrm>
              <a:off x="7500938" y="6238875"/>
              <a:ext cx="7048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r>
                <a:rPr lang="en-US" altLang="en-US">
                  <a:latin typeface="Arial" pitchFamily="34" charset="0"/>
                </a:rPr>
                <a:t>T (C)</a:t>
              </a:r>
            </a:p>
          </p:txBody>
        </p:sp>
        <p:sp>
          <p:nvSpPr>
            <p:cNvPr id="18" name="Freeform 23"/>
            <p:cNvSpPr>
              <a:spLocks/>
            </p:cNvSpPr>
            <p:nvPr/>
          </p:nvSpPr>
          <p:spPr bwMode="auto">
            <a:xfrm>
              <a:off x="6708776" y="4316413"/>
              <a:ext cx="2133600" cy="1922462"/>
            </a:xfrm>
            <a:custGeom>
              <a:avLst/>
              <a:gdLst>
                <a:gd name="T0" fmla="*/ 0 w 1344"/>
                <a:gd name="T1" fmla="*/ 2147483647 h 1211"/>
                <a:gd name="T2" fmla="*/ 2147483647 w 1344"/>
                <a:gd name="T3" fmla="*/ 2147483647 h 1211"/>
                <a:gd name="T4" fmla="*/ 2147483647 w 1344"/>
                <a:gd name="T5" fmla="*/ 2147483647 h 1211"/>
                <a:gd name="T6" fmla="*/ 2147483647 w 1344"/>
                <a:gd name="T7" fmla="*/ 2147483647 h 1211"/>
                <a:gd name="T8" fmla="*/ 2147483647 w 1344"/>
                <a:gd name="T9" fmla="*/ 2147483647 h 1211"/>
                <a:gd name="T10" fmla="*/ 2147483647 w 1344"/>
                <a:gd name="T11" fmla="*/ 2147483647 h 1211"/>
                <a:gd name="T12" fmla="*/ 2147483647 w 1344"/>
                <a:gd name="T13" fmla="*/ 2147483647 h 1211"/>
                <a:gd name="T14" fmla="*/ 2147483647 w 1344"/>
                <a:gd name="T15" fmla="*/ 2147483647 h 1211"/>
                <a:gd name="T16" fmla="*/ 2147483647 w 1344"/>
                <a:gd name="T17" fmla="*/ 2147483647 h 1211"/>
                <a:gd name="T18" fmla="*/ 2147483647 w 1344"/>
                <a:gd name="T19" fmla="*/ 2147483647 h 1211"/>
                <a:gd name="T20" fmla="*/ 2147483647 w 1344"/>
                <a:gd name="T21" fmla="*/ 2147483647 h 1211"/>
                <a:gd name="T22" fmla="*/ 2147483647 w 1344"/>
                <a:gd name="T23" fmla="*/ 2147483647 h 1211"/>
                <a:gd name="T24" fmla="*/ 2147483647 w 1344"/>
                <a:gd name="T25" fmla="*/ 0 h 121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344"/>
                <a:gd name="T40" fmla="*/ 0 h 1211"/>
                <a:gd name="T41" fmla="*/ 1344 w 1344"/>
                <a:gd name="T42" fmla="*/ 1211 h 1211"/>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344" h="1211">
                  <a:moveTo>
                    <a:pt x="0" y="1190"/>
                  </a:moveTo>
                  <a:cubicBezTo>
                    <a:pt x="314" y="1183"/>
                    <a:pt x="328" y="1211"/>
                    <a:pt x="518" y="1152"/>
                  </a:cubicBezTo>
                  <a:cubicBezTo>
                    <a:pt x="535" y="1141"/>
                    <a:pt x="548" y="1124"/>
                    <a:pt x="566" y="1113"/>
                  </a:cubicBezTo>
                  <a:cubicBezTo>
                    <a:pt x="583" y="1102"/>
                    <a:pt x="605" y="1101"/>
                    <a:pt x="624" y="1094"/>
                  </a:cubicBezTo>
                  <a:cubicBezTo>
                    <a:pt x="667" y="1051"/>
                    <a:pt x="641" y="1069"/>
                    <a:pt x="710" y="1046"/>
                  </a:cubicBezTo>
                  <a:cubicBezTo>
                    <a:pt x="720" y="1043"/>
                    <a:pt x="739" y="1037"/>
                    <a:pt x="739" y="1037"/>
                  </a:cubicBezTo>
                  <a:cubicBezTo>
                    <a:pt x="821" y="951"/>
                    <a:pt x="688" y="1084"/>
                    <a:pt x="787" y="1008"/>
                  </a:cubicBezTo>
                  <a:cubicBezTo>
                    <a:pt x="838" y="969"/>
                    <a:pt x="849" y="943"/>
                    <a:pt x="883" y="893"/>
                  </a:cubicBezTo>
                  <a:cubicBezTo>
                    <a:pt x="901" y="866"/>
                    <a:pt x="941" y="816"/>
                    <a:pt x="941" y="816"/>
                  </a:cubicBezTo>
                  <a:cubicBezTo>
                    <a:pt x="965" y="744"/>
                    <a:pt x="993" y="670"/>
                    <a:pt x="1008" y="595"/>
                  </a:cubicBezTo>
                  <a:cubicBezTo>
                    <a:pt x="1031" y="481"/>
                    <a:pt x="1038" y="340"/>
                    <a:pt x="1104" y="240"/>
                  </a:cubicBezTo>
                  <a:cubicBezTo>
                    <a:pt x="1127" y="170"/>
                    <a:pt x="1156" y="100"/>
                    <a:pt x="1219" y="57"/>
                  </a:cubicBezTo>
                  <a:cubicBezTo>
                    <a:pt x="1247" y="16"/>
                    <a:pt x="1295" y="0"/>
                    <a:pt x="1344" y="0"/>
                  </a:cubicBezTo>
                </a:path>
              </a:pathLst>
            </a:custGeom>
            <a:noFill/>
            <a:ln w="25400">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spTree>
    <p:extLst>
      <p:ext uri="{BB962C8B-B14F-4D97-AF65-F5344CB8AC3E}">
        <p14:creationId xmlns:p14="http://schemas.microsoft.com/office/powerpoint/2010/main" val="297422712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11960" y="1124744"/>
            <a:ext cx="4752528" cy="3600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Rectangle 1"/>
          <p:cNvSpPr/>
          <p:nvPr/>
        </p:nvSpPr>
        <p:spPr>
          <a:xfrm>
            <a:off x="2267744" y="387997"/>
            <a:ext cx="3778599" cy="609398"/>
          </a:xfrm>
          <a:prstGeom prst="rect">
            <a:avLst/>
          </a:prstGeom>
        </p:spPr>
        <p:txBody>
          <a:bodyPr wrap="none">
            <a:spAutoFit/>
          </a:bodyPr>
          <a:lstStyle/>
          <a:p>
            <a:pPr lvl="1">
              <a:lnSpc>
                <a:spcPct val="120000"/>
              </a:lnSpc>
              <a:buClr>
                <a:schemeClr val="accent2"/>
              </a:buClr>
              <a:buSzPct val="60000"/>
              <a:buFont typeface="Wingdings" pitchFamily="2" charset="2"/>
              <a:buChar char="q"/>
            </a:pPr>
            <a:r>
              <a:rPr lang="en-US" altLang="zh-CN" sz="2800" dirty="0">
                <a:solidFill>
                  <a:schemeClr val="accent1"/>
                </a:solidFill>
                <a:latin typeface="Arial" panose="020B0604020202020204" pitchFamily="34" charset="0"/>
                <a:ea typeface="ˎ̥"/>
                <a:cs typeface="Arial" panose="020B0604020202020204" pitchFamily="34" charset="0"/>
              </a:rPr>
              <a:t>Thermal treatment</a:t>
            </a:r>
          </a:p>
        </p:txBody>
      </p:sp>
      <p:sp>
        <p:nvSpPr>
          <p:cNvPr id="3" name="TextBox 2"/>
          <p:cNvSpPr txBox="1"/>
          <p:nvPr/>
        </p:nvSpPr>
        <p:spPr>
          <a:xfrm>
            <a:off x="220469" y="1976352"/>
            <a:ext cx="4526598" cy="3416320"/>
          </a:xfrm>
          <a:prstGeom prst="rect">
            <a:avLst/>
          </a:prstGeom>
          <a:noFill/>
        </p:spPr>
        <p:txBody>
          <a:bodyPr wrap="square" rtlCol="0">
            <a:spAutoFit/>
          </a:bodyPr>
          <a:lstStyle/>
          <a:p>
            <a:pPr marL="342900" indent="-342900">
              <a:buClr>
                <a:srgbClr val="FF0000"/>
              </a:buClr>
              <a:buFont typeface="Wingdings" panose="05000000000000000000" pitchFamily="2" charset="2"/>
              <a:buChar char="Ø"/>
            </a:pPr>
            <a:r>
              <a:rPr lang="en-US" sz="2400" dirty="0">
                <a:latin typeface="Arial" panose="020B0604020202020204" pitchFamily="34" charset="0"/>
                <a:cs typeface="Arial" panose="020B0604020202020204" pitchFamily="34" charset="0"/>
              </a:rPr>
              <a:t>At a slow increasing temperature, protein conformation remains intact in a relatively broad temperature range.</a:t>
            </a:r>
          </a:p>
          <a:p>
            <a:pPr marL="342900" indent="-342900">
              <a:buClr>
                <a:srgbClr val="FF0000"/>
              </a:buClr>
              <a:buFont typeface="Wingdings" panose="05000000000000000000" pitchFamily="2" charset="2"/>
              <a:buChar char="Ø"/>
            </a:pPr>
            <a:endParaRPr lang="en-US" sz="2400" dirty="0">
              <a:latin typeface="Arial" panose="020B0604020202020204" pitchFamily="34" charset="0"/>
              <a:cs typeface="Arial" panose="020B0604020202020204" pitchFamily="34" charset="0"/>
            </a:endParaRPr>
          </a:p>
          <a:p>
            <a:pPr marL="342900" indent="-342900">
              <a:buClr>
                <a:srgbClr val="FF0000"/>
              </a:buClr>
              <a:buFont typeface="Wingdings" panose="05000000000000000000" pitchFamily="2" charset="2"/>
              <a:buChar char="Ø"/>
            </a:pPr>
            <a:r>
              <a:rPr lang="en-US" sz="2400" dirty="0">
                <a:latin typeface="Arial" panose="020B0604020202020204" pitchFamily="34" charset="0"/>
                <a:cs typeface="Arial" panose="020B0604020202020204" pitchFamily="34" charset="0"/>
              </a:rPr>
              <a:t>Abrupt loss of structure (and function) occurs in a narrow temperature range</a:t>
            </a:r>
          </a:p>
        </p:txBody>
      </p:sp>
    </p:spTree>
    <p:extLst>
      <p:ext uri="{BB962C8B-B14F-4D97-AF65-F5344CB8AC3E}">
        <p14:creationId xmlns:p14="http://schemas.microsoft.com/office/powerpoint/2010/main" val="5089034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descr="Image result for protein thermal irreversible denaturation"/>
          <p:cNvSpPr>
            <a:spLocks noChangeAspect="1" noChangeArrowheads="1"/>
          </p:cNvSpPr>
          <p:nvPr/>
        </p:nvSpPr>
        <p:spPr bwMode="auto">
          <a:xfrm>
            <a:off x="0"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4339"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35861" y="1700808"/>
            <a:ext cx="5472608" cy="394406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Rectangle 2"/>
          <p:cNvSpPr/>
          <p:nvPr/>
        </p:nvSpPr>
        <p:spPr>
          <a:xfrm>
            <a:off x="2027237" y="620688"/>
            <a:ext cx="5089855" cy="535531"/>
          </a:xfrm>
          <a:prstGeom prst="rect">
            <a:avLst/>
          </a:prstGeom>
        </p:spPr>
        <p:txBody>
          <a:bodyPr wrap="none">
            <a:spAutoFit/>
          </a:bodyPr>
          <a:lstStyle/>
          <a:p>
            <a:pPr lvl="1">
              <a:lnSpc>
                <a:spcPct val="120000"/>
              </a:lnSpc>
              <a:buClr>
                <a:schemeClr val="accent2"/>
              </a:buClr>
              <a:buSzPct val="60000"/>
              <a:buFont typeface="Wingdings" pitchFamily="2" charset="2"/>
              <a:buChar char="q"/>
            </a:pPr>
            <a:r>
              <a:rPr lang="en-US" altLang="zh-CN" sz="2400" dirty="0">
                <a:solidFill>
                  <a:schemeClr val="accent1"/>
                </a:solidFill>
                <a:latin typeface="Arial" panose="020B0604020202020204" pitchFamily="34" charset="0"/>
                <a:ea typeface="ˎ̥"/>
                <a:cs typeface="Arial" panose="020B0604020202020204" pitchFamily="34" charset="0"/>
              </a:rPr>
              <a:t>Thermal treatment: an example</a:t>
            </a:r>
          </a:p>
        </p:txBody>
      </p:sp>
    </p:spTree>
    <p:extLst>
      <p:ext uri="{BB962C8B-B14F-4D97-AF65-F5344CB8AC3E}">
        <p14:creationId xmlns:p14="http://schemas.microsoft.com/office/powerpoint/2010/main" val="267639271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14722" y="1700808"/>
            <a:ext cx="8064896" cy="3748719"/>
          </a:xfrm>
          <a:prstGeom prst="rect">
            <a:avLst/>
          </a:prstGeom>
        </p:spPr>
        <p:txBody>
          <a:bodyPr wrap="square">
            <a:spAutoFit/>
          </a:bodyPr>
          <a:lstStyle/>
          <a:p>
            <a:pPr lvl="1">
              <a:lnSpc>
                <a:spcPct val="120000"/>
              </a:lnSpc>
              <a:buClr>
                <a:schemeClr val="accent2"/>
              </a:buClr>
              <a:buSzPct val="60000"/>
              <a:buFont typeface="Wingdings" pitchFamily="2" charset="2"/>
              <a:buChar char="q"/>
            </a:pPr>
            <a:r>
              <a:rPr lang="en-US" altLang="zh-CN" sz="2600" dirty="0">
                <a:solidFill>
                  <a:srgbClr val="FF0000"/>
                </a:solidFill>
                <a:latin typeface="Arial" panose="020B0604020202020204" pitchFamily="34" charset="0"/>
                <a:ea typeface="ˎ̥"/>
                <a:cs typeface="Arial" panose="020B0604020202020204" pitchFamily="34" charset="0"/>
              </a:rPr>
              <a:t>Hydrostatic pressure </a:t>
            </a:r>
            <a:r>
              <a:rPr lang="en-US" altLang="zh-CN" sz="2600" dirty="0">
                <a:latin typeface="Arial" panose="020B0604020202020204" pitchFamily="34" charset="0"/>
                <a:ea typeface="ˎ̥"/>
                <a:cs typeface="Arial" panose="020B0604020202020204" pitchFamily="34" charset="0"/>
              </a:rPr>
              <a:t>(5 000 to 10 000 </a:t>
            </a:r>
            <a:r>
              <a:rPr lang="en-US" altLang="zh-CN" sz="2600" dirty="0" err="1">
                <a:latin typeface="Arial" panose="020B0604020202020204" pitchFamily="34" charset="0"/>
                <a:ea typeface="ˎ̥"/>
                <a:cs typeface="Arial" panose="020B0604020202020204" pitchFamily="34" charset="0"/>
              </a:rPr>
              <a:t>atm</a:t>
            </a:r>
            <a:r>
              <a:rPr lang="en-US" altLang="zh-CN" sz="2600" dirty="0">
                <a:latin typeface="Arial" panose="020B0604020202020204" pitchFamily="34" charset="0"/>
                <a:ea typeface="ˎ̥"/>
                <a:cs typeface="Arial" panose="020B0604020202020204" pitchFamily="34" charset="0"/>
              </a:rPr>
              <a:t>): Destabilize hydrophobic interactions; Water molecules can penetrate hydrophobic protein core.</a:t>
            </a:r>
          </a:p>
          <a:p>
            <a:pPr lvl="1">
              <a:lnSpc>
                <a:spcPct val="120000"/>
              </a:lnSpc>
              <a:buClr>
                <a:schemeClr val="accent2"/>
              </a:buClr>
              <a:buSzPct val="60000"/>
            </a:pPr>
            <a:r>
              <a:rPr lang="en-US" altLang="zh-CN" sz="1400" dirty="0">
                <a:ea typeface="ˎ̥"/>
                <a:cs typeface="ˎ̥"/>
                <a:hlinkClick r:id="rId2"/>
              </a:rPr>
              <a:t>http://www.researchgate.net/profile/Vadim_Mozhaev/publication/227836660_High_pressure_effects_on_protein_structure_and_function/links/0f31752e01a8a03a30000000.pdf</a:t>
            </a:r>
            <a:endParaRPr lang="en-US" altLang="zh-CN" sz="1400" dirty="0">
              <a:ea typeface="ˎ̥"/>
              <a:cs typeface="ˎ̥"/>
            </a:endParaRPr>
          </a:p>
          <a:p>
            <a:pPr lvl="1">
              <a:lnSpc>
                <a:spcPct val="120000"/>
              </a:lnSpc>
              <a:buClr>
                <a:schemeClr val="accent2"/>
              </a:buClr>
              <a:buSzPct val="60000"/>
            </a:pPr>
            <a:endParaRPr lang="en-US" altLang="zh-CN" sz="1400" dirty="0">
              <a:ea typeface="ˎ̥"/>
              <a:cs typeface="ˎ̥"/>
            </a:endParaRPr>
          </a:p>
          <a:p>
            <a:pPr lvl="1">
              <a:lnSpc>
                <a:spcPct val="120000"/>
              </a:lnSpc>
              <a:buClr>
                <a:schemeClr val="accent2"/>
              </a:buClr>
              <a:buSzPct val="60000"/>
              <a:buFont typeface="Wingdings" pitchFamily="2" charset="2"/>
              <a:buChar char="q"/>
            </a:pPr>
            <a:r>
              <a:rPr lang="en-US" altLang="zh-CN" sz="2600" dirty="0">
                <a:solidFill>
                  <a:srgbClr val="FF0000"/>
                </a:solidFill>
                <a:latin typeface="Arial" panose="020B0604020202020204" pitchFamily="34" charset="0"/>
                <a:cs typeface="Arial" panose="020B0604020202020204" pitchFamily="34" charset="0"/>
              </a:rPr>
              <a:t>UV radiation</a:t>
            </a:r>
            <a:r>
              <a:rPr lang="en-US" altLang="zh-CN" sz="2600" dirty="0">
                <a:latin typeface="Arial" panose="020B0604020202020204" pitchFamily="34" charset="0"/>
                <a:cs typeface="Arial" panose="020B0604020202020204" pitchFamily="34" charset="0"/>
              </a:rPr>
              <a:t>: similar to high temperature treatment effect: higher kinetic energy increases the vibration of molecules thus disrupting H-bonds.</a:t>
            </a:r>
            <a:endParaRPr lang="en-US" altLang="zh-CN" sz="2100" dirty="0">
              <a:latin typeface="Arial" panose="020B0604020202020204" pitchFamily="34" charset="0"/>
              <a:cs typeface="Arial" panose="020B0604020202020204" pitchFamily="34" charset="0"/>
            </a:endParaRPr>
          </a:p>
        </p:txBody>
      </p:sp>
      <p:sp>
        <p:nvSpPr>
          <p:cNvPr id="3" name="Rectangle 2"/>
          <p:cNvSpPr/>
          <p:nvPr/>
        </p:nvSpPr>
        <p:spPr>
          <a:xfrm>
            <a:off x="1475656" y="620688"/>
            <a:ext cx="6143028" cy="609398"/>
          </a:xfrm>
          <a:prstGeom prst="rect">
            <a:avLst/>
          </a:prstGeom>
        </p:spPr>
        <p:txBody>
          <a:bodyPr wrap="none">
            <a:spAutoFit/>
          </a:bodyPr>
          <a:lstStyle/>
          <a:p>
            <a:pPr>
              <a:lnSpc>
                <a:spcPct val="120000"/>
              </a:lnSpc>
              <a:buClr>
                <a:schemeClr val="accent1"/>
              </a:buClr>
              <a:buSzPct val="65000"/>
            </a:pPr>
            <a:r>
              <a:rPr lang="en-US" altLang="zh-CN" sz="2800" dirty="0">
                <a:solidFill>
                  <a:schemeClr val="accent1"/>
                </a:solidFill>
                <a:latin typeface="Arial" panose="020B0604020202020204" pitchFamily="34" charset="0"/>
                <a:ea typeface="ˎ̥"/>
                <a:cs typeface="Arial" panose="020B0604020202020204" pitchFamily="34" charset="0"/>
              </a:rPr>
              <a:t>Denaturing agents</a:t>
            </a:r>
            <a:r>
              <a:rPr lang="en-US" altLang="zh-CN" sz="2800" dirty="0">
                <a:solidFill>
                  <a:schemeClr val="accent1"/>
                </a:solidFill>
                <a:latin typeface="Arial" panose="020B0604020202020204" pitchFamily="34" charset="0"/>
                <a:cs typeface="Arial" panose="020B0604020202020204" pitchFamily="34" charset="0"/>
              </a:rPr>
              <a:t>: </a:t>
            </a:r>
            <a:r>
              <a:rPr lang="en-US" altLang="zh-CN" sz="2800" b="1" dirty="0">
                <a:latin typeface="Arial" panose="020B0604020202020204" pitchFamily="34" charset="0"/>
                <a:ea typeface="ˎ̥"/>
                <a:cs typeface="Arial" panose="020B0604020202020204" pitchFamily="34" charset="0"/>
              </a:rPr>
              <a:t>Physical agents </a:t>
            </a:r>
            <a:endParaRPr lang="en-US" altLang="zh-CN" sz="2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33147659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475656" y="476672"/>
            <a:ext cx="6143028" cy="609398"/>
          </a:xfrm>
          <a:prstGeom prst="rect">
            <a:avLst/>
          </a:prstGeom>
        </p:spPr>
        <p:txBody>
          <a:bodyPr wrap="none">
            <a:spAutoFit/>
          </a:bodyPr>
          <a:lstStyle/>
          <a:p>
            <a:pPr>
              <a:lnSpc>
                <a:spcPct val="120000"/>
              </a:lnSpc>
              <a:buClr>
                <a:schemeClr val="accent1"/>
              </a:buClr>
              <a:buSzPct val="65000"/>
            </a:pPr>
            <a:r>
              <a:rPr lang="en-US" altLang="zh-CN" sz="2800" dirty="0">
                <a:solidFill>
                  <a:schemeClr val="accent1"/>
                </a:solidFill>
                <a:latin typeface="Arial" panose="020B0604020202020204" pitchFamily="34" charset="0"/>
                <a:ea typeface="ˎ̥"/>
                <a:cs typeface="Arial" panose="020B0604020202020204" pitchFamily="34" charset="0"/>
              </a:rPr>
              <a:t>Denaturing agents</a:t>
            </a:r>
            <a:r>
              <a:rPr lang="en-US" altLang="zh-CN" sz="2800" dirty="0">
                <a:solidFill>
                  <a:schemeClr val="accent1"/>
                </a:solidFill>
                <a:latin typeface="Arial" panose="020B0604020202020204" pitchFamily="34" charset="0"/>
                <a:cs typeface="Arial" panose="020B0604020202020204" pitchFamily="34" charset="0"/>
              </a:rPr>
              <a:t>: </a:t>
            </a:r>
            <a:r>
              <a:rPr lang="en-US" altLang="zh-CN" sz="2800" b="1" dirty="0">
                <a:latin typeface="Arial" panose="020B0604020202020204" pitchFamily="34" charset="0"/>
                <a:ea typeface="ˎ̥"/>
                <a:cs typeface="Arial" panose="020B0604020202020204" pitchFamily="34" charset="0"/>
              </a:rPr>
              <a:t>Physical agents </a:t>
            </a:r>
            <a:endParaRPr lang="en-US" altLang="zh-CN" sz="2800" dirty="0">
              <a:latin typeface="Arial" panose="020B0604020202020204" pitchFamily="34" charset="0"/>
              <a:cs typeface="Arial" panose="020B0604020202020204" pitchFamily="34" charset="0"/>
            </a:endParaRPr>
          </a:p>
        </p:txBody>
      </p:sp>
      <p:sp>
        <p:nvSpPr>
          <p:cNvPr id="3" name="Rectangle 2"/>
          <p:cNvSpPr/>
          <p:nvPr/>
        </p:nvSpPr>
        <p:spPr>
          <a:xfrm>
            <a:off x="2483768" y="1988840"/>
            <a:ext cx="5573192" cy="2492990"/>
          </a:xfrm>
          <a:prstGeom prst="rect">
            <a:avLst/>
          </a:prstGeom>
        </p:spPr>
        <p:txBody>
          <a:bodyPr wrap="none">
            <a:spAutoFit/>
          </a:bodyPr>
          <a:lstStyle/>
          <a:p>
            <a:pPr lvl="1">
              <a:lnSpc>
                <a:spcPct val="120000"/>
              </a:lnSpc>
              <a:buClr>
                <a:schemeClr val="accent2"/>
              </a:buClr>
              <a:buSzPct val="60000"/>
              <a:buFont typeface="Wingdings" pitchFamily="2" charset="2"/>
              <a:buChar char="q"/>
            </a:pPr>
            <a:r>
              <a:rPr lang="en-US" altLang="zh-CN" sz="2600" dirty="0"/>
              <a:t>X-rays</a:t>
            </a:r>
          </a:p>
          <a:p>
            <a:pPr lvl="1">
              <a:lnSpc>
                <a:spcPct val="120000"/>
              </a:lnSpc>
              <a:buClr>
                <a:schemeClr val="accent2"/>
              </a:buClr>
              <a:buSzPct val="60000"/>
              <a:buFont typeface="Wingdings" pitchFamily="2" charset="2"/>
              <a:buChar char="q"/>
            </a:pPr>
            <a:endParaRPr lang="en-US" altLang="zh-CN" sz="2600" dirty="0"/>
          </a:p>
          <a:p>
            <a:pPr lvl="1">
              <a:lnSpc>
                <a:spcPct val="120000"/>
              </a:lnSpc>
              <a:buClr>
                <a:schemeClr val="accent2"/>
              </a:buClr>
              <a:buSzPct val="60000"/>
              <a:buFont typeface="Wingdings" pitchFamily="2" charset="2"/>
              <a:buChar char="q"/>
            </a:pPr>
            <a:endParaRPr lang="en-US" altLang="zh-CN" sz="2600" dirty="0"/>
          </a:p>
          <a:p>
            <a:pPr lvl="1">
              <a:lnSpc>
                <a:spcPct val="120000"/>
              </a:lnSpc>
              <a:buClr>
                <a:schemeClr val="accent2"/>
              </a:buClr>
              <a:buSzPct val="60000"/>
              <a:buFont typeface="Wingdings" pitchFamily="2" charset="2"/>
              <a:buChar char="q"/>
            </a:pPr>
            <a:r>
              <a:rPr lang="en-US" altLang="zh-CN" sz="2600" dirty="0"/>
              <a:t>Violent shaking (H-bond </a:t>
            </a:r>
            <a:r>
              <a:rPr lang="en-US" altLang="zh-CN" sz="2600" dirty="0">
                <a:latin typeface="Arial" pitchFamily="34" charset="0"/>
                <a:cs typeface="Arial" pitchFamily="34" charset="0"/>
              </a:rPr>
              <a:t>disruption</a:t>
            </a:r>
            <a:r>
              <a:rPr lang="en-US" altLang="zh-CN" sz="2600" dirty="0"/>
              <a:t>). </a:t>
            </a:r>
            <a:endParaRPr lang="en-US" altLang="zh-CN" sz="2800" dirty="0"/>
          </a:p>
          <a:p>
            <a:pPr lvl="1">
              <a:lnSpc>
                <a:spcPct val="120000"/>
              </a:lnSpc>
              <a:buClr>
                <a:schemeClr val="accent2"/>
              </a:buClr>
              <a:buSzPct val="60000"/>
            </a:pPr>
            <a:endParaRPr lang="en-US" altLang="zh-CN" sz="2600" dirty="0"/>
          </a:p>
        </p:txBody>
      </p:sp>
      <p:pic>
        <p:nvPicPr>
          <p:cNvPr id="4" name="Picture 2" descr="Image result for whipping eggs denaturatio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87824" y="4581128"/>
            <a:ext cx="2733675" cy="16668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4663690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475656" y="502366"/>
            <a:ext cx="6282489" cy="561885"/>
          </a:xfrm>
          <a:prstGeom prst="rect">
            <a:avLst/>
          </a:prstGeom>
        </p:spPr>
        <p:txBody>
          <a:bodyPr wrap="none">
            <a:spAutoFit/>
          </a:bodyPr>
          <a:lstStyle/>
          <a:p>
            <a:pPr>
              <a:lnSpc>
                <a:spcPct val="120000"/>
              </a:lnSpc>
              <a:buClr>
                <a:schemeClr val="accent1"/>
              </a:buClr>
              <a:buSzPct val="65000"/>
            </a:pPr>
            <a:r>
              <a:rPr lang="en-US" altLang="zh-CN" sz="2800" dirty="0">
                <a:solidFill>
                  <a:schemeClr val="accent1"/>
                </a:solidFill>
                <a:latin typeface="Arial" panose="020B0604020202020204" pitchFamily="34" charset="0"/>
                <a:ea typeface="ˎ̥"/>
                <a:cs typeface="Arial" panose="020B0604020202020204" pitchFamily="34" charset="0"/>
              </a:rPr>
              <a:t>Denaturing agents: </a:t>
            </a:r>
            <a:r>
              <a:rPr lang="en-US" altLang="zh-CN" sz="2800" b="1" dirty="0">
                <a:latin typeface="Arial" panose="020B0604020202020204" pitchFamily="34" charset="0"/>
                <a:ea typeface="ˎ̥"/>
                <a:cs typeface="Arial" panose="020B0604020202020204" pitchFamily="34" charset="0"/>
              </a:rPr>
              <a:t>Chemical agents </a:t>
            </a:r>
            <a:endParaRPr lang="en-US" altLang="zh-CN" sz="2800" dirty="0">
              <a:latin typeface="Arial" panose="020B0604020202020204" pitchFamily="34" charset="0"/>
              <a:cs typeface="Arial" panose="020B0604020202020204" pitchFamily="34" charset="0"/>
            </a:endParaRPr>
          </a:p>
        </p:txBody>
      </p:sp>
      <p:sp>
        <p:nvSpPr>
          <p:cNvPr id="3" name="TextBox 2"/>
          <p:cNvSpPr txBox="1"/>
          <p:nvPr/>
        </p:nvSpPr>
        <p:spPr>
          <a:xfrm>
            <a:off x="1835696" y="1988840"/>
            <a:ext cx="5805820" cy="2677656"/>
          </a:xfrm>
          <a:prstGeom prst="rect">
            <a:avLst/>
          </a:prstGeom>
          <a:noFill/>
        </p:spPr>
        <p:txBody>
          <a:bodyPr wrap="none" rtlCol="0">
            <a:spAutoFit/>
          </a:bodyPr>
          <a:lstStyle/>
          <a:p>
            <a:pPr marL="457200" indent="-457200">
              <a:buClr>
                <a:srgbClr val="FF0000"/>
              </a:buClr>
              <a:buFont typeface="Wingdings" panose="05000000000000000000" pitchFamily="2" charset="2"/>
              <a:buChar char="Ø"/>
            </a:pPr>
            <a:r>
              <a:rPr lang="en-US" sz="2800" dirty="0">
                <a:latin typeface="Arial" panose="020B0604020202020204" pitchFamily="34" charset="0"/>
                <a:cs typeface="Arial" panose="020B0604020202020204" pitchFamily="34" charset="0"/>
              </a:rPr>
              <a:t>Acids and alkalis; Altered pH</a:t>
            </a:r>
          </a:p>
          <a:p>
            <a:pPr marL="457200" indent="-457200">
              <a:buClr>
                <a:srgbClr val="FF0000"/>
              </a:buClr>
              <a:buFont typeface="Wingdings" panose="05000000000000000000" pitchFamily="2" charset="2"/>
              <a:buChar char="Ø"/>
            </a:pPr>
            <a:r>
              <a:rPr lang="en-US" sz="2800" dirty="0">
                <a:latin typeface="Arial" panose="020B0604020202020204" pitchFamily="34" charset="0"/>
                <a:cs typeface="Arial" panose="020B0604020202020204" pitchFamily="34" charset="0"/>
              </a:rPr>
              <a:t>Organic solvents (ether, alcohol)</a:t>
            </a:r>
          </a:p>
          <a:p>
            <a:pPr marL="457200" indent="-457200">
              <a:buClr>
                <a:srgbClr val="FF0000"/>
              </a:buClr>
              <a:buFont typeface="Wingdings" panose="05000000000000000000" pitchFamily="2" charset="2"/>
              <a:buChar char="Ø"/>
            </a:pPr>
            <a:r>
              <a:rPr lang="en-US" sz="2800" dirty="0">
                <a:latin typeface="Arial" panose="020B0604020202020204" pitchFamily="34" charset="0"/>
                <a:cs typeface="Arial" panose="020B0604020202020204" pitchFamily="34" charset="0"/>
              </a:rPr>
              <a:t>Salts of heavy metals (</a:t>
            </a:r>
            <a:r>
              <a:rPr lang="en-US" sz="2800" dirty="0" err="1">
                <a:latin typeface="Arial" panose="020B0604020202020204" pitchFamily="34" charset="0"/>
                <a:cs typeface="Arial" panose="020B0604020202020204" pitchFamily="34" charset="0"/>
              </a:rPr>
              <a:t>Pb</a:t>
            </a:r>
            <a:r>
              <a:rPr lang="en-US" sz="2800" dirty="0">
                <a:latin typeface="Arial" panose="020B0604020202020204" pitchFamily="34" charset="0"/>
                <a:cs typeface="Arial" panose="020B0604020202020204" pitchFamily="34" charset="0"/>
              </a:rPr>
              <a:t>, Hg)</a:t>
            </a:r>
          </a:p>
          <a:p>
            <a:pPr marL="457200" indent="-457200">
              <a:buClr>
                <a:srgbClr val="FF0000"/>
              </a:buClr>
              <a:buFont typeface="Wingdings" panose="05000000000000000000" pitchFamily="2" charset="2"/>
              <a:buChar char="Ø"/>
            </a:pPr>
            <a:r>
              <a:rPr lang="en-US" sz="2800" dirty="0" err="1">
                <a:latin typeface="Arial" panose="020B0604020202020204" pitchFamily="34" charset="0"/>
                <a:cs typeface="Arial" panose="020B0604020202020204" pitchFamily="34" charset="0"/>
              </a:rPr>
              <a:t>Chaotropic</a:t>
            </a:r>
            <a:r>
              <a:rPr lang="en-US" sz="2800" dirty="0">
                <a:latin typeface="Arial" panose="020B0604020202020204" pitchFamily="34" charset="0"/>
                <a:cs typeface="Arial" panose="020B0604020202020204" pitchFamily="34" charset="0"/>
              </a:rPr>
              <a:t> agents</a:t>
            </a:r>
          </a:p>
          <a:p>
            <a:pPr marL="457200" indent="-457200">
              <a:buClr>
                <a:srgbClr val="FF0000"/>
              </a:buClr>
              <a:buFont typeface="Wingdings" panose="05000000000000000000" pitchFamily="2" charset="2"/>
              <a:buChar char="Ø"/>
            </a:pPr>
            <a:r>
              <a:rPr lang="en-US" sz="2800" dirty="0">
                <a:latin typeface="Arial" panose="020B0604020202020204" pitchFamily="34" charset="0"/>
                <a:cs typeface="Arial" panose="020B0604020202020204" pitchFamily="34" charset="0"/>
              </a:rPr>
              <a:t>Detergents</a:t>
            </a:r>
          </a:p>
          <a:p>
            <a:pPr marL="457200" indent="-457200">
              <a:buClr>
                <a:srgbClr val="FF0000"/>
              </a:buClr>
              <a:buFont typeface="Wingdings" panose="05000000000000000000" pitchFamily="2" charset="2"/>
              <a:buChar char="Ø"/>
            </a:pPr>
            <a:r>
              <a:rPr lang="en-US" sz="2800" dirty="0">
                <a:latin typeface="Arial" panose="020B0604020202020204" pitchFamily="34" charset="0"/>
                <a:cs typeface="Arial" panose="020B0604020202020204" pitchFamily="34" charset="0"/>
              </a:rPr>
              <a:t>Reducing/oxidizing agents</a:t>
            </a:r>
          </a:p>
        </p:txBody>
      </p:sp>
    </p:spTree>
    <p:extLst>
      <p:ext uri="{BB962C8B-B14F-4D97-AF65-F5344CB8AC3E}">
        <p14:creationId xmlns:p14="http://schemas.microsoft.com/office/powerpoint/2010/main" val="354898089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76800" y="1"/>
            <a:ext cx="4267200" cy="2209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8437" name="Picture 5" descr="http://chemistry.elmhurst.edu/vchembook/images/568denatsalt.gif">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4000" y="3329608"/>
            <a:ext cx="5688632" cy="3528392"/>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1187624" y="503094"/>
            <a:ext cx="3324949" cy="523220"/>
          </a:xfrm>
          <a:prstGeom prst="rect">
            <a:avLst/>
          </a:prstGeom>
        </p:spPr>
        <p:txBody>
          <a:bodyPr wrap="none">
            <a:spAutoFit/>
          </a:bodyPr>
          <a:lstStyle/>
          <a:p>
            <a:pPr marL="457200" indent="-457200">
              <a:buClr>
                <a:srgbClr val="FF0000"/>
              </a:buClr>
              <a:buFont typeface="Wingdings" panose="05000000000000000000" pitchFamily="2" charset="2"/>
              <a:buChar char="Ø"/>
            </a:pPr>
            <a:r>
              <a:rPr lang="en-US" sz="2800" dirty="0">
                <a:solidFill>
                  <a:srgbClr val="C00000"/>
                </a:solidFill>
                <a:latin typeface="Arial" panose="020B0604020202020204" pitchFamily="34" charset="0"/>
                <a:cs typeface="Arial" panose="020B0604020202020204" pitchFamily="34" charset="0"/>
              </a:rPr>
              <a:t>Acids and alkalis</a:t>
            </a:r>
          </a:p>
        </p:txBody>
      </p:sp>
      <p:sp>
        <p:nvSpPr>
          <p:cNvPr id="3" name="TextBox 2"/>
          <p:cNvSpPr txBox="1"/>
          <p:nvPr/>
        </p:nvSpPr>
        <p:spPr>
          <a:xfrm>
            <a:off x="683568" y="1412776"/>
            <a:ext cx="7843814" cy="1384995"/>
          </a:xfrm>
          <a:prstGeom prst="rect">
            <a:avLst/>
          </a:prstGeom>
          <a:noFill/>
        </p:spPr>
        <p:txBody>
          <a:bodyPr wrap="none" rtlCol="0">
            <a:spAutoFit/>
          </a:bodyPr>
          <a:lstStyle/>
          <a:p>
            <a:r>
              <a:rPr lang="en-US" sz="2800" dirty="0">
                <a:latin typeface="Arial" panose="020B0604020202020204" pitchFamily="34" charset="0"/>
                <a:cs typeface="Arial" panose="020B0604020202020204" pitchFamily="34" charset="0"/>
              </a:rPr>
              <a:t>Disrupt ionic bonds</a:t>
            </a:r>
          </a:p>
          <a:p>
            <a:endParaRPr lang="en-US" sz="2800" dirty="0">
              <a:latin typeface="Arial" panose="020B0604020202020204" pitchFamily="34" charset="0"/>
              <a:cs typeface="Arial" panose="020B0604020202020204" pitchFamily="34" charset="0"/>
            </a:endParaRPr>
          </a:p>
          <a:p>
            <a:r>
              <a:rPr lang="en-US" sz="2800" dirty="0">
                <a:latin typeface="Arial" panose="020B0604020202020204" pitchFamily="34" charset="0"/>
                <a:cs typeface="Arial" panose="020B0604020202020204" pitchFamily="34" charset="0"/>
              </a:rPr>
              <a:t>Example: protein denaturation by gastric juices</a:t>
            </a:r>
          </a:p>
        </p:txBody>
      </p:sp>
    </p:spTree>
    <p:extLst>
      <p:ext uri="{BB962C8B-B14F-4D97-AF65-F5344CB8AC3E}">
        <p14:creationId xmlns:p14="http://schemas.microsoft.com/office/powerpoint/2010/main" val="69978855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4665" name="Freeform 9"/>
          <p:cNvSpPr>
            <a:spLocks noChangeArrowheads="1"/>
          </p:cNvSpPr>
          <p:nvPr/>
        </p:nvSpPr>
        <p:spPr bwMode="auto">
          <a:xfrm>
            <a:off x="315913" y="425450"/>
            <a:ext cx="8229600" cy="609600"/>
          </a:xfrm>
          <a:custGeom>
            <a:avLst/>
            <a:gdLst>
              <a:gd name="T0" fmla="*/ 0 w 1000"/>
              <a:gd name="T1" fmla="*/ 1000 h 1000"/>
              <a:gd name="T2" fmla="*/ 0 w 1000"/>
              <a:gd name="T3" fmla="*/ 0 h 1000"/>
              <a:gd name="T4" fmla="*/ 1000 w 1000"/>
              <a:gd name="T5" fmla="*/ 0 h 1000"/>
            </a:gdLst>
            <a:ahLst/>
            <a:cxnLst>
              <a:cxn ang="0">
                <a:pos x="T0" y="T1"/>
              </a:cxn>
              <a:cxn ang="0">
                <a:pos x="T2" y="T3"/>
              </a:cxn>
              <a:cxn ang="0">
                <a:pos x="T4" y="T5"/>
              </a:cxn>
            </a:cxnLst>
            <a:rect l="0" t="0" r="r" b="b"/>
            <a:pathLst>
              <a:path w="1000" h="1000">
                <a:moveTo>
                  <a:pt x="0" y="1000"/>
                </a:moveTo>
                <a:lnTo>
                  <a:pt x="0" y="0"/>
                </a:lnTo>
                <a:lnTo>
                  <a:pt x="1000" y="0"/>
                </a:lnTo>
              </a:path>
            </a:pathLst>
          </a:custGeom>
          <a:noFill/>
          <a:ln w="19050">
            <a:solidFill>
              <a:srgbClr val="CC99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54664" name="Line 8"/>
          <p:cNvSpPr>
            <a:spLocks noChangeShapeType="1"/>
          </p:cNvSpPr>
          <p:nvPr/>
        </p:nvSpPr>
        <p:spPr bwMode="auto">
          <a:xfrm>
            <a:off x="392113" y="6369050"/>
            <a:ext cx="8229600" cy="0"/>
          </a:xfrm>
          <a:prstGeom prst="line">
            <a:avLst/>
          </a:prstGeom>
          <a:noFill/>
          <a:ln w="19050">
            <a:solidFill>
              <a:srgbClr val="CC99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5F5F5F"/>
                  </a:outerShdw>
                </a:effectLst>
              </a14:hiddenEffects>
            </a:ext>
          </a:extLst>
        </p:spPr>
        <p:txBody>
          <a:bodyPr/>
          <a:lstStyle/>
          <a:p>
            <a:endParaRPr lang="en-US"/>
          </a:p>
        </p:txBody>
      </p:sp>
      <p:sp>
        <p:nvSpPr>
          <p:cNvPr id="454660" name="Rectangle 4"/>
          <p:cNvSpPr>
            <a:spLocks noChangeArrowheads="1"/>
          </p:cNvSpPr>
          <p:nvPr/>
        </p:nvSpPr>
        <p:spPr bwMode="auto">
          <a:xfrm>
            <a:off x="533401" y="1239912"/>
            <a:ext cx="5334743" cy="4666456"/>
          </a:xfrm>
          <a:prstGeom prst="rect">
            <a:avLst/>
          </a:prstGeom>
          <a:noFill/>
          <a:ln>
            <a:noFill/>
          </a:ln>
          <a:effectLst/>
          <a:extLst>
            <a:ext uri="{909E8E84-426E-40DD-AFC4-6F175D3DCCD1}">
              <a14:hiddenFill xmlns:a14="http://schemas.microsoft.com/office/drawing/2010/main">
                <a:solidFill>
                  <a:srgbClr val="CC9900"/>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5F5F5F"/>
                  </a:outerShdw>
                </a:effectLst>
              </a14:hiddenEffects>
            </a:ext>
          </a:extLst>
        </p:spPr>
        <p:txBody>
          <a:bodyPr/>
          <a:lstStyle>
            <a:lvl1pPr marL="342900" indent="-342900">
              <a:spcBef>
                <a:spcPct val="20000"/>
              </a:spcBef>
              <a:buChar char="•"/>
              <a:defRPr sz="3200">
                <a:solidFill>
                  <a:schemeClr val="tx1"/>
                </a:solidFill>
                <a:latin typeface="Arial" pitchFamily="34" charset="0"/>
                <a:ea typeface="SimSun" pitchFamily="2" charset="-122"/>
              </a:defRPr>
            </a:lvl1pPr>
            <a:lvl2pPr marL="742950" indent="-285750">
              <a:spcBef>
                <a:spcPct val="20000"/>
              </a:spcBef>
              <a:buChar char="–"/>
              <a:defRPr sz="2800">
                <a:solidFill>
                  <a:schemeClr val="tx1"/>
                </a:solidFill>
                <a:latin typeface="Arial" pitchFamily="34" charset="0"/>
                <a:ea typeface="SimSun" pitchFamily="2" charset="-122"/>
              </a:defRPr>
            </a:lvl2pPr>
            <a:lvl3pPr marL="1143000" indent="-228600">
              <a:spcBef>
                <a:spcPct val="20000"/>
              </a:spcBef>
              <a:buChar char="•"/>
              <a:defRPr sz="2400">
                <a:solidFill>
                  <a:schemeClr val="tx1"/>
                </a:solidFill>
                <a:latin typeface="Arial" pitchFamily="34" charset="0"/>
                <a:ea typeface="SimSun" pitchFamily="2" charset="-122"/>
              </a:defRPr>
            </a:lvl3pPr>
            <a:lvl4pPr marL="1600200" indent="-228600">
              <a:spcBef>
                <a:spcPct val="20000"/>
              </a:spcBef>
              <a:buChar char="–"/>
              <a:defRPr sz="2000">
                <a:solidFill>
                  <a:schemeClr val="tx1"/>
                </a:solidFill>
                <a:latin typeface="Arial" pitchFamily="34" charset="0"/>
                <a:ea typeface="SimSun" pitchFamily="2" charset="-122"/>
              </a:defRPr>
            </a:lvl4pPr>
            <a:lvl5pPr marL="2057400" indent="-228600">
              <a:spcBef>
                <a:spcPct val="20000"/>
              </a:spcBef>
              <a:buChar char="»"/>
              <a:defRPr sz="2000">
                <a:solidFill>
                  <a:schemeClr val="tx1"/>
                </a:solidFill>
                <a:latin typeface="Arial" pitchFamily="34" charset="0"/>
                <a:ea typeface="SimSun" pitchFamily="2" charset="-122"/>
              </a:defRPr>
            </a:lvl5pPr>
            <a:lvl6pPr marL="2514600" indent="-228600" fontAlgn="base">
              <a:spcBef>
                <a:spcPct val="20000"/>
              </a:spcBef>
              <a:spcAft>
                <a:spcPct val="0"/>
              </a:spcAft>
              <a:buChar char="»"/>
              <a:defRPr sz="2000">
                <a:solidFill>
                  <a:schemeClr val="tx1"/>
                </a:solidFill>
                <a:latin typeface="Arial" pitchFamily="34" charset="0"/>
                <a:ea typeface="SimSun" pitchFamily="2" charset="-122"/>
              </a:defRPr>
            </a:lvl6pPr>
            <a:lvl7pPr marL="2971800" indent="-228600" fontAlgn="base">
              <a:spcBef>
                <a:spcPct val="20000"/>
              </a:spcBef>
              <a:spcAft>
                <a:spcPct val="0"/>
              </a:spcAft>
              <a:buChar char="»"/>
              <a:defRPr sz="2000">
                <a:solidFill>
                  <a:schemeClr val="tx1"/>
                </a:solidFill>
                <a:latin typeface="Arial" pitchFamily="34" charset="0"/>
                <a:ea typeface="SimSun" pitchFamily="2" charset="-122"/>
              </a:defRPr>
            </a:lvl7pPr>
            <a:lvl8pPr marL="3429000" indent="-228600" fontAlgn="base">
              <a:spcBef>
                <a:spcPct val="20000"/>
              </a:spcBef>
              <a:spcAft>
                <a:spcPct val="0"/>
              </a:spcAft>
              <a:buChar char="»"/>
              <a:defRPr sz="2000">
                <a:solidFill>
                  <a:schemeClr val="tx1"/>
                </a:solidFill>
                <a:latin typeface="Arial" pitchFamily="34" charset="0"/>
                <a:ea typeface="SimSun" pitchFamily="2" charset="-122"/>
              </a:defRPr>
            </a:lvl8pPr>
            <a:lvl9pPr marL="3886200" indent="-228600" fontAlgn="base">
              <a:spcBef>
                <a:spcPct val="20000"/>
              </a:spcBef>
              <a:spcAft>
                <a:spcPct val="0"/>
              </a:spcAft>
              <a:buChar char="»"/>
              <a:defRPr sz="2000">
                <a:solidFill>
                  <a:schemeClr val="tx1"/>
                </a:solidFill>
                <a:latin typeface="Arial" pitchFamily="34" charset="0"/>
                <a:ea typeface="SimSun" pitchFamily="2" charset="-122"/>
              </a:defRPr>
            </a:lvl9pPr>
          </a:lstStyle>
          <a:p>
            <a:pPr lvl="1">
              <a:lnSpc>
                <a:spcPct val="120000"/>
              </a:lnSpc>
              <a:buClr>
                <a:schemeClr val="accent2"/>
              </a:buClr>
              <a:buSzPct val="60000"/>
              <a:buFont typeface="Wingdings" pitchFamily="2" charset="2"/>
              <a:buChar char="q"/>
            </a:pPr>
            <a:r>
              <a:rPr lang="en-US" altLang="zh-CN" sz="2400" dirty="0">
                <a:solidFill>
                  <a:schemeClr val="accent1"/>
                </a:solidFill>
                <a:ea typeface="ˎ̥"/>
                <a:cs typeface="ˎ̥"/>
              </a:rPr>
              <a:t>pH and denaturation </a:t>
            </a:r>
            <a:endParaRPr lang="en-US" altLang="zh-CN" sz="2400" dirty="0">
              <a:solidFill>
                <a:schemeClr val="accent1"/>
              </a:solidFill>
            </a:endParaRPr>
          </a:p>
          <a:p>
            <a:pPr>
              <a:lnSpc>
                <a:spcPct val="120000"/>
              </a:lnSpc>
              <a:buClr>
                <a:schemeClr val="accent1"/>
              </a:buClr>
              <a:buSzPct val="65000"/>
              <a:buFont typeface="Wingdings" pitchFamily="2" charset="2"/>
              <a:buChar char="n"/>
            </a:pPr>
            <a:r>
              <a:rPr lang="en-US" altLang="zh-CN" sz="2400" dirty="0">
                <a:ea typeface="ˎ̥"/>
                <a:cs typeface="ˎ̥"/>
              </a:rPr>
              <a:t>Proteins are more stable against denaturation at their isoelectric point than at any other </a:t>
            </a:r>
            <a:r>
              <a:rPr lang="en-US" altLang="zh-CN" sz="2400" dirty="0" err="1">
                <a:ea typeface="ˎ̥"/>
                <a:cs typeface="ˎ̥"/>
              </a:rPr>
              <a:t>pH.</a:t>
            </a:r>
            <a:r>
              <a:rPr lang="en-US" altLang="zh-CN" sz="2400" dirty="0">
                <a:ea typeface="ˎ̥"/>
                <a:cs typeface="ˎ̥"/>
              </a:rPr>
              <a:t> </a:t>
            </a:r>
            <a:endParaRPr lang="en-US" altLang="zh-CN" sz="2400" dirty="0"/>
          </a:p>
          <a:p>
            <a:pPr>
              <a:buClr>
                <a:schemeClr val="accent1"/>
              </a:buClr>
              <a:buSzPct val="65000"/>
              <a:buFont typeface="Wingdings" pitchFamily="2" charset="2"/>
              <a:buChar char="n"/>
            </a:pPr>
            <a:r>
              <a:rPr lang="en-US" altLang="zh-CN" sz="2400" dirty="0">
                <a:ea typeface="ˎ̥"/>
                <a:cs typeface="ˎ̥"/>
              </a:rPr>
              <a:t>At extreme pH values, strong intramolecular electrostatic repulsion caused by high net charge results in swelling and unfolding of the protein molecule. </a:t>
            </a:r>
            <a:endParaRPr lang="en-US" altLang="zh-CN" sz="2400" dirty="0"/>
          </a:p>
        </p:txBody>
      </p:sp>
      <p:grpSp>
        <p:nvGrpSpPr>
          <p:cNvPr id="5" name="Group 4"/>
          <p:cNvGrpSpPr>
            <a:grpSpLocks/>
          </p:cNvGrpSpPr>
          <p:nvPr/>
        </p:nvGrpSpPr>
        <p:grpSpPr bwMode="auto">
          <a:xfrm>
            <a:off x="6076951" y="1484784"/>
            <a:ext cx="2876550" cy="2424113"/>
            <a:chOff x="6205538" y="1895475"/>
            <a:chExt cx="2876550" cy="2424113"/>
          </a:xfrm>
        </p:grpSpPr>
        <p:sp>
          <p:nvSpPr>
            <p:cNvPr id="6" name="Line 4"/>
            <p:cNvSpPr>
              <a:spLocks noChangeShapeType="1"/>
            </p:cNvSpPr>
            <p:nvPr/>
          </p:nvSpPr>
          <p:spPr bwMode="auto">
            <a:xfrm>
              <a:off x="6662738" y="2060575"/>
              <a:ext cx="0" cy="190500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 name="Line 5"/>
            <p:cNvSpPr>
              <a:spLocks noChangeShapeType="1"/>
            </p:cNvSpPr>
            <p:nvPr/>
          </p:nvSpPr>
          <p:spPr bwMode="auto">
            <a:xfrm>
              <a:off x="6662738" y="3965575"/>
              <a:ext cx="2209800" cy="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 name="Line 6"/>
            <p:cNvSpPr>
              <a:spLocks noChangeShapeType="1"/>
            </p:cNvSpPr>
            <p:nvPr/>
          </p:nvSpPr>
          <p:spPr bwMode="auto">
            <a:xfrm flipV="1">
              <a:off x="8872538" y="1984375"/>
              <a:ext cx="0" cy="198120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 name="Freeform 7"/>
            <p:cNvSpPr>
              <a:spLocks/>
            </p:cNvSpPr>
            <p:nvPr/>
          </p:nvSpPr>
          <p:spPr bwMode="auto">
            <a:xfrm>
              <a:off x="6815138" y="2060575"/>
              <a:ext cx="2041525" cy="1858963"/>
            </a:xfrm>
            <a:custGeom>
              <a:avLst/>
              <a:gdLst>
                <a:gd name="T0" fmla="*/ 0 w 1286"/>
                <a:gd name="T1" fmla="*/ 2147483647 h 1171"/>
                <a:gd name="T2" fmla="*/ 2147483647 w 1286"/>
                <a:gd name="T3" fmla="*/ 2147483647 h 1171"/>
                <a:gd name="T4" fmla="*/ 2147483647 w 1286"/>
                <a:gd name="T5" fmla="*/ 2147483647 h 1171"/>
                <a:gd name="T6" fmla="*/ 2147483647 w 1286"/>
                <a:gd name="T7" fmla="*/ 2147483647 h 1171"/>
                <a:gd name="T8" fmla="*/ 2147483647 w 1286"/>
                <a:gd name="T9" fmla="*/ 2147483647 h 1171"/>
                <a:gd name="T10" fmla="*/ 2147483647 w 1286"/>
                <a:gd name="T11" fmla="*/ 2147483647 h 1171"/>
                <a:gd name="T12" fmla="*/ 2147483647 w 1286"/>
                <a:gd name="T13" fmla="*/ 2147483647 h 1171"/>
                <a:gd name="T14" fmla="*/ 2147483647 w 1286"/>
                <a:gd name="T15" fmla="*/ 2147483647 h 1171"/>
                <a:gd name="T16" fmla="*/ 2147483647 w 1286"/>
                <a:gd name="T17" fmla="*/ 2147483647 h 1171"/>
                <a:gd name="T18" fmla="*/ 2147483647 w 1286"/>
                <a:gd name="T19" fmla="*/ 2147483647 h 1171"/>
                <a:gd name="T20" fmla="*/ 2147483647 w 1286"/>
                <a:gd name="T21" fmla="*/ 2147483647 h 1171"/>
                <a:gd name="T22" fmla="*/ 2147483647 w 1286"/>
                <a:gd name="T23" fmla="*/ 2147483647 h 1171"/>
                <a:gd name="T24" fmla="*/ 2147483647 w 1286"/>
                <a:gd name="T25" fmla="*/ 2147483647 h 1171"/>
                <a:gd name="T26" fmla="*/ 2147483647 w 1286"/>
                <a:gd name="T27" fmla="*/ 2147483647 h 1171"/>
                <a:gd name="T28" fmla="*/ 2147483647 w 1286"/>
                <a:gd name="T29" fmla="*/ 2147483647 h 1171"/>
                <a:gd name="T30" fmla="*/ 2147483647 w 1286"/>
                <a:gd name="T31" fmla="*/ 2147483647 h 1171"/>
                <a:gd name="T32" fmla="*/ 2147483647 w 1286"/>
                <a:gd name="T33" fmla="*/ 2147483647 h 1171"/>
                <a:gd name="T34" fmla="*/ 2147483647 w 1286"/>
                <a:gd name="T35" fmla="*/ 2147483647 h 1171"/>
                <a:gd name="T36" fmla="*/ 2147483647 w 1286"/>
                <a:gd name="T37" fmla="*/ 2147483647 h 1171"/>
                <a:gd name="T38" fmla="*/ 2147483647 w 1286"/>
                <a:gd name="T39" fmla="*/ 2147483647 h 1171"/>
                <a:gd name="T40" fmla="*/ 2147483647 w 1286"/>
                <a:gd name="T41" fmla="*/ 0 h 1171"/>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286"/>
                <a:gd name="T64" fmla="*/ 0 h 1171"/>
                <a:gd name="T65" fmla="*/ 1286 w 1286"/>
                <a:gd name="T66" fmla="*/ 1171 h 1171"/>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286" h="1171">
                  <a:moveTo>
                    <a:pt x="0" y="87"/>
                  </a:moveTo>
                  <a:cubicBezTo>
                    <a:pt x="53" y="73"/>
                    <a:pt x="77" y="62"/>
                    <a:pt x="144" y="87"/>
                  </a:cubicBezTo>
                  <a:cubicBezTo>
                    <a:pt x="165" y="95"/>
                    <a:pt x="192" y="135"/>
                    <a:pt x="192" y="135"/>
                  </a:cubicBezTo>
                  <a:cubicBezTo>
                    <a:pt x="224" y="231"/>
                    <a:pt x="255" y="327"/>
                    <a:pt x="288" y="423"/>
                  </a:cubicBezTo>
                  <a:cubicBezTo>
                    <a:pt x="312" y="491"/>
                    <a:pt x="314" y="562"/>
                    <a:pt x="355" y="624"/>
                  </a:cubicBezTo>
                  <a:cubicBezTo>
                    <a:pt x="358" y="634"/>
                    <a:pt x="359" y="644"/>
                    <a:pt x="364" y="653"/>
                  </a:cubicBezTo>
                  <a:cubicBezTo>
                    <a:pt x="369" y="661"/>
                    <a:pt x="380" y="664"/>
                    <a:pt x="384" y="672"/>
                  </a:cubicBezTo>
                  <a:cubicBezTo>
                    <a:pt x="390" y="684"/>
                    <a:pt x="405" y="738"/>
                    <a:pt x="412" y="759"/>
                  </a:cubicBezTo>
                  <a:cubicBezTo>
                    <a:pt x="429" y="810"/>
                    <a:pt x="446" y="856"/>
                    <a:pt x="470" y="903"/>
                  </a:cubicBezTo>
                  <a:cubicBezTo>
                    <a:pt x="484" y="930"/>
                    <a:pt x="490" y="960"/>
                    <a:pt x="499" y="989"/>
                  </a:cubicBezTo>
                  <a:cubicBezTo>
                    <a:pt x="506" y="1010"/>
                    <a:pt x="534" y="1056"/>
                    <a:pt x="547" y="1075"/>
                  </a:cubicBezTo>
                  <a:cubicBezTo>
                    <a:pt x="550" y="1085"/>
                    <a:pt x="548" y="1098"/>
                    <a:pt x="556" y="1104"/>
                  </a:cubicBezTo>
                  <a:cubicBezTo>
                    <a:pt x="573" y="1116"/>
                    <a:pt x="614" y="1123"/>
                    <a:pt x="614" y="1123"/>
                  </a:cubicBezTo>
                  <a:cubicBezTo>
                    <a:pt x="638" y="1148"/>
                    <a:pt x="658" y="1161"/>
                    <a:pt x="691" y="1171"/>
                  </a:cubicBezTo>
                  <a:cubicBezTo>
                    <a:pt x="747" y="1163"/>
                    <a:pt x="771" y="1162"/>
                    <a:pt x="816" y="1133"/>
                  </a:cubicBezTo>
                  <a:cubicBezTo>
                    <a:pt x="819" y="1114"/>
                    <a:pt x="819" y="1094"/>
                    <a:pt x="825" y="1075"/>
                  </a:cubicBezTo>
                  <a:cubicBezTo>
                    <a:pt x="838" y="1035"/>
                    <a:pt x="872" y="1002"/>
                    <a:pt x="883" y="960"/>
                  </a:cubicBezTo>
                  <a:cubicBezTo>
                    <a:pt x="937" y="762"/>
                    <a:pt x="994" y="564"/>
                    <a:pt x="1046" y="365"/>
                  </a:cubicBezTo>
                  <a:cubicBezTo>
                    <a:pt x="1061" y="307"/>
                    <a:pt x="1080" y="251"/>
                    <a:pt x="1094" y="192"/>
                  </a:cubicBezTo>
                  <a:cubicBezTo>
                    <a:pt x="1104" y="150"/>
                    <a:pt x="1109" y="91"/>
                    <a:pt x="1142" y="58"/>
                  </a:cubicBezTo>
                  <a:cubicBezTo>
                    <a:pt x="1184" y="16"/>
                    <a:pt x="1239" y="25"/>
                    <a:pt x="1286" y="0"/>
                  </a:cubicBezTo>
                </a:path>
              </a:pathLst>
            </a:custGeom>
            <a:noFill/>
            <a:ln w="25400">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0" name="Text Box 8"/>
            <p:cNvSpPr txBox="1">
              <a:spLocks noChangeArrowheads="1"/>
            </p:cNvSpPr>
            <p:nvPr/>
          </p:nvSpPr>
          <p:spPr bwMode="auto">
            <a:xfrm rot="-5400000">
              <a:off x="5695157" y="2756694"/>
              <a:ext cx="15176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r>
                <a:rPr lang="en-US" altLang="en-US" b="1">
                  <a:latin typeface="Arial" pitchFamily="34" charset="0"/>
                </a:rPr>
                <a:t>%Denatured</a:t>
              </a:r>
            </a:p>
          </p:txBody>
        </p:sp>
        <p:sp>
          <p:nvSpPr>
            <p:cNvPr id="11" name="Text Box 9"/>
            <p:cNvSpPr txBox="1">
              <a:spLocks noChangeArrowheads="1"/>
            </p:cNvSpPr>
            <p:nvPr/>
          </p:nvSpPr>
          <p:spPr bwMode="auto">
            <a:xfrm>
              <a:off x="6357938" y="3800475"/>
              <a:ext cx="3111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r>
                <a:rPr lang="en-US" altLang="en-US">
                  <a:latin typeface="Arial" pitchFamily="34" charset="0"/>
                </a:rPr>
                <a:t>0</a:t>
              </a:r>
            </a:p>
          </p:txBody>
        </p:sp>
        <p:sp>
          <p:nvSpPr>
            <p:cNvPr id="12" name="Text Box 10"/>
            <p:cNvSpPr txBox="1">
              <a:spLocks noChangeArrowheads="1"/>
            </p:cNvSpPr>
            <p:nvPr/>
          </p:nvSpPr>
          <p:spPr bwMode="auto">
            <a:xfrm>
              <a:off x="6205538" y="1895475"/>
              <a:ext cx="5651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r>
                <a:rPr lang="en-US" altLang="en-US">
                  <a:latin typeface="Arial" pitchFamily="34" charset="0"/>
                </a:rPr>
                <a:t>100</a:t>
              </a:r>
            </a:p>
          </p:txBody>
        </p:sp>
        <p:sp>
          <p:nvSpPr>
            <p:cNvPr id="13" name="Text Box 17"/>
            <p:cNvSpPr txBox="1">
              <a:spLocks noChangeArrowheads="1"/>
            </p:cNvSpPr>
            <p:nvPr/>
          </p:nvSpPr>
          <p:spPr bwMode="auto">
            <a:xfrm>
              <a:off x="7577138" y="3952875"/>
              <a:ext cx="4762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r>
                <a:rPr lang="en-US" altLang="en-US">
                  <a:latin typeface="Arial" pitchFamily="34" charset="0"/>
                </a:rPr>
                <a:t>pH</a:t>
              </a:r>
            </a:p>
          </p:txBody>
        </p:sp>
        <p:sp>
          <p:nvSpPr>
            <p:cNvPr id="14" name="Text Box 18"/>
            <p:cNvSpPr txBox="1">
              <a:spLocks noChangeArrowheads="1"/>
            </p:cNvSpPr>
            <p:nvPr/>
          </p:nvSpPr>
          <p:spPr bwMode="auto">
            <a:xfrm>
              <a:off x="6510338" y="3952875"/>
              <a:ext cx="3111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r>
                <a:rPr lang="en-US" altLang="en-US">
                  <a:latin typeface="Arial" pitchFamily="34" charset="0"/>
                </a:rPr>
                <a:t>0</a:t>
              </a:r>
            </a:p>
          </p:txBody>
        </p:sp>
        <p:sp>
          <p:nvSpPr>
            <p:cNvPr id="15" name="Text Box 19"/>
            <p:cNvSpPr txBox="1">
              <a:spLocks noChangeArrowheads="1"/>
            </p:cNvSpPr>
            <p:nvPr/>
          </p:nvSpPr>
          <p:spPr bwMode="auto">
            <a:xfrm>
              <a:off x="8643938" y="3952875"/>
              <a:ext cx="4381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r>
                <a:rPr lang="en-US" altLang="en-US">
                  <a:latin typeface="Arial" pitchFamily="34" charset="0"/>
                </a:rPr>
                <a:t>12</a:t>
              </a:r>
            </a:p>
          </p:txBody>
        </p:sp>
      </p:grpSp>
      <p:sp>
        <p:nvSpPr>
          <p:cNvPr id="2" name="Rectangle 1"/>
          <p:cNvSpPr/>
          <p:nvPr/>
        </p:nvSpPr>
        <p:spPr>
          <a:xfrm>
            <a:off x="1835696" y="517883"/>
            <a:ext cx="6282489" cy="561885"/>
          </a:xfrm>
          <a:prstGeom prst="rect">
            <a:avLst/>
          </a:prstGeom>
        </p:spPr>
        <p:txBody>
          <a:bodyPr wrap="none">
            <a:spAutoFit/>
          </a:bodyPr>
          <a:lstStyle/>
          <a:p>
            <a:pPr>
              <a:lnSpc>
                <a:spcPct val="120000"/>
              </a:lnSpc>
              <a:buClr>
                <a:schemeClr val="accent1"/>
              </a:buClr>
              <a:buSzPct val="65000"/>
            </a:pPr>
            <a:r>
              <a:rPr lang="en-US" altLang="zh-CN" sz="2800" dirty="0">
                <a:solidFill>
                  <a:schemeClr val="accent1"/>
                </a:solidFill>
                <a:latin typeface="Arial" panose="020B0604020202020204" pitchFamily="34" charset="0"/>
                <a:ea typeface="ˎ̥"/>
                <a:cs typeface="Arial" panose="020B0604020202020204" pitchFamily="34" charset="0"/>
              </a:rPr>
              <a:t>Denaturing agents: </a:t>
            </a:r>
            <a:r>
              <a:rPr lang="en-US" altLang="zh-CN" sz="2800" b="1" dirty="0">
                <a:latin typeface="Arial" panose="020B0604020202020204" pitchFamily="34" charset="0"/>
                <a:ea typeface="ˎ̥"/>
                <a:cs typeface="Arial" panose="020B0604020202020204" pitchFamily="34" charset="0"/>
              </a:rPr>
              <a:t>Chemical agents </a:t>
            </a:r>
            <a:endParaRPr lang="en-US" altLang="zh-CN" sz="2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50689084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24000" y="152400"/>
            <a:ext cx="5805820" cy="523220"/>
          </a:xfrm>
          <a:prstGeom prst="rect">
            <a:avLst/>
          </a:prstGeom>
        </p:spPr>
        <p:txBody>
          <a:bodyPr wrap="none">
            <a:spAutoFit/>
          </a:bodyPr>
          <a:lstStyle/>
          <a:p>
            <a:pPr marL="457200" indent="-457200">
              <a:buClr>
                <a:srgbClr val="FF0000"/>
              </a:buClr>
              <a:buFont typeface="Wingdings" panose="05000000000000000000" pitchFamily="2" charset="2"/>
              <a:buChar char="Ø"/>
            </a:pPr>
            <a:r>
              <a:rPr lang="en-US" sz="2800" dirty="0">
                <a:solidFill>
                  <a:srgbClr val="C00000"/>
                </a:solidFill>
                <a:latin typeface="Arial" panose="020B0604020202020204" pitchFamily="34" charset="0"/>
                <a:cs typeface="Arial" panose="020B0604020202020204" pitchFamily="34" charset="0"/>
              </a:rPr>
              <a:t>Organic solvents (ether, alcohol)</a:t>
            </a:r>
          </a:p>
        </p:txBody>
      </p:sp>
      <p:sp>
        <p:nvSpPr>
          <p:cNvPr id="3" name="Rectangle 2"/>
          <p:cNvSpPr/>
          <p:nvPr/>
        </p:nvSpPr>
        <p:spPr>
          <a:xfrm>
            <a:off x="838200" y="838200"/>
            <a:ext cx="7632848" cy="1938992"/>
          </a:xfrm>
          <a:prstGeom prst="rect">
            <a:avLst/>
          </a:prstGeom>
        </p:spPr>
        <p:txBody>
          <a:bodyPr wrap="square">
            <a:spAutoFit/>
          </a:bodyPr>
          <a:lstStyle/>
          <a:p>
            <a:pPr marL="342900" indent="-342900">
              <a:buClr>
                <a:srgbClr val="FF0000"/>
              </a:buClr>
              <a:buFont typeface="Wingdings" panose="05000000000000000000" pitchFamily="2" charset="2"/>
              <a:buChar char="Ø"/>
            </a:pPr>
            <a:r>
              <a:rPr lang="en-US" sz="2400" dirty="0">
                <a:latin typeface="Arial" panose="020B0604020202020204" pitchFamily="34" charset="0"/>
                <a:cs typeface="Arial" panose="020B0604020202020204" pitchFamily="34" charset="0"/>
              </a:rPr>
              <a:t>Organic solvents denature proteins by disrupting the side chain intramolecular hydrogen bonding. </a:t>
            </a:r>
          </a:p>
          <a:p>
            <a:pPr marL="342900" indent="-342900">
              <a:buClr>
                <a:srgbClr val="FF0000"/>
              </a:buClr>
              <a:buFont typeface="Wingdings" panose="05000000000000000000" pitchFamily="2" charset="2"/>
              <a:buChar char="Ø"/>
            </a:pPr>
            <a:r>
              <a:rPr lang="en-US" sz="2400" dirty="0">
                <a:latin typeface="Arial" panose="020B0604020202020204" pitchFamily="34" charset="0"/>
                <a:cs typeface="Arial" panose="020B0604020202020204" pitchFamily="34" charset="0"/>
              </a:rPr>
              <a:t>New hydrogen bonds are formed instead between the new organic solvent molecule and the protein side chains.</a:t>
            </a:r>
          </a:p>
        </p:txBody>
      </p:sp>
      <p:pic>
        <p:nvPicPr>
          <p:cNvPr id="21506" name="Picture 2" descr="http://chemistry.elmhurst.edu/vchembook/images/568denathbond.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6800" y="2819400"/>
            <a:ext cx="6858000" cy="38499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201100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descr="Image result for protein denaturation by strong acids and alkalis"/>
          <p:cNvSpPr>
            <a:spLocks noChangeAspect="1" noChangeArrowheads="1"/>
          </p:cNvSpPr>
          <p:nvPr/>
        </p:nvSpPr>
        <p:spPr bwMode="auto">
          <a:xfrm>
            <a:off x="0"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9459"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57800" y="3276600"/>
            <a:ext cx="3550518" cy="2971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Rectangle 3"/>
          <p:cNvSpPr/>
          <p:nvPr/>
        </p:nvSpPr>
        <p:spPr>
          <a:xfrm>
            <a:off x="539552" y="548680"/>
            <a:ext cx="7236276" cy="523220"/>
          </a:xfrm>
          <a:prstGeom prst="rect">
            <a:avLst/>
          </a:prstGeom>
        </p:spPr>
        <p:txBody>
          <a:bodyPr wrap="none">
            <a:spAutoFit/>
          </a:bodyPr>
          <a:lstStyle/>
          <a:p>
            <a:pPr marL="457200" indent="-457200">
              <a:buClr>
                <a:srgbClr val="FF0000"/>
              </a:buClr>
              <a:buFont typeface="Wingdings" panose="05000000000000000000" pitchFamily="2" charset="2"/>
              <a:buChar char="Ø"/>
            </a:pPr>
            <a:r>
              <a:rPr lang="en-US" sz="2800" dirty="0">
                <a:solidFill>
                  <a:srgbClr val="C00000"/>
                </a:solidFill>
                <a:latin typeface="Arial" pitchFamily="34" charset="0"/>
                <a:cs typeface="Arial" pitchFamily="34" charset="0"/>
              </a:rPr>
              <a:t>Salts of heavy metals (Pb</a:t>
            </a:r>
            <a:r>
              <a:rPr lang="en-US" sz="2800" baseline="30000" dirty="0">
                <a:latin typeface="Arial" pitchFamily="34" charset="0"/>
                <a:cs typeface="Arial" pitchFamily="34" charset="0"/>
              </a:rPr>
              <a:t>+2</a:t>
            </a:r>
            <a:r>
              <a:rPr lang="en-US" sz="2800" dirty="0">
                <a:solidFill>
                  <a:srgbClr val="C00000"/>
                </a:solidFill>
                <a:latin typeface="Arial" pitchFamily="34" charset="0"/>
                <a:cs typeface="Arial" pitchFamily="34" charset="0"/>
              </a:rPr>
              <a:t>,</a:t>
            </a:r>
            <a:r>
              <a:rPr lang="en-US" sz="2800" dirty="0">
                <a:latin typeface="Arial" pitchFamily="34" charset="0"/>
                <a:cs typeface="Arial" pitchFamily="34" charset="0"/>
              </a:rPr>
              <a:t> </a:t>
            </a:r>
            <a:r>
              <a:rPr lang="en-US" sz="2800" dirty="0">
                <a:solidFill>
                  <a:srgbClr val="C00000"/>
                </a:solidFill>
                <a:latin typeface="Arial" pitchFamily="34" charset="0"/>
                <a:cs typeface="Arial" pitchFamily="34" charset="0"/>
              </a:rPr>
              <a:t>Cd</a:t>
            </a:r>
            <a:r>
              <a:rPr lang="en-US" sz="2800" baseline="30000" dirty="0">
                <a:solidFill>
                  <a:srgbClr val="C00000"/>
                </a:solidFill>
                <a:latin typeface="Arial" pitchFamily="34" charset="0"/>
                <a:cs typeface="Arial" pitchFamily="34" charset="0"/>
              </a:rPr>
              <a:t>+2</a:t>
            </a:r>
            <a:r>
              <a:rPr lang="en-US" sz="2800" dirty="0">
                <a:solidFill>
                  <a:srgbClr val="C00000"/>
                </a:solidFill>
                <a:latin typeface="Arial" pitchFamily="34" charset="0"/>
                <a:cs typeface="Arial" pitchFamily="34" charset="0"/>
              </a:rPr>
              <a:t> Hg</a:t>
            </a:r>
            <a:r>
              <a:rPr lang="en-US" sz="2800" baseline="30000" dirty="0">
                <a:latin typeface="Arial" pitchFamily="34" charset="0"/>
                <a:cs typeface="Arial" pitchFamily="34" charset="0"/>
              </a:rPr>
              <a:t>+2</a:t>
            </a:r>
            <a:r>
              <a:rPr lang="en-US" sz="2800" dirty="0">
                <a:latin typeface="Arial" pitchFamily="34" charset="0"/>
                <a:cs typeface="Arial" pitchFamily="34" charset="0"/>
              </a:rPr>
              <a:t>…</a:t>
            </a:r>
            <a:r>
              <a:rPr lang="en-US" sz="2800" dirty="0">
                <a:solidFill>
                  <a:srgbClr val="C00000"/>
                </a:solidFill>
                <a:latin typeface="Arial" pitchFamily="34" charset="0"/>
                <a:cs typeface="Arial" pitchFamily="34" charset="0"/>
              </a:rPr>
              <a:t>)</a:t>
            </a:r>
          </a:p>
        </p:txBody>
      </p:sp>
      <p:sp>
        <p:nvSpPr>
          <p:cNvPr id="5" name="Rectangle 4"/>
          <p:cNvSpPr/>
          <p:nvPr/>
        </p:nvSpPr>
        <p:spPr>
          <a:xfrm>
            <a:off x="827584" y="1556792"/>
            <a:ext cx="7128792" cy="1938992"/>
          </a:xfrm>
          <a:prstGeom prst="rect">
            <a:avLst/>
          </a:prstGeom>
        </p:spPr>
        <p:txBody>
          <a:bodyPr wrap="square">
            <a:spAutoFit/>
          </a:bodyPr>
          <a:lstStyle/>
          <a:p>
            <a:r>
              <a:rPr lang="en-US" sz="2400" dirty="0">
                <a:latin typeface="Arial" panose="020B0604020202020204" pitchFamily="34" charset="0"/>
                <a:cs typeface="Arial" panose="020B0604020202020204" pitchFamily="34" charset="0"/>
              </a:rPr>
              <a:t>Disrupt ionic bonds</a:t>
            </a:r>
          </a:p>
          <a:p>
            <a:endParaRPr lang="en-US" sz="2400" dirty="0">
              <a:latin typeface="Arial" panose="020B0604020202020204" pitchFamily="34" charset="0"/>
              <a:cs typeface="Arial" panose="020B0604020202020204" pitchFamily="34" charset="0"/>
            </a:endParaRPr>
          </a:p>
          <a:p>
            <a:r>
              <a:rPr lang="en-US" sz="2400" dirty="0">
                <a:latin typeface="Arial" panose="020B0604020202020204" pitchFamily="34" charset="0"/>
                <a:cs typeface="Arial" panose="020B0604020202020204" pitchFamily="34" charset="0"/>
              </a:rPr>
              <a:t>The reaction of a heavy metal salt with a protein usually leads to an insoluble metal protein salt.</a:t>
            </a:r>
          </a:p>
          <a:p>
            <a:endParaRPr lang="en-US" sz="2400" dirty="0">
              <a:latin typeface="Arial" panose="020B0604020202020204" pitchFamily="34" charset="0"/>
              <a:cs typeface="Arial" panose="020B0604020202020204" pitchFamily="34" charset="0"/>
            </a:endParaRPr>
          </a:p>
        </p:txBody>
      </p:sp>
      <p:pic>
        <p:nvPicPr>
          <p:cNvPr id="19461" name="Picture 5" descr="http://people.uwplatt.edu/~sundin/351/image/heavymtl.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733800"/>
            <a:ext cx="4972050" cy="1676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9146697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67744" y="188640"/>
            <a:ext cx="3567002" cy="523220"/>
          </a:xfrm>
          <a:prstGeom prst="rect">
            <a:avLst/>
          </a:prstGeom>
        </p:spPr>
        <p:txBody>
          <a:bodyPr wrap="none">
            <a:spAutoFit/>
          </a:bodyPr>
          <a:lstStyle/>
          <a:p>
            <a:pPr marL="457200" indent="-457200">
              <a:buClr>
                <a:srgbClr val="FF0000"/>
              </a:buClr>
              <a:buFont typeface="Wingdings" panose="05000000000000000000" pitchFamily="2" charset="2"/>
              <a:buChar char="Ø"/>
            </a:pPr>
            <a:r>
              <a:rPr lang="en-US" sz="2800" dirty="0" err="1">
                <a:solidFill>
                  <a:srgbClr val="C00000"/>
                </a:solidFill>
                <a:latin typeface="Arial" panose="020B0604020202020204" pitchFamily="34" charset="0"/>
                <a:cs typeface="Arial" panose="020B0604020202020204" pitchFamily="34" charset="0"/>
              </a:rPr>
              <a:t>Chaotropic</a:t>
            </a:r>
            <a:r>
              <a:rPr lang="en-US" sz="2800" dirty="0">
                <a:solidFill>
                  <a:srgbClr val="C00000"/>
                </a:solidFill>
                <a:latin typeface="Arial" panose="020B0604020202020204" pitchFamily="34" charset="0"/>
                <a:cs typeface="Arial" panose="020B0604020202020204" pitchFamily="34" charset="0"/>
              </a:rPr>
              <a:t> agents</a:t>
            </a:r>
          </a:p>
        </p:txBody>
      </p:sp>
      <p:sp>
        <p:nvSpPr>
          <p:cNvPr id="3" name="Rectangle 2"/>
          <p:cNvSpPr/>
          <p:nvPr/>
        </p:nvSpPr>
        <p:spPr>
          <a:xfrm>
            <a:off x="827584" y="1052736"/>
            <a:ext cx="7776864" cy="1938992"/>
          </a:xfrm>
          <a:prstGeom prst="rect">
            <a:avLst/>
          </a:prstGeom>
        </p:spPr>
        <p:txBody>
          <a:bodyPr wrap="square">
            <a:spAutoFit/>
          </a:bodyPr>
          <a:lstStyle/>
          <a:p>
            <a:r>
              <a:rPr lang="en-US" sz="2400" dirty="0">
                <a:latin typeface="Arial" panose="020B0604020202020204" pitchFamily="34" charset="0"/>
                <a:cs typeface="Arial" panose="020B0604020202020204" pitchFamily="34" charset="0"/>
              </a:rPr>
              <a:t>A </a:t>
            </a:r>
            <a:r>
              <a:rPr lang="en-US" sz="2400" b="1" dirty="0" err="1">
                <a:latin typeface="Arial" panose="020B0604020202020204" pitchFamily="34" charset="0"/>
                <a:cs typeface="Arial" panose="020B0604020202020204" pitchFamily="34" charset="0"/>
              </a:rPr>
              <a:t>chaotropic</a:t>
            </a:r>
            <a:r>
              <a:rPr lang="en-US" sz="2400" b="1" dirty="0">
                <a:latin typeface="Arial" panose="020B0604020202020204" pitchFamily="34" charset="0"/>
                <a:cs typeface="Arial" panose="020B0604020202020204" pitchFamily="34" charset="0"/>
              </a:rPr>
              <a:t> agent</a:t>
            </a:r>
            <a:r>
              <a:rPr lang="en-US" sz="2400" dirty="0">
                <a:latin typeface="Arial" panose="020B0604020202020204" pitchFamily="34" charset="0"/>
                <a:cs typeface="Arial" panose="020B0604020202020204" pitchFamily="34" charset="0"/>
              </a:rPr>
              <a:t> is a molecule in water solution that can disrupt the hydrogen bonding network between water molecules. This has an effect on the stability of the native state of other molecules in the solution such as proteins. </a:t>
            </a:r>
          </a:p>
        </p:txBody>
      </p:sp>
      <p:sp>
        <p:nvSpPr>
          <p:cNvPr id="4" name="TextBox 3"/>
          <p:cNvSpPr txBox="1"/>
          <p:nvPr/>
        </p:nvSpPr>
        <p:spPr>
          <a:xfrm>
            <a:off x="971600" y="3183359"/>
            <a:ext cx="4174541" cy="3046988"/>
          </a:xfrm>
          <a:prstGeom prst="rect">
            <a:avLst/>
          </a:prstGeom>
          <a:noFill/>
        </p:spPr>
        <p:txBody>
          <a:bodyPr wrap="none" rtlCol="0">
            <a:spAutoFit/>
          </a:bodyPr>
          <a:lstStyle/>
          <a:p>
            <a:r>
              <a:rPr lang="en-US" sz="2400" dirty="0">
                <a:solidFill>
                  <a:srgbClr val="C00000"/>
                </a:solidFill>
                <a:latin typeface="Arial" panose="020B0604020202020204" pitchFamily="34" charset="0"/>
                <a:cs typeface="Arial" panose="020B0604020202020204" pitchFamily="34" charset="0"/>
              </a:rPr>
              <a:t>Compete for hydrogen bonds</a:t>
            </a:r>
          </a:p>
          <a:p>
            <a:endParaRPr lang="en-US" sz="2400" dirty="0">
              <a:latin typeface="Arial" panose="020B0604020202020204" pitchFamily="34" charset="0"/>
              <a:cs typeface="Arial" panose="020B0604020202020204" pitchFamily="34" charset="0"/>
            </a:endParaRPr>
          </a:p>
          <a:p>
            <a:r>
              <a:rPr lang="en-US" sz="2400" dirty="0">
                <a:latin typeface="Arial" panose="020B0604020202020204" pitchFamily="34" charset="0"/>
                <a:cs typeface="Arial" panose="020B0604020202020204" pitchFamily="34" charset="0"/>
              </a:rPr>
              <a:t>Examples:</a:t>
            </a:r>
          </a:p>
          <a:p>
            <a:endParaRPr lang="en-US" sz="2400" dirty="0">
              <a:latin typeface="Arial" panose="020B0604020202020204" pitchFamily="34" charset="0"/>
              <a:cs typeface="Arial" panose="020B0604020202020204" pitchFamily="34" charset="0"/>
            </a:endParaRPr>
          </a:p>
          <a:p>
            <a:pPr marL="342900" indent="-342900">
              <a:buClr>
                <a:srgbClr val="C00000"/>
              </a:buClr>
              <a:buFont typeface="Courier New" panose="02070309020205020404" pitchFamily="49" charset="0"/>
              <a:buChar char="o"/>
            </a:pPr>
            <a:r>
              <a:rPr lang="en-US" sz="2400" dirty="0">
                <a:latin typeface="Arial" panose="020B0604020202020204" pitchFamily="34" charset="0"/>
                <a:cs typeface="Arial" panose="020B0604020202020204" pitchFamily="34" charset="0"/>
              </a:rPr>
              <a:t>	urea</a:t>
            </a:r>
          </a:p>
          <a:p>
            <a:pPr marL="342900" indent="-342900">
              <a:buClr>
                <a:srgbClr val="C00000"/>
              </a:buClr>
              <a:buFont typeface="Courier New" panose="02070309020205020404" pitchFamily="49" charset="0"/>
              <a:buChar char="o"/>
            </a:pPr>
            <a:endParaRPr lang="en-US" sz="2400" dirty="0">
              <a:latin typeface="Arial" panose="020B0604020202020204" pitchFamily="34" charset="0"/>
              <a:cs typeface="Arial" panose="020B0604020202020204" pitchFamily="34" charset="0"/>
            </a:endParaRPr>
          </a:p>
          <a:p>
            <a:pPr marL="342900" indent="-342900">
              <a:buClr>
                <a:srgbClr val="C00000"/>
              </a:buClr>
              <a:buFont typeface="Courier New" panose="02070309020205020404" pitchFamily="49" charset="0"/>
              <a:buChar char="o"/>
            </a:pPr>
            <a:endParaRPr lang="en-US" sz="2400" dirty="0">
              <a:latin typeface="Arial" panose="020B0604020202020204" pitchFamily="34" charset="0"/>
              <a:cs typeface="Arial" panose="020B0604020202020204" pitchFamily="34" charset="0"/>
            </a:endParaRPr>
          </a:p>
          <a:p>
            <a:pPr marL="342900" indent="-342900">
              <a:buClr>
                <a:srgbClr val="C00000"/>
              </a:buClr>
              <a:buFont typeface="Courier New" panose="02070309020205020404" pitchFamily="49" charset="0"/>
              <a:buChar char="o"/>
            </a:pPr>
            <a:r>
              <a:rPr lang="en-US" sz="2400" dirty="0">
                <a:latin typeface="Arial" panose="020B0604020202020204" pitchFamily="34" charset="0"/>
                <a:cs typeface="Arial" panose="020B0604020202020204" pitchFamily="34" charset="0"/>
              </a:rPr>
              <a:t>	</a:t>
            </a:r>
            <a:r>
              <a:rPr lang="en-US" sz="2400" dirty="0" err="1">
                <a:latin typeface="Arial" panose="020B0604020202020204" pitchFamily="34" charset="0"/>
                <a:cs typeface="Arial" panose="020B0604020202020204" pitchFamily="34" charset="0"/>
              </a:rPr>
              <a:t>guanidinium</a:t>
            </a:r>
            <a:r>
              <a:rPr lang="en-US" sz="2400" dirty="0">
                <a:latin typeface="Arial" panose="020B0604020202020204" pitchFamily="34" charset="0"/>
                <a:cs typeface="Arial" panose="020B0604020202020204" pitchFamily="34" charset="0"/>
              </a:rPr>
              <a:t> chloride</a:t>
            </a:r>
          </a:p>
        </p:txBody>
      </p:sp>
      <p:pic>
        <p:nvPicPr>
          <p:cNvPr id="22535" name="Picture 7" descr="https://upload.wikimedia.org/wikipedia/commons/thumb/4/46/Guanidinium_chloride_V.2.svg/120px-Guanidinium_chloride_V.2.svg.pn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64088" y="5445224"/>
            <a:ext cx="1442442" cy="1008112"/>
          </a:xfrm>
          <a:prstGeom prst="rect">
            <a:avLst/>
          </a:prstGeom>
          <a:noFill/>
          <a:extLst>
            <a:ext uri="{909E8E84-426E-40DD-AFC4-6F175D3DCCD1}">
              <a14:hiddenFill xmlns:a14="http://schemas.microsoft.com/office/drawing/2010/main">
                <a:solidFill>
                  <a:srgbClr val="FFFFFF"/>
                </a:solidFill>
              </a14:hiddenFill>
            </a:ext>
          </a:extLst>
        </p:spPr>
      </p:pic>
      <p:pic>
        <p:nvPicPr>
          <p:cNvPr id="22537" name="Picture 9" descr="Structural formula of urea">
            <a:hlinkClick r:id="rId4" tooltip="Structural formula of urea"/>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470498" y="4355032"/>
            <a:ext cx="1428750" cy="8477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7385564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6" name="Picture 4" descr="Detergents: Triton X-100, Tween-20, and More figure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62322" y="1752600"/>
            <a:ext cx="4281678" cy="457200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3048000" y="0"/>
            <a:ext cx="2406428" cy="523220"/>
          </a:xfrm>
          <a:prstGeom prst="rect">
            <a:avLst/>
          </a:prstGeom>
        </p:spPr>
        <p:txBody>
          <a:bodyPr wrap="none">
            <a:spAutoFit/>
          </a:bodyPr>
          <a:lstStyle/>
          <a:p>
            <a:pPr marL="457200" indent="-457200">
              <a:buClr>
                <a:srgbClr val="FF0000"/>
              </a:buClr>
              <a:buFont typeface="Wingdings" panose="05000000000000000000" pitchFamily="2" charset="2"/>
              <a:buChar char="Ø"/>
            </a:pPr>
            <a:r>
              <a:rPr lang="en-US" sz="2800" dirty="0">
                <a:solidFill>
                  <a:srgbClr val="C00000"/>
                </a:solidFill>
                <a:latin typeface="Arial" panose="020B0604020202020204" pitchFamily="34" charset="0"/>
                <a:cs typeface="Arial" panose="020B0604020202020204" pitchFamily="34" charset="0"/>
              </a:rPr>
              <a:t>Detergents</a:t>
            </a:r>
          </a:p>
        </p:txBody>
      </p:sp>
      <p:sp>
        <p:nvSpPr>
          <p:cNvPr id="3" name="TextBox 2"/>
          <p:cNvSpPr txBox="1"/>
          <p:nvPr/>
        </p:nvSpPr>
        <p:spPr>
          <a:xfrm>
            <a:off x="152400" y="1371600"/>
            <a:ext cx="4862322" cy="5262979"/>
          </a:xfrm>
          <a:prstGeom prst="rect">
            <a:avLst/>
          </a:prstGeom>
          <a:noFill/>
        </p:spPr>
        <p:txBody>
          <a:bodyPr wrap="square" rtlCol="0">
            <a:spAutoFit/>
          </a:bodyPr>
          <a:lstStyle/>
          <a:p>
            <a:r>
              <a:rPr lang="en-US" sz="2400" dirty="0">
                <a:latin typeface="Arial" panose="020B0604020202020204" pitchFamily="34" charset="0"/>
                <a:cs typeface="Arial" panose="020B0604020202020204" pitchFamily="34" charset="0"/>
              </a:rPr>
              <a:t>Detergents are amphiphilic molecules which contain both hydrophobic and hydrophilic parts.</a:t>
            </a:r>
          </a:p>
          <a:p>
            <a:endParaRPr lang="en-US" sz="2400" dirty="0">
              <a:latin typeface="Arial" panose="020B0604020202020204" pitchFamily="34" charset="0"/>
              <a:cs typeface="Arial" panose="020B0604020202020204" pitchFamily="34" charset="0"/>
            </a:endParaRPr>
          </a:p>
          <a:p>
            <a:r>
              <a:rPr lang="en-US" sz="2400" dirty="0">
                <a:latin typeface="Arial" panose="020B0604020202020204" pitchFamily="34" charset="0"/>
                <a:cs typeface="Arial" panose="020B0604020202020204" pitchFamily="34" charset="0"/>
              </a:rPr>
              <a:t>Hydrophobic parts of the detergent associates with the hydrophobic parts of the protein.</a:t>
            </a:r>
          </a:p>
          <a:p>
            <a:endParaRPr lang="en-US" sz="2400" dirty="0">
              <a:latin typeface="Arial" panose="020B0604020202020204" pitchFamily="34" charset="0"/>
              <a:cs typeface="Arial" panose="020B0604020202020204" pitchFamily="34" charset="0"/>
            </a:endParaRPr>
          </a:p>
          <a:p>
            <a:r>
              <a:rPr lang="en-US" sz="2400" dirty="0">
                <a:latin typeface="Arial" panose="020B0604020202020204" pitchFamily="34" charset="0"/>
                <a:cs typeface="Arial" panose="020B0604020202020204" pitchFamily="34" charset="0"/>
              </a:rPr>
              <a:t>Hydrophilic parts of the detergent interact with water molecules</a:t>
            </a:r>
          </a:p>
          <a:p>
            <a:endParaRPr lang="en-US" sz="2400" dirty="0">
              <a:latin typeface="Arial" panose="020B0604020202020204" pitchFamily="34" charset="0"/>
              <a:cs typeface="Arial" panose="020B0604020202020204" pitchFamily="34" charset="0"/>
            </a:endParaRPr>
          </a:p>
          <a:p>
            <a:r>
              <a:rPr lang="en-US" sz="2400" dirty="0">
                <a:latin typeface="Arial" panose="020B0604020202020204" pitchFamily="34" charset="0"/>
                <a:cs typeface="Arial" panose="020B0604020202020204" pitchFamily="34" charset="0"/>
              </a:rPr>
              <a:t>Thus, hydrophobic parts of the protein do not need to interact with each other.</a:t>
            </a:r>
          </a:p>
        </p:txBody>
      </p:sp>
      <p:sp>
        <p:nvSpPr>
          <p:cNvPr id="4" name="Rectangle 3"/>
          <p:cNvSpPr/>
          <p:nvPr/>
        </p:nvSpPr>
        <p:spPr>
          <a:xfrm>
            <a:off x="304800" y="609600"/>
            <a:ext cx="8575269" cy="461665"/>
          </a:xfrm>
          <a:prstGeom prst="rect">
            <a:avLst/>
          </a:prstGeom>
        </p:spPr>
        <p:txBody>
          <a:bodyPr wrap="square">
            <a:spAutoFit/>
          </a:bodyPr>
          <a:lstStyle/>
          <a:p>
            <a:r>
              <a:rPr lang="en-US" sz="2400" dirty="0">
                <a:solidFill>
                  <a:srgbClr val="FF0000"/>
                </a:solidFill>
                <a:latin typeface="Arial" panose="020B0604020202020204" pitchFamily="34" charset="0"/>
                <a:cs typeface="Arial" panose="020B0604020202020204" pitchFamily="34" charset="0"/>
              </a:rPr>
              <a:t>Disrupt hydrophobic interactions in protein molecules.</a:t>
            </a:r>
          </a:p>
        </p:txBody>
      </p:sp>
    </p:spTree>
    <p:extLst>
      <p:ext uri="{BB962C8B-B14F-4D97-AF65-F5344CB8AC3E}">
        <p14:creationId xmlns:p14="http://schemas.microsoft.com/office/powerpoint/2010/main" val="389934891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14400" y="304800"/>
            <a:ext cx="3446777" cy="523220"/>
          </a:xfrm>
          <a:prstGeom prst="rect">
            <a:avLst/>
          </a:prstGeom>
        </p:spPr>
        <p:txBody>
          <a:bodyPr wrap="none">
            <a:spAutoFit/>
          </a:bodyPr>
          <a:lstStyle/>
          <a:p>
            <a:pPr marL="457200" indent="-457200">
              <a:buClr>
                <a:srgbClr val="FF0000"/>
              </a:buClr>
              <a:buFont typeface="Wingdings" panose="05000000000000000000" pitchFamily="2" charset="2"/>
              <a:buChar char="Ø"/>
            </a:pPr>
            <a:r>
              <a:rPr lang="en-US" sz="2800" dirty="0">
                <a:solidFill>
                  <a:srgbClr val="FF0000"/>
                </a:solidFill>
                <a:latin typeface="Arial" panose="020B0604020202020204" pitchFamily="34" charset="0"/>
                <a:cs typeface="Arial" panose="020B0604020202020204" pitchFamily="34" charset="0"/>
              </a:rPr>
              <a:t>Reducing agents</a:t>
            </a:r>
          </a:p>
        </p:txBody>
      </p:sp>
      <p:pic>
        <p:nvPicPr>
          <p:cNvPr id="20483"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4400" y="2362200"/>
            <a:ext cx="6934200" cy="4191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AutoShape 5" descr="Image result for protein denaturation reducing agents"/>
          <p:cNvSpPr>
            <a:spLocks noChangeAspect="1" noChangeArrowheads="1"/>
          </p:cNvSpPr>
          <p:nvPr/>
        </p:nvSpPr>
        <p:spPr bwMode="auto">
          <a:xfrm>
            <a:off x="0"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 name="AutoShape 8" descr="Image result for mercaptoethanol"/>
          <p:cNvSpPr>
            <a:spLocks noChangeAspect="1" noChangeArrowheads="1"/>
          </p:cNvSpPr>
          <p:nvPr/>
        </p:nvSpPr>
        <p:spPr bwMode="auto">
          <a:xfrm>
            <a:off x="0" y="-136525"/>
            <a:ext cx="1438275" cy="143827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20489" name="Picture 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19600" y="762000"/>
            <a:ext cx="1438275" cy="14382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extBox 5"/>
          <p:cNvSpPr txBox="1"/>
          <p:nvPr/>
        </p:nvSpPr>
        <p:spPr>
          <a:xfrm>
            <a:off x="533400" y="1295400"/>
            <a:ext cx="2965877" cy="523220"/>
          </a:xfrm>
          <a:prstGeom prst="rect">
            <a:avLst/>
          </a:prstGeom>
          <a:noFill/>
        </p:spPr>
        <p:txBody>
          <a:bodyPr wrap="none" rtlCol="0">
            <a:spAutoFit/>
          </a:bodyPr>
          <a:lstStyle/>
          <a:p>
            <a:r>
              <a:rPr lang="en-US" sz="2800" dirty="0" err="1">
                <a:latin typeface="Arial" panose="020B0604020202020204" pitchFamily="34" charset="0"/>
                <a:cs typeface="Arial" panose="020B0604020202020204" pitchFamily="34" charset="0"/>
              </a:rPr>
              <a:t>Mercaptoethanol</a:t>
            </a:r>
            <a:r>
              <a:rPr lang="en-US" sz="2800" dirty="0">
                <a:latin typeface="Arial" panose="020B0604020202020204" pitchFamily="34" charset="0"/>
                <a:cs typeface="Arial" panose="020B0604020202020204" pitchFamily="34" charset="0"/>
              </a:rPr>
              <a:t> </a:t>
            </a:r>
          </a:p>
        </p:txBody>
      </p:sp>
    </p:spTree>
    <p:extLst>
      <p:ext uri="{BB962C8B-B14F-4D97-AF65-F5344CB8AC3E}">
        <p14:creationId xmlns:p14="http://schemas.microsoft.com/office/powerpoint/2010/main" val="72769291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979712" y="395566"/>
            <a:ext cx="5945858" cy="523220"/>
          </a:xfrm>
          <a:prstGeom prst="rect">
            <a:avLst/>
          </a:prstGeom>
          <a:noFill/>
        </p:spPr>
        <p:txBody>
          <a:bodyPr wrap="none" rtlCol="0">
            <a:spAutoFit/>
          </a:bodyPr>
          <a:lstStyle/>
          <a:p>
            <a:r>
              <a:rPr lang="en-US" sz="2800" dirty="0">
                <a:solidFill>
                  <a:schemeClr val="accent1"/>
                </a:solidFill>
                <a:latin typeface="Arial" panose="020B0604020202020204" pitchFamily="34" charset="0"/>
                <a:cs typeface="Arial" panose="020B0604020202020204" pitchFamily="34" charset="0"/>
              </a:rPr>
              <a:t>Protein denaturation: consequences</a:t>
            </a:r>
          </a:p>
        </p:txBody>
      </p:sp>
      <p:sp>
        <p:nvSpPr>
          <p:cNvPr id="3" name="Rectangle 2"/>
          <p:cNvSpPr/>
          <p:nvPr/>
        </p:nvSpPr>
        <p:spPr>
          <a:xfrm>
            <a:off x="1187624" y="2510777"/>
            <a:ext cx="6624736" cy="2806922"/>
          </a:xfrm>
          <a:prstGeom prst="rect">
            <a:avLst/>
          </a:prstGeom>
        </p:spPr>
        <p:txBody>
          <a:bodyPr wrap="square">
            <a:spAutoFit/>
          </a:bodyPr>
          <a:lstStyle/>
          <a:p>
            <a:pPr marL="914400" lvl="1" indent="-457200">
              <a:lnSpc>
                <a:spcPct val="90000"/>
              </a:lnSpc>
              <a:buClr>
                <a:srgbClr val="FF0000"/>
              </a:buClr>
              <a:buFont typeface="Wingdings" panose="05000000000000000000" pitchFamily="2" charset="2"/>
              <a:buChar char="Ø"/>
            </a:pPr>
            <a:endParaRPr lang="en-US" altLang="en-US" sz="2800" dirty="0">
              <a:latin typeface="Arial" panose="020B0604020202020204" pitchFamily="34" charset="0"/>
              <a:cs typeface="Arial" panose="020B0604020202020204" pitchFamily="34" charset="0"/>
            </a:endParaRPr>
          </a:p>
          <a:p>
            <a:pPr marL="914400" lvl="1" indent="-457200">
              <a:lnSpc>
                <a:spcPct val="90000"/>
              </a:lnSpc>
              <a:buClr>
                <a:srgbClr val="FF0000"/>
              </a:buClr>
              <a:buFont typeface="Wingdings" panose="05000000000000000000" pitchFamily="2" charset="2"/>
              <a:buChar char="Ø"/>
            </a:pPr>
            <a:r>
              <a:rPr lang="en-US" altLang="en-US" sz="2800" dirty="0">
                <a:latin typeface="Arial" panose="020B0604020202020204" pitchFamily="34" charset="0"/>
                <a:cs typeface="Arial" panose="020B0604020202020204" pitchFamily="34" charset="0"/>
              </a:rPr>
              <a:t>Increased viscosity</a:t>
            </a:r>
          </a:p>
          <a:p>
            <a:pPr marL="914400" lvl="1" indent="-457200">
              <a:lnSpc>
                <a:spcPct val="90000"/>
              </a:lnSpc>
              <a:buClr>
                <a:srgbClr val="FF0000"/>
              </a:buClr>
              <a:buFont typeface="Wingdings" panose="05000000000000000000" pitchFamily="2" charset="2"/>
              <a:buChar char="Ø"/>
            </a:pPr>
            <a:endParaRPr lang="en-US" altLang="en-US" sz="2800" dirty="0">
              <a:latin typeface="Arial" panose="020B0604020202020204" pitchFamily="34" charset="0"/>
              <a:cs typeface="Arial" panose="020B0604020202020204" pitchFamily="34" charset="0"/>
            </a:endParaRPr>
          </a:p>
          <a:p>
            <a:pPr marL="914400" lvl="1" indent="-457200">
              <a:lnSpc>
                <a:spcPct val="90000"/>
              </a:lnSpc>
              <a:buClr>
                <a:srgbClr val="FF0000"/>
              </a:buClr>
              <a:buFont typeface="Wingdings" panose="05000000000000000000" pitchFamily="2" charset="2"/>
              <a:buChar char="Ø"/>
            </a:pPr>
            <a:r>
              <a:rPr lang="en-US" altLang="en-US" sz="2800" dirty="0">
                <a:latin typeface="Arial" panose="020B0604020202020204" pitchFamily="34" charset="0"/>
                <a:cs typeface="Arial" panose="020B0604020202020204" pitchFamily="34" charset="0"/>
              </a:rPr>
              <a:t>Altered functional properties</a:t>
            </a:r>
          </a:p>
          <a:p>
            <a:pPr marL="914400" lvl="1" indent="-457200">
              <a:lnSpc>
                <a:spcPct val="90000"/>
              </a:lnSpc>
              <a:buClr>
                <a:srgbClr val="FF0000"/>
              </a:buClr>
              <a:buFont typeface="Wingdings" panose="05000000000000000000" pitchFamily="2" charset="2"/>
              <a:buChar char="Ø"/>
            </a:pPr>
            <a:endParaRPr lang="en-US" altLang="en-US" sz="2800" dirty="0">
              <a:latin typeface="Arial" panose="020B0604020202020204" pitchFamily="34" charset="0"/>
              <a:cs typeface="Arial" panose="020B0604020202020204" pitchFamily="34" charset="0"/>
            </a:endParaRPr>
          </a:p>
          <a:p>
            <a:pPr marL="914400" lvl="1" indent="-457200">
              <a:lnSpc>
                <a:spcPct val="90000"/>
              </a:lnSpc>
              <a:buClr>
                <a:srgbClr val="FF0000"/>
              </a:buClr>
              <a:buFont typeface="Wingdings" panose="05000000000000000000" pitchFamily="2" charset="2"/>
              <a:buChar char="Ø"/>
            </a:pPr>
            <a:r>
              <a:rPr lang="en-US" altLang="en-US" sz="2800" dirty="0">
                <a:latin typeface="Arial" panose="020B0604020202020204" pitchFamily="34" charset="0"/>
                <a:cs typeface="Arial" panose="020B0604020202020204" pitchFamily="34" charset="0"/>
              </a:rPr>
              <a:t>Loss of enzymatic activity</a:t>
            </a:r>
          </a:p>
          <a:p>
            <a:pPr marL="914400" lvl="1" indent="-457200">
              <a:lnSpc>
                <a:spcPct val="90000"/>
              </a:lnSpc>
              <a:buClr>
                <a:srgbClr val="FF0000"/>
              </a:buClr>
              <a:buFont typeface="Wingdings" panose="05000000000000000000" pitchFamily="2" charset="2"/>
              <a:buChar char="Ø"/>
            </a:pPr>
            <a:endParaRPr lang="en-US" altLang="en-US" sz="2800" dirty="0">
              <a:latin typeface="Arial" panose="020B0604020202020204" pitchFamily="34" charset="0"/>
              <a:cs typeface="Arial" panose="020B0604020202020204" pitchFamily="34" charset="0"/>
            </a:endParaRPr>
          </a:p>
        </p:txBody>
      </p:sp>
      <p:sp>
        <p:nvSpPr>
          <p:cNvPr id="4" name="TextBox 3"/>
          <p:cNvSpPr txBox="1"/>
          <p:nvPr/>
        </p:nvSpPr>
        <p:spPr>
          <a:xfrm>
            <a:off x="1403648" y="1268760"/>
            <a:ext cx="7416824" cy="830997"/>
          </a:xfrm>
          <a:prstGeom prst="rect">
            <a:avLst/>
          </a:prstGeom>
          <a:noFill/>
        </p:spPr>
        <p:txBody>
          <a:bodyPr wrap="square" rtlCol="0">
            <a:spAutoFit/>
          </a:bodyPr>
          <a:lstStyle/>
          <a:p>
            <a:r>
              <a:rPr lang="en-US" sz="2400" dirty="0">
                <a:solidFill>
                  <a:srgbClr val="FF0000"/>
                </a:solidFill>
                <a:latin typeface="Arial" panose="020B0604020202020204" pitchFamily="34" charset="0"/>
                <a:cs typeface="Arial" panose="020B0604020202020204" pitchFamily="34" charset="0"/>
              </a:rPr>
              <a:t>Change in physical, chemical and biological properties of proteins.</a:t>
            </a:r>
          </a:p>
        </p:txBody>
      </p:sp>
    </p:spTree>
    <p:extLst>
      <p:ext uri="{BB962C8B-B14F-4D97-AF65-F5344CB8AC3E}">
        <p14:creationId xmlns:p14="http://schemas.microsoft.com/office/powerpoint/2010/main" val="66168292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3"/>
          <p:cNvSpPr>
            <a:spLocks noGrp="1" noChangeArrowheads="1"/>
          </p:cNvSpPr>
          <p:nvPr>
            <p:ph idx="1"/>
          </p:nvPr>
        </p:nvSpPr>
        <p:spPr>
          <a:xfrm>
            <a:off x="644509" y="1131748"/>
            <a:ext cx="7772400" cy="4572000"/>
          </a:xfrm>
        </p:spPr>
        <p:txBody>
          <a:bodyPr>
            <a:normAutofit lnSpcReduction="10000"/>
          </a:bodyPr>
          <a:lstStyle/>
          <a:p>
            <a:pPr eaLnBrk="1" hangingPunct="1">
              <a:lnSpc>
                <a:spcPct val="90000"/>
              </a:lnSpc>
            </a:pPr>
            <a:r>
              <a:rPr lang="en-US" altLang="en-US" sz="2400" dirty="0">
                <a:latin typeface="Arial" panose="020B0604020202020204" pitchFamily="34" charset="0"/>
                <a:cs typeface="Arial" panose="020B0604020202020204" pitchFamily="34" charset="0"/>
              </a:rPr>
              <a:t>Denaturation of the protein can both increase or decrease solubility of proteins.</a:t>
            </a:r>
          </a:p>
          <a:p>
            <a:pPr eaLnBrk="1" hangingPunct="1">
              <a:lnSpc>
                <a:spcPct val="90000"/>
              </a:lnSpc>
            </a:pPr>
            <a:r>
              <a:rPr lang="en-US" altLang="en-US" sz="2400" dirty="0">
                <a:latin typeface="Arial" panose="020B0604020202020204" pitchFamily="34" charset="0"/>
                <a:cs typeface="Arial" panose="020B0604020202020204" pitchFamily="34" charset="0"/>
              </a:rPr>
              <a:t>E.g. very high and low pH denature but the protein is soluble since there is much repulsion</a:t>
            </a:r>
          </a:p>
          <a:p>
            <a:pPr marL="0" indent="0" eaLnBrk="1" hangingPunct="1">
              <a:lnSpc>
                <a:spcPct val="90000"/>
              </a:lnSpc>
              <a:buNone/>
            </a:pPr>
            <a:endParaRPr lang="en-US" altLang="en-US" sz="2400" dirty="0">
              <a:latin typeface="Arial" panose="020B0604020202020204" pitchFamily="34" charset="0"/>
              <a:cs typeface="Arial" panose="020B0604020202020204" pitchFamily="34" charset="0"/>
            </a:endParaRPr>
          </a:p>
          <a:p>
            <a:pPr marL="0" indent="0" eaLnBrk="1" hangingPunct="1">
              <a:lnSpc>
                <a:spcPct val="90000"/>
              </a:lnSpc>
              <a:buNone/>
            </a:pPr>
            <a:endParaRPr lang="en-US" altLang="en-US" sz="2400" dirty="0">
              <a:latin typeface="Arial" panose="020B0604020202020204" pitchFamily="34" charset="0"/>
              <a:cs typeface="Arial" panose="020B0604020202020204" pitchFamily="34" charset="0"/>
            </a:endParaRPr>
          </a:p>
          <a:p>
            <a:pPr marL="0" indent="0" eaLnBrk="1" hangingPunct="1">
              <a:lnSpc>
                <a:spcPct val="90000"/>
              </a:lnSpc>
              <a:buNone/>
            </a:pPr>
            <a:endParaRPr lang="en-US" altLang="en-US" sz="2400" dirty="0">
              <a:latin typeface="Arial" panose="020B0604020202020204" pitchFamily="34" charset="0"/>
              <a:cs typeface="Arial" panose="020B0604020202020204" pitchFamily="34" charset="0"/>
            </a:endParaRPr>
          </a:p>
          <a:p>
            <a:pPr eaLnBrk="1" hangingPunct="1">
              <a:lnSpc>
                <a:spcPct val="90000"/>
              </a:lnSpc>
            </a:pPr>
            <a:endParaRPr lang="en-US" altLang="en-US" sz="2400" dirty="0">
              <a:latin typeface="Arial" panose="020B0604020202020204" pitchFamily="34" charset="0"/>
              <a:cs typeface="Arial" panose="020B0604020202020204" pitchFamily="34" charset="0"/>
            </a:endParaRPr>
          </a:p>
          <a:p>
            <a:pPr eaLnBrk="1" hangingPunct="1">
              <a:lnSpc>
                <a:spcPct val="90000"/>
              </a:lnSpc>
            </a:pPr>
            <a:r>
              <a:rPr lang="en-US" altLang="en-US" sz="2400" dirty="0">
                <a:latin typeface="Arial" panose="020B0604020202020204" pitchFamily="34" charset="0"/>
                <a:cs typeface="Arial" panose="020B0604020202020204" pitchFamily="34" charset="0"/>
              </a:rPr>
              <a:t>Very high or very low temperature on the other hand will lead to loss in solubility since exposed hydrophobic groups of the denatured protein lead to aggregation (may be desirable or undesirable in food products)</a:t>
            </a:r>
          </a:p>
        </p:txBody>
      </p:sp>
      <p:sp>
        <p:nvSpPr>
          <p:cNvPr id="2" name="Slide Number Placeholder 1"/>
          <p:cNvSpPr>
            <a:spLocks noGrp="1"/>
          </p:cNvSpPr>
          <p:nvPr>
            <p:ph type="sldNum" sz="quarter" idx="12"/>
          </p:nvPr>
        </p:nvSpPr>
        <p:spPr/>
        <p:txBody>
          <a:bodyPr/>
          <a:lstStyle/>
          <a:p>
            <a:pPr>
              <a:defRPr/>
            </a:pPr>
            <a:fld id="{ABCFC761-8C40-42D4-8BC1-255455AB2CDE}" type="slidenum">
              <a:rPr lang="en-US"/>
              <a:pPr>
                <a:defRPr/>
              </a:pPr>
              <a:t>26</a:t>
            </a:fld>
            <a:endParaRPr lang="en-US"/>
          </a:p>
        </p:txBody>
      </p:sp>
      <p:grpSp>
        <p:nvGrpSpPr>
          <p:cNvPr id="63493" name="Group 4"/>
          <p:cNvGrpSpPr>
            <a:grpSpLocks/>
          </p:cNvGrpSpPr>
          <p:nvPr/>
        </p:nvGrpSpPr>
        <p:grpSpPr bwMode="auto">
          <a:xfrm>
            <a:off x="855133" y="2398606"/>
            <a:ext cx="8029575" cy="1265238"/>
            <a:chOff x="566738" y="2759075"/>
            <a:chExt cx="8212137" cy="1371600"/>
          </a:xfrm>
        </p:grpSpPr>
        <p:sp>
          <p:nvSpPr>
            <p:cNvPr id="63503" name="Freeform 4"/>
            <p:cNvSpPr>
              <a:spLocks/>
            </p:cNvSpPr>
            <p:nvPr/>
          </p:nvSpPr>
          <p:spPr bwMode="auto">
            <a:xfrm>
              <a:off x="1771650" y="3429000"/>
              <a:ext cx="1047750" cy="487363"/>
            </a:xfrm>
            <a:custGeom>
              <a:avLst/>
              <a:gdLst>
                <a:gd name="T0" fmla="*/ 2147483647 w 660"/>
                <a:gd name="T1" fmla="*/ 2147483647 h 307"/>
                <a:gd name="T2" fmla="*/ 2147483647 w 660"/>
                <a:gd name="T3" fmla="*/ 2147483647 h 307"/>
                <a:gd name="T4" fmla="*/ 2147483647 w 660"/>
                <a:gd name="T5" fmla="*/ 2147483647 h 307"/>
                <a:gd name="T6" fmla="*/ 2147483647 w 660"/>
                <a:gd name="T7" fmla="*/ 2147483647 h 307"/>
                <a:gd name="T8" fmla="*/ 2147483647 w 660"/>
                <a:gd name="T9" fmla="*/ 2147483647 h 307"/>
                <a:gd name="T10" fmla="*/ 2147483647 w 660"/>
                <a:gd name="T11" fmla="*/ 2147483647 h 307"/>
                <a:gd name="T12" fmla="*/ 2147483647 w 660"/>
                <a:gd name="T13" fmla="*/ 2147483647 h 307"/>
                <a:gd name="T14" fmla="*/ 2147483647 w 660"/>
                <a:gd name="T15" fmla="*/ 2147483647 h 307"/>
                <a:gd name="T16" fmla="*/ 2147483647 w 660"/>
                <a:gd name="T17" fmla="*/ 2147483647 h 307"/>
                <a:gd name="T18" fmla="*/ 2147483647 w 660"/>
                <a:gd name="T19" fmla="*/ 2147483647 h 307"/>
                <a:gd name="T20" fmla="*/ 2147483647 w 660"/>
                <a:gd name="T21" fmla="*/ 2147483647 h 307"/>
                <a:gd name="T22" fmla="*/ 2147483647 w 660"/>
                <a:gd name="T23" fmla="*/ 2147483647 h 307"/>
                <a:gd name="T24" fmla="*/ 2147483647 w 660"/>
                <a:gd name="T25" fmla="*/ 2147483647 h 307"/>
                <a:gd name="T26" fmla="*/ 2147483647 w 660"/>
                <a:gd name="T27" fmla="*/ 2147483647 h 307"/>
                <a:gd name="T28" fmla="*/ 2147483647 w 660"/>
                <a:gd name="T29" fmla="*/ 0 h 307"/>
                <a:gd name="T30" fmla="*/ 2147483647 w 660"/>
                <a:gd name="T31" fmla="*/ 2147483647 h 307"/>
                <a:gd name="T32" fmla="*/ 2147483647 w 660"/>
                <a:gd name="T33" fmla="*/ 2147483647 h 307"/>
                <a:gd name="T34" fmla="*/ 2147483647 w 660"/>
                <a:gd name="T35" fmla="*/ 2147483647 h 307"/>
                <a:gd name="T36" fmla="*/ 2147483647 w 660"/>
                <a:gd name="T37" fmla="*/ 2147483647 h 307"/>
                <a:gd name="T38" fmla="*/ 2147483647 w 660"/>
                <a:gd name="T39" fmla="*/ 2147483647 h 307"/>
                <a:gd name="T40" fmla="*/ 2147483647 w 660"/>
                <a:gd name="T41" fmla="*/ 2147483647 h 307"/>
                <a:gd name="T42" fmla="*/ 2147483647 w 660"/>
                <a:gd name="T43" fmla="*/ 2147483647 h 307"/>
                <a:gd name="T44" fmla="*/ 2147483647 w 660"/>
                <a:gd name="T45" fmla="*/ 2147483647 h 307"/>
                <a:gd name="T46" fmla="*/ 2147483647 w 660"/>
                <a:gd name="T47" fmla="*/ 2147483647 h 307"/>
                <a:gd name="T48" fmla="*/ 2147483647 w 660"/>
                <a:gd name="T49" fmla="*/ 2147483647 h 307"/>
                <a:gd name="T50" fmla="*/ 2147483647 w 660"/>
                <a:gd name="T51" fmla="*/ 2147483647 h 307"/>
                <a:gd name="T52" fmla="*/ 2147483647 w 660"/>
                <a:gd name="T53" fmla="*/ 2147483647 h 307"/>
                <a:gd name="T54" fmla="*/ 2147483647 w 660"/>
                <a:gd name="T55" fmla="*/ 2147483647 h 307"/>
                <a:gd name="T56" fmla="*/ 2147483647 w 660"/>
                <a:gd name="T57" fmla="*/ 2147483647 h 307"/>
                <a:gd name="T58" fmla="*/ 2147483647 w 660"/>
                <a:gd name="T59" fmla="*/ 2147483647 h 307"/>
                <a:gd name="T60" fmla="*/ 2147483647 w 660"/>
                <a:gd name="T61" fmla="*/ 2147483647 h 307"/>
                <a:gd name="T62" fmla="*/ 2147483647 w 660"/>
                <a:gd name="T63" fmla="*/ 2147483647 h 307"/>
                <a:gd name="T64" fmla="*/ 2147483647 w 660"/>
                <a:gd name="T65" fmla="*/ 2147483647 h 307"/>
                <a:gd name="T66" fmla="*/ 2147483647 w 660"/>
                <a:gd name="T67" fmla="*/ 2147483647 h 307"/>
                <a:gd name="T68" fmla="*/ 2147483647 w 660"/>
                <a:gd name="T69" fmla="*/ 2147483647 h 307"/>
                <a:gd name="T70" fmla="*/ 2147483647 w 660"/>
                <a:gd name="T71" fmla="*/ 2147483647 h 307"/>
                <a:gd name="T72" fmla="*/ 2147483647 w 660"/>
                <a:gd name="T73" fmla="*/ 2147483647 h 307"/>
                <a:gd name="T74" fmla="*/ 2147483647 w 660"/>
                <a:gd name="T75" fmla="*/ 2147483647 h 307"/>
                <a:gd name="T76" fmla="*/ 2147483647 w 660"/>
                <a:gd name="T77" fmla="*/ 2147483647 h 307"/>
                <a:gd name="T78" fmla="*/ 2147483647 w 660"/>
                <a:gd name="T79" fmla="*/ 2147483647 h 307"/>
                <a:gd name="T80" fmla="*/ 2147483647 w 660"/>
                <a:gd name="T81" fmla="*/ 2147483647 h 307"/>
                <a:gd name="T82" fmla="*/ 2147483647 w 660"/>
                <a:gd name="T83" fmla="*/ 2147483647 h 307"/>
                <a:gd name="T84" fmla="*/ 2147483647 w 660"/>
                <a:gd name="T85" fmla="*/ 2147483647 h 307"/>
                <a:gd name="T86" fmla="*/ 2147483647 w 660"/>
                <a:gd name="T87" fmla="*/ 2147483647 h 307"/>
                <a:gd name="T88" fmla="*/ 2147483647 w 660"/>
                <a:gd name="T89" fmla="*/ 2147483647 h 307"/>
                <a:gd name="T90" fmla="*/ 2147483647 w 660"/>
                <a:gd name="T91" fmla="*/ 2147483647 h 307"/>
                <a:gd name="T92" fmla="*/ 2147483647 w 660"/>
                <a:gd name="T93" fmla="*/ 2147483647 h 307"/>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660"/>
                <a:gd name="T142" fmla="*/ 0 h 307"/>
                <a:gd name="T143" fmla="*/ 660 w 660"/>
                <a:gd name="T144" fmla="*/ 307 h 307"/>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660" h="307">
                  <a:moveTo>
                    <a:pt x="243" y="28"/>
                  </a:moveTo>
                  <a:cubicBezTo>
                    <a:pt x="159" y="22"/>
                    <a:pt x="107" y="12"/>
                    <a:pt x="32" y="38"/>
                  </a:cubicBezTo>
                  <a:cubicBezTo>
                    <a:pt x="21" y="70"/>
                    <a:pt x="0" y="111"/>
                    <a:pt x="22" y="144"/>
                  </a:cubicBezTo>
                  <a:cubicBezTo>
                    <a:pt x="34" y="163"/>
                    <a:pt x="70" y="192"/>
                    <a:pt x="70" y="192"/>
                  </a:cubicBezTo>
                  <a:cubicBezTo>
                    <a:pt x="262" y="179"/>
                    <a:pt x="164" y="190"/>
                    <a:pt x="272" y="153"/>
                  </a:cubicBezTo>
                  <a:cubicBezTo>
                    <a:pt x="285" y="140"/>
                    <a:pt x="296" y="126"/>
                    <a:pt x="310" y="115"/>
                  </a:cubicBezTo>
                  <a:cubicBezTo>
                    <a:pt x="322" y="106"/>
                    <a:pt x="340" y="108"/>
                    <a:pt x="349" y="96"/>
                  </a:cubicBezTo>
                  <a:cubicBezTo>
                    <a:pt x="361" y="80"/>
                    <a:pt x="368" y="38"/>
                    <a:pt x="368" y="38"/>
                  </a:cubicBezTo>
                  <a:cubicBezTo>
                    <a:pt x="322" y="22"/>
                    <a:pt x="279" y="32"/>
                    <a:pt x="234" y="48"/>
                  </a:cubicBezTo>
                  <a:cubicBezTo>
                    <a:pt x="196" y="84"/>
                    <a:pt x="206" y="112"/>
                    <a:pt x="214" y="163"/>
                  </a:cubicBezTo>
                  <a:cubicBezTo>
                    <a:pt x="262" y="160"/>
                    <a:pt x="311" y="164"/>
                    <a:pt x="358" y="153"/>
                  </a:cubicBezTo>
                  <a:cubicBezTo>
                    <a:pt x="380" y="148"/>
                    <a:pt x="397" y="128"/>
                    <a:pt x="416" y="115"/>
                  </a:cubicBezTo>
                  <a:cubicBezTo>
                    <a:pt x="426" y="109"/>
                    <a:pt x="445" y="96"/>
                    <a:pt x="445" y="96"/>
                  </a:cubicBezTo>
                  <a:cubicBezTo>
                    <a:pt x="451" y="86"/>
                    <a:pt x="463" y="78"/>
                    <a:pt x="464" y="67"/>
                  </a:cubicBezTo>
                  <a:cubicBezTo>
                    <a:pt x="471" y="9"/>
                    <a:pt x="437" y="12"/>
                    <a:pt x="397" y="0"/>
                  </a:cubicBezTo>
                  <a:cubicBezTo>
                    <a:pt x="346" y="3"/>
                    <a:pt x="294" y="1"/>
                    <a:pt x="243" y="9"/>
                  </a:cubicBezTo>
                  <a:cubicBezTo>
                    <a:pt x="213" y="14"/>
                    <a:pt x="195" y="86"/>
                    <a:pt x="195" y="86"/>
                  </a:cubicBezTo>
                  <a:cubicBezTo>
                    <a:pt x="209" y="166"/>
                    <a:pt x="196" y="140"/>
                    <a:pt x="262" y="163"/>
                  </a:cubicBezTo>
                  <a:cubicBezTo>
                    <a:pt x="269" y="157"/>
                    <a:pt x="282" y="153"/>
                    <a:pt x="282" y="144"/>
                  </a:cubicBezTo>
                  <a:cubicBezTo>
                    <a:pt x="282" y="135"/>
                    <a:pt x="270" y="129"/>
                    <a:pt x="262" y="124"/>
                  </a:cubicBezTo>
                  <a:cubicBezTo>
                    <a:pt x="221" y="96"/>
                    <a:pt x="118" y="86"/>
                    <a:pt x="118" y="86"/>
                  </a:cubicBezTo>
                  <a:cubicBezTo>
                    <a:pt x="55" y="108"/>
                    <a:pt x="41" y="224"/>
                    <a:pt x="118" y="249"/>
                  </a:cubicBezTo>
                  <a:cubicBezTo>
                    <a:pt x="255" y="241"/>
                    <a:pt x="279" y="281"/>
                    <a:pt x="310" y="182"/>
                  </a:cubicBezTo>
                  <a:cubicBezTo>
                    <a:pt x="271" y="168"/>
                    <a:pt x="244" y="172"/>
                    <a:pt x="214" y="201"/>
                  </a:cubicBezTo>
                  <a:cubicBezTo>
                    <a:pt x="194" y="265"/>
                    <a:pt x="215" y="266"/>
                    <a:pt x="272" y="278"/>
                  </a:cubicBezTo>
                  <a:cubicBezTo>
                    <a:pt x="425" y="267"/>
                    <a:pt x="406" y="305"/>
                    <a:pt x="435" y="211"/>
                  </a:cubicBezTo>
                  <a:cubicBezTo>
                    <a:pt x="432" y="195"/>
                    <a:pt x="438" y="175"/>
                    <a:pt x="426" y="163"/>
                  </a:cubicBezTo>
                  <a:cubicBezTo>
                    <a:pt x="419" y="156"/>
                    <a:pt x="407" y="173"/>
                    <a:pt x="406" y="182"/>
                  </a:cubicBezTo>
                  <a:cubicBezTo>
                    <a:pt x="403" y="217"/>
                    <a:pt x="405" y="254"/>
                    <a:pt x="416" y="288"/>
                  </a:cubicBezTo>
                  <a:cubicBezTo>
                    <a:pt x="419" y="299"/>
                    <a:pt x="435" y="301"/>
                    <a:pt x="445" y="307"/>
                  </a:cubicBezTo>
                  <a:cubicBezTo>
                    <a:pt x="501" y="297"/>
                    <a:pt x="512" y="285"/>
                    <a:pt x="560" y="268"/>
                  </a:cubicBezTo>
                  <a:cubicBezTo>
                    <a:pt x="566" y="259"/>
                    <a:pt x="572" y="249"/>
                    <a:pt x="579" y="240"/>
                  </a:cubicBezTo>
                  <a:cubicBezTo>
                    <a:pt x="585" y="233"/>
                    <a:pt x="597" y="229"/>
                    <a:pt x="598" y="220"/>
                  </a:cubicBezTo>
                  <a:cubicBezTo>
                    <a:pt x="607" y="129"/>
                    <a:pt x="568" y="128"/>
                    <a:pt x="502" y="105"/>
                  </a:cubicBezTo>
                  <a:cubicBezTo>
                    <a:pt x="467" y="108"/>
                    <a:pt x="428" y="98"/>
                    <a:pt x="397" y="115"/>
                  </a:cubicBezTo>
                  <a:cubicBezTo>
                    <a:pt x="379" y="125"/>
                    <a:pt x="378" y="172"/>
                    <a:pt x="378" y="172"/>
                  </a:cubicBezTo>
                  <a:cubicBezTo>
                    <a:pt x="392" y="277"/>
                    <a:pt x="392" y="252"/>
                    <a:pt x="502" y="240"/>
                  </a:cubicBezTo>
                  <a:cubicBezTo>
                    <a:pt x="557" y="161"/>
                    <a:pt x="519" y="67"/>
                    <a:pt x="435" y="38"/>
                  </a:cubicBezTo>
                  <a:cubicBezTo>
                    <a:pt x="389" y="50"/>
                    <a:pt x="383" y="61"/>
                    <a:pt x="368" y="105"/>
                  </a:cubicBezTo>
                  <a:cubicBezTo>
                    <a:pt x="388" y="185"/>
                    <a:pt x="407" y="152"/>
                    <a:pt x="474" y="115"/>
                  </a:cubicBezTo>
                  <a:cubicBezTo>
                    <a:pt x="480" y="97"/>
                    <a:pt x="495" y="66"/>
                    <a:pt x="474" y="48"/>
                  </a:cubicBezTo>
                  <a:cubicBezTo>
                    <a:pt x="459" y="35"/>
                    <a:pt x="416" y="28"/>
                    <a:pt x="416" y="28"/>
                  </a:cubicBezTo>
                  <a:cubicBezTo>
                    <a:pt x="419" y="38"/>
                    <a:pt x="418" y="51"/>
                    <a:pt x="426" y="57"/>
                  </a:cubicBezTo>
                  <a:cubicBezTo>
                    <a:pt x="440" y="66"/>
                    <a:pt x="458" y="65"/>
                    <a:pt x="474" y="67"/>
                  </a:cubicBezTo>
                  <a:cubicBezTo>
                    <a:pt x="525" y="72"/>
                    <a:pt x="576" y="73"/>
                    <a:pt x="627" y="76"/>
                  </a:cubicBezTo>
                  <a:cubicBezTo>
                    <a:pt x="637" y="87"/>
                    <a:pt x="660" y="105"/>
                    <a:pt x="656" y="124"/>
                  </a:cubicBezTo>
                  <a:cubicBezTo>
                    <a:pt x="653" y="142"/>
                    <a:pt x="608" y="153"/>
                    <a:pt x="608" y="153"/>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63504" name="Freeform 5"/>
            <p:cNvSpPr>
              <a:spLocks/>
            </p:cNvSpPr>
            <p:nvPr/>
          </p:nvSpPr>
          <p:spPr bwMode="auto">
            <a:xfrm>
              <a:off x="566738" y="3429000"/>
              <a:ext cx="1047750" cy="487363"/>
            </a:xfrm>
            <a:custGeom>
              <a:avLst/>
              <a:gdLst>
                <a:gd name="T0" fmla="*/ 2147483647 w 660"/>
                <a:gd name="T1" fmla="*/ 2147483647 h 307"/>
                <a:gd name="T2" fmla="*/ 2147483647 w 660"/>
                <a:gd name="T3" fmla="*/ 2147483647 h 307"/>
                <a:gd name="T4" fmla="*/ 2147483647 w 660"/>
                <a:gd name="T5" fmla="*/ 2147483647 h 307"/>
                <a:gd name="T6" fmla="*/ 2147483647 w 660"/>
                <a:gd name="T7" fmla="*/ 2147483647 h 307"/>
                <a:gd name="T8" fmla="*/ 2147483647 w 660"/>
                <a:gd name="T9" fmla="*/ 2147483647 h 307"/>
                <a:gd name="T10" fmla="*/ 2147483647 w 660"/>
                <a:gd name="T11" fmla="*/ 2147483647 h 307"/>
                <a:gd name="T12" fmla="*/ 2147483647 w 660"/>
                <a:gd name="T13" fmla="*/ 2147483647 h 307"/>
                <a:gd name="T14" fmla="*/ 2147483647 w 660"/>
                <a:gd name="T15" fmla="*/ 2147483647 h 307"/>
                <a:gd name="T16" fmla="*/ 2147483647 w 660"/>
                <a:gd name="T17" fmla="*/ 2147483647 h 307"/>
                <a:gd name="T18" fmla="*/ 2147483647 w 660"/>
                <a:gd name="T19" fmla="*/ 2147483647 h 307"/>
                <a:gd name="T20" fmla="*/ 2147483647 w 660"/>
                <a:gd name="T21" fmla="*/ 2147483647 h 307"/>
                <a:gd name="T22" fmla="*/ 2147483647 w 660"/>
                <a:gd name="T23" fmla="*/ 2147483647 h 307"/>
                <a:gd name="T24" fmla="*/ 2147483647 w 660"/>
                <a:gd name="T25" fmla="*/ 2147483647 h 307"/>
                <a:gd name="T26" fmla="*/ 2147483647 w 660"/>
                <a:gd name="T27" fmla="*/ 2147483647 h 307"/>
                <a:gd name="T28" fmla="*/ 2147483647 w 660"/>
                <a:gd name="T29" fmla="*/ 0 h 307"/>
                <a:gd name="T30" fmla="*/ 2147483647 w 660"/>
                <a:gd name="T31" fmla="*/ 2147483647 h 307"/>
                <a:gd name="T32" fmla="*/ 2147483647 w 660"/>
                <a:gd name="T33" fmla="*/ 2147483647 h 307"/>
                <a:gd name="T34" fmla="*/ 2147483647 w 660"/>
                <a:gd name="T35" fmla="*/ 2147483647 h 307"/>
                <a:gd name="T36" fmla="*/ 2147483647 w 660"/>
                <a:gd name="T37" fmla="*/ 2147483647 h 307"/>
                <a:gd name="T38" fmla="*/ 2147483647 w 660"/>
                <a:gd name="T39" fmla="*/ 2147483647 h 307"/>
                <a:gd name="T40" fmla="*/ 2147483647 w 660"/>
                <a:gd name="T41" fmla="*/ 2147483647 h 307"/>
                <a:gd name="T42" fmla="*/ 2147483647 w 660"/>
                <a:gd name="T43" fmla="*/ 2147483647 h 307"/>
                <a:gd name="T44" fmla="*/ 2147483647 w 660"/>
                <a:gd name="T45" fmla="*/ 2147483647 h 307"/>
                <a:gd name="T46" fmla="*/ 2147483647 w 660"/>
                <a:gd name="T47" fmla="*/ 2147483647 h 307"/>
                <a:gd name="T48" fmla="*/ 2147483647 w 660"/>
                <a:gd name="T49" fmla="*/ 2147483647 h 307"/>
                <a:gd name="T50" fmla="*/ 2147483647 w 660"/>
                <a:gd name="T51" fmla="*/ 2147483647 h 307"/>
                <a:gd name="T52" fmla="*/ 2147483647 w 660"/>
                <a:gd name="T53" fmla="*/ 2147483647 h 307"/>
                <a:gd name="T54" fmla="*/ 2147483647 w 660"/>
                <a:gd name="T55" fmla="*/ 2147483647 h 307"/>
                <a:gd name="T56" fmla="*/ 2147483647 w 660"/>
                <a:gd name="T57" fmla="*/ 2147483647 h 307"/>
                <a:gd name="T58" fmla="*/ 2147483647 w 660"/>
                <a:gd name="T59" fmla="*/ 2147483647 h 307"/>
                <a:gd name="T60" fmla="*/ 2147483647 w 660"/>
                <a:gd name="T61" fmla="*/ 2147483647 h 307"/>
                <a:gd name="T62" fmla="*/ 2147483647 w 660"/>
                <a:gd name="T63" fmla="*/ 2147483647 h 307"/>
                <a:gd name="T64" fmla="*/ 2147483647 w 660"/>
                <a:gd name="T65" fmla="*/ 2147483647 h 307"/>
                <a:gd name="T66" fmla="*/ 2147483647 w 660"/>
                <a:gd name="T67" fmla="*/ 2147483647 h 307"/>
                <a:gd name="T68" fmla="*/ 2147483647 w 660"/>
                <a:gd name="T69" fmla="*/ 2147483647 h 307"/>
                <a:gd name="T70" fmla="*/ 2147483647 w 660"/>
                <a:gd name="T71" fmla="*/ 2147483647 h 307"/>
                <a:gd name="T72" fmla="*/ 2147483647 w 660"/>
                <a:gd name="T73" fmla="*/ 2147483647 h 307"/>
                <a:gd name="T74" fmla="*/ 2147483647 w 660"/>
                <a:gd name="T75" fmla="*/ 2147483647 h 307"/>
                <a:gd name="T76" fmla="*/ 2147483647 w 660"/>
                <a:gd name="T77" fmla="*/ 2147483647 h 307"/>
                <a:gd name="T78" fmla="*/ 2147483647 w 660"/>
                <a:gd name="T79" fmla="*/ 2147483647 h 307"/>
                <a:gd name="T80" fmla="*/ 2147483647 w 660"/>
                <a:gd name="T81" fmla="*/ 2147483647 h 307"/>
                <a:gd name="T82" fmla="*/ 2147483647 w 660"/>
                <a:gd name="T83" fmla="*/ 2147483647 h 307"/>
                <a:gd name="T84" fmla="*/ 2147483647 w 660"/>
                <a:gd name="T85" fmla="*/ 2147483647 h 307"/>
                <a:gd name="T86" fmla="*/ 2147483647 w 660"/>
                <a:gd name="T87" fmla="*/ 2147483647 h 307"/>
                <a:gd name="T88" fmla="*/ 2147483647 w 660"/>
                <a:gd name="T89" fmla="*/ 2147483647 h 307"/>
                <a:gd name="T90" fmla="*/ 2147483647 w 660"/>
                <a:gd name="T91" fmla="*/ 2147483647 h 307"/>
                <a:gd name="T92" fmla="*/ 2147483647 w 660"/>
                <a:gd name="T93" fmla="*/ 2147483647 h 307"/>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660"/>
                <a:gd name="T142" fmla="*/ 0 h 307"/>
                <a:gd name="T143" fmla="*/ 660 w 660"/>
                <a:gd name="T144" fmla="*/ 307 h 307"/>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660" h="307">
                  <a:moveTo>
                    <a:pt x="243" y="28"/>
                  </a:moveTo>
                  <a:cubicBezTo>
                    <a:pt x="159" y="22"/>
                    <a:pt x="107" y="12"/>
                    <a:pt x="32" y="38"/>
                  </a:cubicBezTo>
                  <a:cubicBezTo>
                    <a:pt x="21" y="70"/>
                    <a:pt x="0" y="111"/>
                    <a:pt x="22" y="144"/>
                  </a:cubicBezTo>
                  <a:cubicBezTo>
                    <a:pt x="34" y="163"/>
                    <a:pt x="70" y="192"/>
                    <a:pt x="70" y="192"/>
                  </a:cubicBezTo>
                  <a:cubicBezTo>
                    <a:pt x="262" y="179"/>
                    <a:pt x="164" y="190"/>
                    <a:pt x="272" y="153"/>
                  </a:cubicBezTo>
                  <a:cubicBezTo>
                    <a:pt x="285" y="140"/>
                    <a:pt x="296" y="126"/>
                    <a:pt x="310" y="115"/>
                  </a:cubicBezTo>
                  <a:cubicBezTo>
                    <a:pt x="322" y="106"/>
                    <a:pt x="340" y="108"/>
                    <a:pt x="349" y="96"/>
                  </a:cubicBezTo>
                  <a:cubicBezTo>
                    <a:pt x="361" y="80"/>
                    <a:pt x="368" y="38"/>
                    <a:pt x="368" y="38"/>
                  </a:cubicBezTo>
                  <a:cubicBezTo>
                    <a:pt x="322" y="22"/>
                    <a:pt x="279" y="32"/>
                    <a:pt x="234" y="48"/>
                  </a:cubicBezTo>
                  <a:cubicBezTo>
                    <a:pt x="196" y="84"/>
                    <a:pt x="206" y="112"/>
                    <a:pt x="214" y="163"/>
                  </a:cubicBezTo>
                  <a:cubicBezTo>
                    <a:pt x="262" y="160"/>
                    <a:pt x="311" y="164"/>
                    <a:pt x="358" y="153"/>
                  </a:cubicBezTo>
                  <a:cubicBezTo>
                    <a:pt x="380" y="148"/>
                    <a:pt x="397" y="128"/>
                    <a:pt x="416" y="115"/>
                  </a:cubicBezTo>
                  <a:cubicBezTo>
                    <a:pt x="426" y="109"/>
                    <a:pt x="445" y="96"/>
                    <a:pt x="445" y="96"/>
                  </a:cubicBezTo>
                  <a:cubicBezTo>
                    <a:pt x="451" y="86"/>
                    <a:pt x="463" y="78"/>
                    <a:pt x="464" y="67"/>
                  </a:cubicBezTo>
                  <a:cubicBezTo>
                    <a:pt x="471" y="9"/>
                    <a:pt x="437" y="12"/>
                    <a:pt x="397" y="0"/>
                  </a:cubicBezTo>
                  <a:cubicBezTo>
                    <a:pt x="346" y="3"/>
                    <a:pt x="294" y="1"/>
                    <a:pt x="243" y="9"/>
                  </a:cubicBezTo>
                  <a:cubicBezTo>
                    <a:pt x="213" y="14"/>
                    <a:pt x="195" y="86"/>
                    <a:pt x="195" y="86"/>
                  </a:cubicBezTo>
                  <a:cubicBezTo>
                    <a:pt x="209" y="166"/>
                    <a:pt x="196" y="140"/>
                    <a:pt x="262" y="163"/>
                  </a:cubicBezTo>
                  <a:cubicBezTo>
                    <a:pt x="269" y="157"/>
                    <a:pt x="282" y="153"/>
                    <a:pt x="282" y="144"/>
                  </a:cubicBezTo>
                  <a:cubicBezTo>
                    <a:pt x="282" y="135"/>
                    <a:pt x="270" y="129"/>
                    <a:pt x="262" y="124"/>
                  </a:cubicBezTo>
                  <a:cubicBezTo>
                    <a:pt x="221" y="96"/>
                    <a:pt x="118" y="86"/>
                    <a:pt x="118" y="86"/>
                  </a:cubicBezTo>
                  <a:cubicBezTo>
                    <a:pt x="55" y="108"/>
                    <a:pt x="41" y="224"/>
                    <a:pt x="118" y="249"/>
                  </a:cubicBezTo>
                  <a:cubicBezTo>
                    <a:pt x="255" y="241"/>
                    <a:pt x="279" y="281"/>
                    <a:pt x="310" y="182"/>
                  </a:cubicBezTo>
                  <a:cubicBezTo>
                    <a:pt x="271" y="168"/>
                    <a:pt x="244" y="172"/>
                    <a:pt x="214" y="201"/>
                  </a:cubicBezTo>
                  <a:cubicBezTo>
                    <a:pt x="194" y="265"/>
                    <a:pt x="215" y="266"/>
                    <a:pt x="272" y="278"/>
                  </a:cubicBezTo>
                  <a:cubicBezTo>
                    <a:pt x="425" y="267"/>
                    <a:pt x="406" y="305"/>
                    <a:pt x="435" y="211"/>
                  </a:cubicBezTo>
                  <a:cubicBezTo>
                    <a:pt x="432" y="195"/>
                    <a:pt x="438" y="175"/>
                    <a:pt x="426" y="163"/>
                  </a:cubicBezTo>
                  <a:cubicBezTo>
                    <a:pt x="419" y="156"/>
                    <a:pt x="407" y="173"/>
                    <a:pt x="406" y="182"/>
                  </a:cubicBezTo>
                  <a:cubicBezTo>
                    <a:pt x="403" y="217"/>
                    <a:pt x="405" y="254"/>
                    <a:pt x="416" y="288"/>
                  </a:cubicBezTo>
                  <a:cubicBezTo>
                    <a:pt x="419" y="299"/>
                    <a:pt x="435" y="301"/>
                    <a:pt x="445" y="307"/>
                  </a:cubicBezTo>
                  <a:cubicBezTo>
                    <a:pt x="501" y="297"/>
                    <a:pt x="512" y="285"/>
                    <a:pt x="560" y="268"/>
                  </a:cubicBezTo>
                  <a:cubicBezTo>
                    <a:pt x="566" y="259"/>
                    <a:pt x="572" y="249"/>
                    <a:pt x="579" y="240"/>
                  </a:cubicBezTo>
                  <a:cubicBezTo>
                    <a:pt x="585" y="233"/>
                    <a:pt x="597" y="229"/>
                    <a:pt x="598" y="220"/>
                  </a:cubicBezTo>
                  <a:cubicBezTo>
                    <a:pt x="607" y="129"/>
                    <a:pt x="568" y="128"/>
                    <a:pt x="502" y="105"/>
                  </a:cubicBezTo>
                  <a:cubicBezTo>
                    <a:pt x="467" y="108"/>
                    <a:pt x="428" y="98"/>
                    <a:pt x="397" y="115"/>
                  </a:cubicBezTo>
                  <a:cubicBezTo>
                    <a:pt x="379" y="125"/>
                    <a:pt x="378" y="172"/>
                    <a:pt x="378" y="172"/>
                  </a:cubicBezTo>
                  <a:cubicBezTo>
                    <a:pt x="392" y="277"/>
                    <a:pt x="392" y="252"/>
                    <a:pt x="502" y="240"/>
                  </a:cubicBezTo>
                  <a:cubicBezTo>
                    <a:pt x="557" y="161"/>
                    <a:pt x="519" y="67"/>
                    <a:pt x="435" y="38"/>
                  </a:cubicBezTo>
                  <a:cubicBezTo>
                    <a:pt x="389" y="50"/>
                    <a:pt x="383" y="61"/>
                    <a:pt x="368" y="105"/>
                  </a:cubicBezTo>
                  <a:cubicBezTo>
                    <a:pt x="388" y="185"/>
                    <a:pt x="407" y="152"/>
                    <a:pt x="474" y="115"/>
                  </a:cubicBezTo>
                  <a:cubicBezTo>
                    <a:pt x="480" y="97"/>
                    <a:pt x="495" y="66"/>
                    <a:pt x="474" y="48"/>
                  </a:cubicBezTo>
                  <a:cubicBezTo>
                    <a:pt x="459" y="35"/>
                    <a:pt x="416" y="28"/>
                    <a:pt x="416" y="28"/>
                  </a:cubicBezTo>
                  <a:cubicBezTo>
                    <a:pt x="419" y="38"/>
                    <a:pt x="418" y="51"/>
                    <a:pt x="426" y="57"/>
                  </a:cubicBezTo>
                  <a:cubicBezTo>
                    <a:pt x="440" y="66"/>
                    <a:pt x="458" y="65"/>
                    <a:pt x="474" y="67"/>
                  </a:cubicBezTo>
                  <a:cubicBezTo>
                    <a:pt x="525" y="72"/>
                    <a:pt x="576" y="73"/>
                    <a:pt x="627" y="76"/>
                  </a:cubicBezTo>
                  <a:cubicBezTo>
                    <a:pt x="637" y="87"/>
                    <a:pt x="660" y="105"/>
                    <a:pt x="656" y="124"/>
                  </a:cubicBezTo>
                  <a:cubicBezTo>
                    <a:pt x="653" y="142"/>
                    <a:pt x="608" y="153"/>
                    <a:pt x="608" y="153"/>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63505" name="Freeform 6"/>
            <p:cNvSpPr>
              <a:spLocks/>
            </p:cNvSpPr>
            <p:nvPr/>
          </p:nvSpPr>
          <p:spPr bwMode="auto">
            <a:xfrm>
              <a:off x="2976563" y="3465513"/>
              <a:ext cx="1047750" cy="487362"/>
            </a:xfrm>
            <a:custGeom>
              <a:avLst/>
              <a:gdLst>
                <a:gd name="T0" fmla="*/ 2147483647 w 660"/>
                <a:gd name="T1" fmla="*/ 2147483647 h 307"/>
                <a:gd name="T2" fmla="*/ 2147483647 w 660"/>
                <a:gd name="T3" fmla="*/ 2147483647 h 307"/>
                <a:gd name="T4" fmla="*/ 2147483647 w 660"/>
                <a:gd name="T5" fmla="*/ 2147483647 h 307"/>
                <a:gd name="T6" fmla="*/ 2147483647 w 660"/>
                <a:gd name="T7" fmla="*/ 2147483647 h 307"/>
                <a:gd name="T8" fmla="*/ 2147483647 w 660"/>
                <a:gd name="T9" fmla="*/ 2147483647 h 307"/>
                <a:gd name="T10" fmla="*/ 2147483647 w 660"/>
                <a:gd name="T11" fmla="*/ 2147483647 h 307"/>
                <a:gd name="T12" fmla="*/ 2147483647 w 660"/>
                <a:gd name="T13" fmla="*/ 2147483647 h 307"/>
                <a:gd name="T14" fmla="*/ 2147483647 w 660"/>
                <a:gd name="T15" fmla="*/ 2147483647 h 307"/>
                <a:gd name="T16" fmla="*/ 2147483647 w 660"/>
                <a:gd name="T17" fmla="*/ 2147483647 h 307"/>
                <a:gd name="T18" fmla="*/ 2147483647 w 660"/>
                <a:gd name="T19" fmla="*/ 2147483647 h 307"/>
                <a:gd name="T20" fmla="*/ 2147483647 w 660"/>
                <a:gd name="T21" fmla="*/ 2147483647 h 307"/>
                <a:gd name="T22" fmla="*/ 2147483647 w 660"/>
                <a:gd name="T23" fmla="*/ 2147483647 h 307"/>
                <a:gd name="T24" fmla="*/ 2147483647 w 660"/>
                <a:gd name="T25" fmla="*/ 2147483647 h 307"/>
                <a:gd name="T26" fmla="*/ 2147483647 w 660"/>
                <a:gd name="T27" fmla="*/ 2147483647 h 307"/>
                <a:gd name="T28" fmla="*/ 2147483647 w 660"/>
                <a:gd name="T29" fmla="*/ 0 h 307"/>
                <a:gd name="T30" fmla="*/ 2147483647 w 660"/>
                <a:gd name="T31" fmla="*/ 2147483647 h 307"/>
                <a:gd name="T32" fmla="*/ 2147483647 w 660"/>
                <a:gd name="T33" fmla="*/ 2147483647 h 307"/>
                <a:gd name="T34" fmla="*/ 2147483647 w 660"/>
                <a:gd name="T35" fmla="*/ 2147483647 h 307"/>
                <a:gd name="T36" fmla="*/ 2147483647 w 660"/>
                <a:gd name="T37" fmla="*/ 2147483647 h 307"/>
                <a:gd name="T38" fmla="*/ 2147483647 w 660"/>
                <a:gd name="T39" fmla="*/ 2147483647 h 307"/>
                <a:gd name="T40" fmla="*/ 2147483647 w 660"/>
                <a:gd name="T41" fmla="*/ 2147483647 h 307"/>
                <a:gd name="T42" fmla="*/ 2147483647 w 660"/>
                <a:gd name="T43" fmla="*/ 2147483647 h 307"/>
                <a:gd name="T44" fmla="*/ 2147483647 w 660"/>
                <a:gd name="T45" fmla="*/ 2147483647 h 307"/>
                <a:gd name="T46" fmla="*/ 2147483647 w 660"/>
                <a:gd name="T47" fmla="*/ 2147483647 h 307"/>
                <a:gd name="T48" fmla="*/ 2147483647 w 660"/>
                <a:gd name="T49" fmla="*/ 2147483647 h 307"/>
                <a:gd name="T50" fmla="*/ 2147483647 w 660"/>
                <a:gd name="T51" fmla="*/ 2147483647 h 307"/>
                <a:gd name="T52" fmla="*/ 2147483647 w 660"/>
                <a:gd name="T53" fmla="*/ 2147483647 h 307"/>
                <a:gd name="T54" fmla="*/ 2147483647 w 660"/>
                <a:gd name="T55" fmla="*/ 2147483647 h 307"/>
                <a:gd name="T56" fmla="*/ 2147483647 w 660"/>
                <a:gd name="T57" fmla="*/ 2147483647 h 307"/>
                <a:gd name="T58" fmla="*/ 2147483647 w 660"/>
                <a:gd name="T59" fmla="*/ 2147483647 h 307"/>
                <a:gd name="T60" fmla="*/ 2147483647 w 660"/>
                <a:gd name="T61" fmla="*/ 2147483647 h 307"/>
                <a:gd name="T62" fmla="*/ 2147483647 w 660"/>
                <a:gd name="T63" fmla="*/ 2147483647 h 307"/>
                <a:gd name="T64" fmla="*/ 2147483647 w 660"/>
                <a:gd name="T65" fmla="*/ 2147483647 h 307"/>
                <a:gd name="T66" fmla="*/ 2147483647 w 660"/>
                <a:gd name="T67" fmla="*/ 2147483647 h 307"/>
                <a:gd name="T68" fmla="*/ 2147483647 w 660"/>
                <a:gd name="T69" fmla="*/ 2147483647 h 307"/>
                <a:gd name="T70" fmla="*/ 2147483647 w 660"/>
                <a:gd name="T71" fmla="*/ 2147483647 h 307"/>
                <a:gd name="T72" fmla="*/ 2147483647 w 660"/>
                <a:gd name="T73" fmla="*/ 2147483647 h 307"/>
                <a:gd name="T74" fmla="*/ 2147483647 w 660"/>
                <a:gd name="T75" fmla="*/ 2147483647 h 307"/>
                <a:gd name="T76" fmla="*/ 2147483647 w 660"/>
                <a:gd name="T77" fmla="*/ 2147483647 h 307"/>
                <a:gd name="T78" fmla="*/ 2147483647 w 660"/>
                <a:gd name="T79" fmla="*/ 2147483647 h 307"/>
                <a:gd name="T80" fmla="*/ 2147483647 w 660"/>
                <a:gd name="T81" fmla="*/ 2147483647 h 307"/>
                <a:gd name="T82" fmla="*/ 2147483647 w 660"/>
                <a:gd name="T83" fmla="*/ 2147483647 h 307"/>
                <a:gd name="T84" fmla="*/ 2147483647 w 660"/>
                <a:gd name="T85" fmla="*/ 2147483647 h 307"/>
                <a:gd name="T86" fmla="*/ 2147483647 w 660"/>
                <a:gd name="T87" fmla="*/ 2147483647 h 307"/>
                <a:gd name="T88" fmla="*/ 2147483647 w 660"/>
                <a:gd name="T89" fmla="*/ 2147483647 h 307"/>
                <a:gd name="T90" fmla="*/ 2147483647 w 660"/>
                <a:gd name="T91" fmla="*/ 2147483647 h 307"/>
                <a:gd name="T92" fmla="*/ 2147483647 w 660"/>
                <a:gd name="T93" fmla="*/ 2147483647 h 307"/>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660"/>
                <a:gd name="T142" fmla="*/ 0 h 307"/>
                <a:gd name="T143" fmla="*/ 660 w 660"/>
                <a:gd name="T144" fmla="*/ 307 h 307"/>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660" h="307">
                  <a:moveTo>
                    <a:pt x="243" y="28"/>
                  </a:moveTo>
                  <a:cubicBezTo>
                    <a:pt x="159" y="22"/>
                    <a:pt x="107" y="12"/>
                    <a:pt x="32" y="38"/>
                  </a:cubicBezTo>
                  <a:cubicBezTo>
                    <a:pt x="21" y="70"/>
                    <a:pt x="0" y="111"/>
                    <a:pt x="22" y="144"/>
                  </a:cubicBezTo>
                  <a:cubicBezTo>
                    <a:pt x="34" y="163"/>
                    <a:pt x="70" y="192"/>
                    <a:pt x="70" y="192"/>
                  </a:cubicBezTo>
                  <a:cubicBezTo>
                    <a:pt x="262" y="179"/>
                    <a:pt x="164" y="190"/>
                    <a:pt x="272" y="153"/>
                  </a:cubicBezTo>
                  <a:cubicBezTo>
                    <a:pt x="285" y="140"/>
                    <a:pt x="296" y="126"/>
                    <a:pt x="310" y="115"/>
                  </a:cubicBezTo>
                  <a:cubicBezTo>
                    <a:pt x="322" y="106"/>
                    <a:pt x="340" y="108"/>
                    <a:pt x="349" y="96"/>
                  </a:cubicBezTo>
                  <a:cubicBezTo>
                    <a:pt x="361" y="80"/>
                    <a:pt x="368" y="38"/>
                    <a:pt x="368" y="38"/>
                  </a:cubicBezTo>
                  <a:cubicBezTo>
                    <a:pt x="322" y="22"/>
                    <a:pt x="279" y="32"/>
                    <a:pt x="234" y="48"/>
                  </a:cubicBezTo>
                  <a:cubicBezTo>
                    <a:pt x="196" y="84"/>
                    <a:pt x="206" y="112"/>
                    <a:pt x="214" y="163"/>
                  </a:cubicBezTo>
                  <a:cubicBezTo>
                    <a:pt x="262" y="160"/>
                    <a:pt x="311" y="164"/>
                    <a:pt x="358" y="153"/>
                  </a:cubicBezTo>
                  <a:cubicBezTo>
                    <a:pt x="380" y="148"/>
                    <a:pt x="397" y="128"/>
                    <a:pt x="416" y="115"/>
                  </a:cubicBezTo>
                  <a:cubicBezTo>
                    <a:pt x="426" y="109"/>
                    <a:pt x="445" y="96"/>
                    <a:pt x="445" y="96"/>
                  </a:cubicBezTo>
                  <a:cubicBezTo>
                    <a:pt x="451" y="86"/>
                    <a:pt x="463" y="78"/>
                    <a:pt x="464" y="67"/>
                  </a:cubicBezTo>
                  <a:cubicBezTo>
                    <a:pt x="471" y="9"/>
                    <a:pt x="437" y="12"/>
                    <a:pt x="397" y="0"/>
                  </a:cubicBezTo>
                  <a:cubicBezTo>
                    <a:pt x="346" y="3"/>
                    <a:pt x="294" y="1"/>
                    <a:pt x="243" y="9"/>
                  </a:cubicBezTo>
                  <a:cubicBezTo>
                    <a:pt x="213" y="14"/>
                    <a:pt x="195" y="86"/>
                    <a:pt x="195" y="86"/>
                  </a:cubicBezTo>
                  <a:cubicBezTo>
                    <a:pt x="209" y="166"/>
                    <a:pt x="196" y="140"/>
                    <a:pt x="262" y="163"/>
                  </a:cubicBezTo>
                  <a:cubicBezTo>
                    <a:pt x="269" y="157"/>
                    <a:pt x="282" y="153"/>
                    <a:pt x="282" y="144"/>
                  </a:cubicBezTo>
                  <a:cubicBezTo>
                    <a:pt x="282" y="135"/>
                    <a:pt x="270" y="129"/>
                    <a:pt x="262" y="124"/>
                  </a:cubicBezTo>
                  <a:cubicBezTo>
                    <a:pt x="221" y="96"/>
                    <a:pt x="118" y="86"/>
                    <a:pt x="118" y="86"/>
                  </a:cubicBezTo>
                  <a:cubicBezTo>
                    <a:pt x="55" y="108"/>
                    <a:pt x="41" y="224"/>
                    <a:pt x="118" y="249"/>
                  </a:cubicBezTo>
                  <a:cubicBezTo>
                    <a:pt x="255" y="241"/>
                    <a:pt x="279" y="281"/>
                    <a:pt x="310" y="182"/>
                  </a:cubicBezTo>
                  <a:cubicBezTo>
                    <a:pt x="271" y="168"/>
                    <a:pt x="244" y="172"/>
                    <a:pt x="214" y="201"/>
                  </a:cubicBezTo>
                  <a:cubicBezTo>
                    <a:pt x="194" y="265"/>
                    <a:pt x="215" y="266"/>
                    <a:pt x="272" y="278"/>
                  </a:cubicBezTo>
                  <a:cubicBezTo>
                    <a:pt x="425" y="267"/>
                    <a:pt x="406" y="305"/>
                    <a:pt x="435" y="211"/>
                  </a:cubicBezTo>
                  <a:cubicBezTo>
                    <a:pt x="432" y="195"/>
                    <a:pt x="438" y="175"/>
                    <a:pt x="426" y="163"/>
                  </a:cubicBezTo>
                  <a:cubicBezTo>
                    <a:pt x="419" y="156"/>
                    <a:pt x="407" y="173"/>
                    <a:pt x="406" y="182"/>
                  </a:cubicBezTo>
                  <a:cubicBezTo>
                    <a:pt x="403" y="217"/>
                    <a:pt x="405" y="254"/>
                    <a:pt x="416" y="288"/>
                  </a:cubicBezTo>
                  <a:cubicBezTo>
                    <a:pt x="419" y="299"/>
                    <a:pt x="435" y="301"/>
                    <a:pt x="445" y="307"/>
                  </a:cubicBezTo>
                  <a:cubicBezTo>
                    <a:pt x="501" y="297"/>
                    <a:pt x="512" y="285"/>
                    <a:pt x="560" y="268"/>
                  </a:cubicBezTo>
                  <a:cubicBezTo>
                    <a:pt x="566" y="259"/>
                    <a:pt x="572" y="249"/>
                    <a:pt x="579" y="240"/>
                  </a:cubicBezTo>
                  <a:cubicBezTo>
                    <a:pt x="585" y="233"/>
                    <a:pt x="597" y="229"/>
                    <a:pt x="598" y="220"/>
                  </a:cubicBezTo>
                  <a:cubicBezTo>
                    <a:pt x="607" y="129"/>
                    <a:pt x="568" y="128"/>
                    <a:pt x="502" y="105"/>
                  </a:cubicBezTo>
                  <a:cubicBezTo>
                    <a:pt x="467" y="108"/>
                    <a:pt x="428" y="98"/>
                    <a:pt x="397" y="115"/>
                  </a:cubicBezTo>
                  <a:cubicBezTo>
                    <a:pt x="379" y="125"/>
                    <a:pt x="378" y="172"/>
                    <a:pt x="378" y="172"/>
                  </a:cubicBezTo>
                  <a:cubicBezTo>
                    <a:pt x="392" y="277"/>
                    <a:pt x="392" y="252"/>
                    <a:pt x="502" y="240"/>
                  </a:cubicBezTo>
                  <a:cubicBezTo>
                    <a:pt x="557" y="161"/>
                    <a:pt x="519" y="67"/>
                    <a:pt x="435" y="38"/>
                  </a:cubicBezTo>
                  <a:cubicBezTo>
                    <a:pt x="389" y="50"/>
                    <a:pt x="383" y="61"/>
                    <a:pt x="368" y="105"/>
                  </a:cubicBezTo>
                  <a:cubicBezTo>
                    <a:pt x="388" y="185"/>
                    <a:pt x="407" y="152"/>
                    <a:pt x="474" y="115"/>
                  </a:cubicBezTo>
                  <a:cubicBezTo>
                    <a:pt x="480" y="97"/>
                    <a:pt x="495" y="66"/>
                    <a:pt x="474" y="48"/>
                  </a:cubicBezTo>
                  <a:cubicBezTo>
                    <a:pt x="459" y="35"/>
                    <a:pt x="416" y="28"/>
                    <a:pt x="416" y="28"/>
                  </a:cubicBezTo>
                  <a:cubicBezTo>
                    <a:pt x="419" y="38"/>
                    <a:pt x="418" y="51"/>
                    <a:pt x="426" y="57"/>
                  </a:cubicBezTo>
                  <a:cubicBezTo>
                    <a:pt x="440" y="66"/>
                    <a:pt x="458" y="65"/>
                    <a:pt x="474" y="67"/>
                  </a:cubicBezTo>
                  <a:cubicBezTo>
                    <a:pt x="525" y="72"/>
                    <a:pt x="576" y="73"/>
                    <a:pt x="627" y="76"/>
                  </a:cubicBezTo>
                  <a:cubicBezTo>
                    <a:pt x="637" y="87"/>
                    <a:pt x="660" y="105"/>
                    <a:pt x="656" y="124"/>
                  </a:cubicBezTo>
                  <a:cubicBezTo>
                    <a:pt x="653" y="142"/>
                    <a:pt x="608" y="153"/>
                    <a:pt x="608" y="153"/>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63506" name="Line 7"/>
            <p:cNvSpPr>
              <a:spLocks noChangeShapeType="1"/>
            </p:cNvSpPr>
            <p:nvPr/>
          </p:nvSpPr>
          <p:spPr bwMode="auto">
            <a:xfrm>
              <a:off x="4114800" y="3657600"/>
              <a:ext cx="914400"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63507" name="Freeform 8"/>
            <p:cNvSpPr>
              <a:spLocks/>
            </p:cNvSpPr>
            <p:nvPr/>
          </p:nvSpPr>
          <p:spPr bwMode="auto">
            <a:xfrm>
              <a:off x="5273675" y="3459163"/>
              <a:ext cx="939800" cy="565150"/>
            </a:xfrm>
            <a:custGeom>
              <a:avLst/>
              <a:gdLst>
                <a:gd name="T0" fmla="*/ 2147483647 w 592"/>
                <a:gd name="T1" fmla="*/ 2147483647 h 356"/>
                <a:gd name="T2" fmla="*/ 0 w 592"/>
                <a:gd name="T3" fmla="*/ 2147483647 h 356"/>
                <a:gd name="T4" fmla="*/ 2147483647 w 592"/>
                <a:gd name="T5" fmla="*/ 2147483647 h 356"/>
                <a:gd name="T6" fmla="*/ 2147483647 w 592"/>
                <a:gd name="T7" fmla="*/ 2147483647 h 356"/>
                <a:gd name="T8" fmla="*/ 2147483647 w 592"/>
                <a:gd name="T9" fmla="*/ 2147483647 h 356"/>
                <a:gd name="T10" fmla="*/ 2147483647 w 592"/>
                <a:gd name="T11" fmla="*/ 2147483647 h 356"/>
                <a:gd name="T12" fmla="*/ 2147483647 w 592"/>
                <a:gd name="T13" fmla="*/ 2147483647 h 356"/>
                <a:gd name="T14" fmla="*/ 2147483647 w 592"/>
                <a:gd name="T15" fmla="*/ 2147483647 h 356"/>
                <a:gd name="T16" fmla="*/ 2147483647 w 592"/>
                <a:gd name="T17" fmla="*/ 2147483647 h 356"/>
                <a:gd name="T18" fmla="*/ 2147483647 w 592"/>
                <a:gd name="T19" fmla="*/ 2147483647 h 356"/>
                <a:gd name="T20" fmla="*/ 2147483647 w 592"/>
                <a:gd name="T21" fmla="*/ 2147483647 h 356"/>
                <a:gd name="T22" fmla="*/ 2147483647 w 592"/>
                <a:gd name="T23" fmla="*/ 2147483647 h 356"/>
                <a:gd name="T24" fmla="*/ 2147483647 w 592"/>
                <a:gd name="T25" fmla="*/ 0 h 356"/>
                <a:gd name="T26" fmla="*/ 2147483647 w 592"/>
                <a:gd name="T27" fmla="*/ 2147483647 h 356"/>
                <a:gd name="T28" fmla="*/ 2147483647 w 592"/>
                <a:gd name="T29" fmla="*/ 2147483647 h 356"/>
                <a:gd name="T30" fmla="*/ 2147483647 w 592"/>
                <a:gd name="T31" fmla="*/ 2147483647 h 356"/>
                <a:gd name="T32" fmla="*/ 2147483647 w 592"/>
                <a:gd name="T33" fmla="*/ 2147483647 h 356"/>
                <a:gd name="T34" fmla="*/ 2147483647 w 592"/>
                <a:gd name="T35" fmla="*/ 2147483647 h 356"/>
                <a:gd name="T36" fmla="*/ 2147483647 w 592"/>
                <a:gd name="T37" fmla="*/ 2147483647 h 35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92"/>
                <a:gd name="T58" fmla="*/ 0 h 356"/>
                <a:gd name="T59" fmla="*/ 592 w 592"/>
                <a:gd name="T60" fmla="*/ 356 h 35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92" h="356">
                  <a:moveTo>
                    <a:pt x="48" y="106"/>
                  </a:moveTo>
                  <a:cubicBezTo>
                    <a:pt x="31" y="139"/>
                    <a:pt x="11" y="167"/>
                    <a:pt x="0" y="202"/>
                  </a:cubicBezTo>
                  <a:cubicBezTo>
                    <a:pt x="26" y="268"/>
                    <a:pt x="30" y="262"/>
                    <a:pt x="96" y="279"/>
                  </a:cubicBezTo>
                  <a:cubicBezTo>
                    <a:pt x="93" y="301"/>
                    <a:pt x="81" y="324"/>
                    <a:pt x="86" y="346"/>
                  </a:cubicBezTo>
                  <a:cubicBezTo>
                    <a:pt x="88" y="356"/>
                    <a:pt x="105" y="355"/>
                    <a:pt x="115" y="355"/>
                  </a:cubicBezTo>
                  <a:cubicBezTo>
                    <a:pt x="153" y="355"/>
                    <a:pt x="192" y="349"/>
                    <a:pt x="230" y="346"/>
                  </a:cubicBezTo>
                  <a:cubicBezTo>
                    <a:pt x="274" y="334"/>
                    <a:pt x="284" y="331"/>
                    <a:pt x="297" y="288"/>
                  </a:cubicBezTo>
                  <a:cubicBezTo>
                    <a:pt x="286" y="240"/>
                    <a:pt x="264" y="197"/>
                    <a:pt x="230" y="163"/>
                  </a:cubicBezTo>
                  <a:cubicBezTo>
                    <a:pt x="209" y="225"/>
                    <a:pt x="239" y="211"/>
                    <a:pt x="288" y="202"/>
                  </a:cubicBezTo>
                  <a:cubicBezTo>
                    <a:pt x="301" y="183"/>
                    <a:pt x="313" y="163"/>
                    <a:pt x="326" y="144"/>
                  </a:cubicBezTo>
                  <a:cubicBezTo>
                    <a:pt x="332" y="134"/>
                    <a:pt x="345" y="115"/>
                    <a:pt x="345" y="115"/>
                  </a:cubicBezTo>
                  <a:cubicBezTo>
                    <a:pt x="329" y="91"/>
                    <a:pt x="305" y="47"/>
                    <a:pt x="278" y="29"/>
                  </a:cubicBezTo>
                  <a:cubicBezTo>
                    <a:pt x="260" y="17"/>
                    <a:pt x="238" y="12"/>
                    <a:pt x="220" y="0"/>
                  </a:cubicBezTo>
                  <a:cubicBezTo>
                    <a:pt x="198" y="34"/>
                    <a:pt x="188" y="99"/>
                    <a:pt x="230" y="125"/>
                  </a:cubicBezTo>
                  <a:cubicBezTo>
                    <a:pt x="247" y="136"/>
                    <a:pt x="288" y="144"/>
                    <a:pt x="288" y="144"/>
                  </a:cubicBezTo>
                  <a:cubicBezTo>
                    <a:pt x="394" y="138"/>
                    <a:pt x="427" y="153"/>
                    <a:pt x="499" y="106"/>
                  </a:cubicBezTo>
                  <a:cubicBezTo>
                    <a:pt x="512" y="175"/>
                    <a:pt x="507" y="152"/>
                    <a:pt x="566" y="173"/>
                  </a:cubicBezTo>
                  <a:cubicBezTo>
                    <a:pt x="592" y="97"/>
                    <a:pt x="571" y="44"/>
                    <a:pt x="499" y="19"/>
                  </a:cubicBezTo>
                  <a:cubicBezTo>
                    <a:pt x="467" y="53"/>
                    <a:pt x="480" y="30"/>
                    <a:pt x="480" y="96"/>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63508" name="Freeform 9"/>
            <p:cNvSpPr>
              <a:spLocks/>
            </p:cNvSpPr>
            <p:nvPr/>
          </p:nvSpPr>
          <p:spPr bwMode="auto">
            <a:xfrm>
              <a:off x="6678613" y="3170238"/>
              <a:ext cx="506412" cy="960437"/>
            </a:xfrm>
            <a:custGeom>
              <a:avLst/>
              <a:gdLst>
                <a:gd name="T0" fmla="*/ 2147483647 w 319"/>
                <a:gd name="T1" fmla="*/ 2147483647 h 605"/>
                <a:gd name="T2" fmla="*/ 2147483647 w 319"/>
                <a:gd name="T3" fmla="*/ 2147483647 h 605"/>
                <a:gd name="T4" fmla="*/ 2147483647 w 319"/>
                <a:gd name="T5" fmla="*/ 2147483647 h 605"/>
                <a:gd name="T6" fmla="*/ 2147483647 w 319"/>
                <a:gd name="T7" fmla="*/ 2147483647 h 605"/>
                <a:gd name="T8" fmla="*/ 2147483647 w 319"/>
                <a:gd name="T9" fmla="*/ 2147483647 h 605"/>
                <a:gd name="T10" fmla="*/ 2147483647 w 319"/>
                <a:gd name="T11" fmla="*/ 2147483647 h 605"/>
                <a:gd name="T12" fmla="*/ 2147483647 w 319"/>
                <a:gd name="T13" fmla="*/ 2147483647 h 605"/>
                <a:gd name="T14" fmla="*/ 2147483647 w 319"/>
                <a:gd name="T15" fmla="*/ 2147483647 h 605"/>
                <a:gd name="T16" fmla="*/ 2147483647 w 319"/>
                <a:gd name="T17" fmla="*/ 2147483647 h 605"/>
                <a:gd name="T18" fmla="*/ 2147483647 w 319"/>
                <a:gd name="T19" fmla="*/ 2147483647 h 605"/>
                <a:gd name="T20" fmla="*/ 2147483647 w 319"/>
                <a:gd name="T21" fmla="*/ 2147483647 h 605"/>
                <a:gd name="T22" fmla="*/ 2147483647 w 319"/>
                <a:gd name="T23" fmla="*/ 2147483647 h 605"/>
                <a:gd name="T24" fmla="*/ 2147483647 w 319"/>
                <a:gd name="T25" fmla="*/ 2147483647 h 605"/>
                <a:gd name="T26" fmla="*/ 2147483647 w 319"/>
                <a:gd name="T27" fmla="*/ 2147483647 h 605"/>
                <a:gd name="T28" fmla="*/ 2147483647 w 319"/>
                <a:gd name="T29" fmla="*/ 2147483647 h 605"/>
                <a:gd name="T30" fmla="*/ 2147483647 w 319"/>
                <a:gd name="T31" fmla="*/ 2147483647 h 605"/>
                <a:gd name="T32" fmla="*/ 2147483647 w 319"/>
                <a:gd name="T33" fmla="*/ 2147483647 h 605"/>
                <a:gd name="T34" fmla="*/ 2147483647 w 319"/>
                <a:gd name="T35" fmla="*/ 2147483647 h 605"/>
                <a:gd name="T36" fmla="*/ 2147483647 w 319"/>
                <a:gd name="T37" fmla="*/ 2147483647 h 605"/>
                <a:gd name="T38" fmla="*/ 2147483647 w 319"/>
                <a:gd name="T39" fmla="*/ 2147483647 h 605"/>
                <a:gd name="T40" fmla="*/ 2147483647 w 319"/>
                <a:gd name="T41" fmla="*/ 2147483647 h 605"/>
                <a:gd name="T42" fmla="*/ 2147483647 w 319"/>
                <a:gd name="T43" fmla="*/ 0 h 605"/>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319"/>
                <a:gd name="T67" fmla="*/ 0 h 605"/>
                <a:gd name="T68" fmla="*/ 319 w 319"/>
                <a:gd name="T69" fmla="*/ 605 h 605"/>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319" h="605">
                  <a:moveTo>
                    <a:pt x="142" y="605"/>
                  </a:moveTo>
                  <a:cubicBezTo>
                    <a:pt x="108" y="555"/>
                    <a:pt x="70" y="510"/>
                    <a:pt x="36" y="461"/>
                  </a:cubicBezTo>
                  <a:cubicBezTo>
                    <a:pt x="39" y="445"/>
                    <a:pt x="35" y="425"/>
                    <a:pt x="46" y="413"/>
                  </a:cubicBezTo>
                  <a:cubicBezTo>
                    <a:pt x="58" y="401"/>
                    <a:pt x="140" y="380"/>
                    <a:pt x="161" y="374"/>
                  </a:cubicBezTo>
                  <a:cubicBezTo>
                    <a:pt x="174" y="370"/>
                    <a:pt x="187" y="369"/>
                    <a:pt x="199" y="365"/>
                  </a:cubicBezTo>
                  <a:cubicBezTo>
                    <a:pt x="219" y="359"/>
                    <a:pt x="257" y="345"/>
                    <a:pt x="257" y="345"/>
                  </a:cubicBezTo>
                  <a:cubicBezTo>
                    <a:pt x="260" y="336"/>
                    <a:pt x="274" y="324"/>
                    <a:pt x="267" y="317"/>
                  </a:cubicBezTo>
                  <a:cubicBezTo>
                    <a:pt x="244" y="294"/>
                    <a:pt x="141" y="290"/>
                    <a:pt x="123" y="288"/>
                  </a:cubicBezTo>
                  <a:cubicBezTo>
                    <a:pt x="108" y="284"/>
                    <a:pt x="0" y="259"/>
                    <a:pt x="75" y="221"/>
                  </a:cubicBezTo>
                  <a:cubicBezTo>
                    <a:pt x="118" y="199"/>
                    <a:pt x="171" y="208"/>
                    <a:pt x="219" y="201"/>
                  </a:cubicBezTo>
                  <a:cubicBezTo>
                    <a:pt x="228" y="198"/>
                    <a:pt x="240" y="185"/>
                    <a:pt x="247" y="192"/>
                  </a:cubicBezTo>
                  <a:cubicBezTo>
                    <a:pt x="254" y="199"/>
                    <a:pt x="242" y="212"/>
                    <a:pt x="238" y="221"/>
                  </a:cubicBezTo>
                  <a:cubicBezTo>
                    <a:pt x="233" y="234"/>
                    <a:pt x="224" y="246"/>
                    <a:pt x="219" y="259"/>
                  </a:cubicBezTo>
                  <a:cubicBezTo>
                    <a:pt x="208" y="286"/>
                    <a:pt x="199" y="317"/>
                    <a:pt x="190" y="345"/>
                  </a:cubicBezTo>
                  <a:cubicBezTo>
                    <a:pt x="187" y="355"/>
                    <a:pt x="190" y="371"/>
                    <a:pt x="180" y="374"/>
                  </a:cubicBezTo>
                  <a:cubicBezTo>
                    <a:pt x="170" y="377"/>
                    <a:pt x="161" y="381"/>
                    <a:pt x="151" y="384"/>
                  </a:cubicBezTo>
                  <a:cubicBezTo>
                    <a:pt x="138" y="381"/>
                    <a:pt x="125" y="380"/>
                    <a:pt x="113" y="374"/>
                  </a:cubicBezTo>
                  <a:cubicBezTo>
                    <a:pt x="92" y="364"/>
                    <a:pt x="55" y="336"/>
                    <a:pt x="55" y="336"/>
                  </a:cubicBezTo>
                  <a:cubicBezTo>
                    <a:pt x="32" y="267"/>
                    <a:pt x="1" y="166"/>
                    <a:pt x="75" y="115"/>
                  </a:cubicBezTo>
                  <a:cubicBezTo>
                    <a:pt x="97" y="100"/>
                    <a:pt x="136" y="95"/>
                    <a:pt x="161" y="86"/>
                  </a:cubicBezTo>
                  <a:cubicBezTo>
                    <a:pt x="207" y="93"/>
                    <a:pt x="259" y="107"/>
                    <a:pt x="305" y="86"/>
                  </a:cubicBezTo>
                  <a:cubicBezTo>
                    <a:pt x="319" y="80"/>
                    <a:pt x="315" y="24"/>
                    <a:pt x="315" y="0"/>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63509" name="Freeform 10"/>
            <p:cNvSpPr>
              <a:spLocks/>
            </p:cNvSpPr>
            <p:nvPr/>
          </p:nvSpPr>
          <p:spPr bwMode="auto">
            <a:xfrm>
              <a:off x="7934325" y="2759075"/>
              <a:ext cx="844550" cy="1192213"/>
            </a:xfrm>
            <a:custGeom>
              <a:avLst/>
              <a:gdLst>
                <a:gd name="T0" fmla="*/ 2147483647 w 532"/>
                <a:gd name="T1" fmla="*/ 2147483647 h 751"/>
                <a:gd name="T2" fmla="*/ 2147483647 w 532"/>
                <a:gd name="T3" fmla="*/ 2147483647 h 751"/>
                <a:gd name="T4" fmla="*/ 2147483647 w 532"/>
                <a:gd name="T5" fmla="*/ 2147483647 h 751"/>
                <a:gd name="T6" fmla="*/ 2147483647 w 532"/>
                <a:gd name="T7" fmla="*/ 2147483647 h 751"/>
                <a:gd name="T8" fmla="*/ 2147483647 w 532"/>
                <a:gd name="T9" fmla="*/ 2147483647 h 751"/>
                <a:gd name="T10" fmla="*/ 2147483647 w 532"/>
                <a:gd name="T11" fmla="*/ 2147483647 h 751"/>
                <a:gd name="T12" fmla="*/ 2147483647 w 532"/>
                <a:gd name="T13" fmla="*/ 2147483647 h 751"/>
                <a:gd name="T14" fmla="*/ 2147483647 w 532"/>
                <a:gd name="T15" fmla="*/ 2147483647 h 751"/>
                <a:gd name="T16" fmla="*/ 2147483647 w 532"/>
                <a:gd name="T17" fmla="*/ 2147483647 h 751"/>
                <a:gd name="T18" fmla="*/ 2147483647 w 532"/>
                <a:gd name="T19" fmla="*/ 2147483647 h 751"/>
                <a:gd name="T20" fmla="*/ 2147483647 w 532"/>
                <a:gd name="T21" fmla="*/ 2147483647 h 751"/>
                <a:gd name="T22" fmla="*/ 2147483647 w 532"/>
                <a:gd name="T23" fmla="*/ 2147483647 h 751"/>
                <a:gd name="T24" fmla="*/ 2147483647 w 532"/>
                <a:gd name="T25" fmla="*/ 2147483647 h 751"/>
                <a:gd name="T26" fmla="*/ 2147483647 w 532"/>
                <a:gd name="T27" fmla="*/ 2147483647 h 751"/>
                <a:gd name="T28" fmla="*/ 2147483647 w 532"/>
                <a:gd name="T29" fmla="*/ 2147483647 h 751"/>
                <a:gd name="T30" fmla="*/ 2147483647 w 532"/>
                <a:gd name="T31" fmla="*/ 2147483647 h 751"/>
                <a:gd name="T32" fmla="*/ 2147483647 w 532"/>
                <a:gd name="T33" fmla="*/ 2147483647 h 751"/>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532"/>
                <a:gd name="T52" fmla="*/ 0 h 751"/>
                <a:gd name="T53" fmla="*/ 532 w 532"/>
                <a:gd name="T54" fmla="*/ 751 h 751"/>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532" h="751">
                  <a:moveTo>
                    <a:pt x="397" y="480"/>
                  </a:moveTo>
                  <a:cubicBezTo>
                    <a:pt x="375" y="483"/>
                    <a:pt x="352" y="485"/>
                    <a:pt x="330" y="489"/>
                  </a:cubicBezTo>
                  <a:cubicBezTo>
                    <a:pt x="295" y="495"/>
                    <a:pt x="224" y="508"/>
                    <a:pt x="224" y="508"/>
                  </a:cubicBezTo>
                  <a:cubicBezTo>
                    <a:pt x="185" y="528"/>
                    <a:pt x="161" y="534"/>
                    <a:pt x="148" y="576"/>
                  </a:cubicBezTo>
                  <a:cubicBezTo>
                    <a:pt x="161" y="632"/>
                    <a:pt x="180" y="653"/>
                    <a:pt x="234" y="672"/>
                  </a:cubicBezTo>
                  <a:cubicBezTo>
                    <a:pt x="237" y="681"/>
                    <a:pt x="246" y="690"/>
                    <a:pt x="244" y="700"/>
                  </a:cubicBezTo>
                  <a:cubicBezTo>
                    <a:pt x="238" y="728"/>
                    <a:pt x="126" y="742"/>
                    <a:pt x="100" y="748"/>
                  </a:cubicBezTo>
                  <a:cubicBezTo>
                    <a:pt x="0" y="735"/>
                    <a:pt x="41" y="751"/>
                    <a:pt x="13" y="672"/>
                  </a:cubicBezTo>
                  <a:cubicBezTo>
                    <a:pt x="16" y="624"/>
                    <a:pt x="12" y="575"/>
                    <a:pt x="23" y="528"/>
                  </a:cubicBezTo>
                  <a:cubicBezTo>
                    <a:pt x="28" y="506"/>
                    <a:pt x="48" y="489"/>
                    <a:pt x="61" y="470"/>
                  </a:cubicBezTo>
                  <a:cubicBezTo>
                    <a:pt x="78" y="444"/>
                    <a:pt x="208" y="322"/>
                    <a:pt x="244" y="316"/>
                  </a:cubicBezTo>
                  <a:cubicBezTo>
                    <a:pt x="295" y="308"/>
                    <a:pt x="346" y="303"/>
                    <a:pt x="397" y="297"/>
                  </a:cubicBezTo>
                  <a:cubicBezTo>
                    <a:pt x="462" y="232"/>
                    <a:pt x="486" y="142"/>
                    <a:pt x="512" y="57"/>
                  </a:cubicBezTo>
                  <a:cubicBezTo>
                    <a:pt x="509" y="41"/>
                    <a:pt x="519" y="14"/>
                    <a:pt x="503" y="9"/>
                  </a:cubicBezTo>
                  <a:cubicBezTo>
                    <a:pt x="475" y="0"/>
                    <a:pt x="426" y="0"/>
                    <a:pt x="416" y="28"/>
                  </a:cubicBezTo>
                  <a:cubicBezTo>
                    <a:pt x="393" y="92"/>
                    <a:pt x="433" y="319"/>
                    <a:pt x="484" y="393"/>
                  </a:cubicBezTo>
                  <a:cubicBezTo>
                    <a:pt x="499" y="472"/>
                    <a:pt x="532" y="541"/>
                    <a:pt x="532" y="624"/>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63510" name="Text Box 11"/>
            <p:cNvSpPr txBox="1">
              <a:spLocks noChangeArrowheads="1"/>
            </p:cNvSpPr>
            <p:nvPr/>
          </p:nvSpPr>
          <p:spPr bwMode="auto">
            <a:xfrm>
              <a:off x="6019800" y="3200400"/>
              <a:ext cx="3365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r>
                <a:rPr lang="en-US" altLang="en-US"/>
                <a:t>+</a:t>
              </a:r>
            </a:p>
          </p:txBody>
        </p:sp>
        <p:sp>
          <p:nvSpPr>
            <p:cNvPr id="63511" name="Text Box 12"/>
            <p:cNvSpPr txBox="1">
              <a:spLocks noChangeArrowheads="1"/>
            </p:cNvSpPr>
            <p:nvPr/>
          </p:nvSpPr>
          <p:spPr bwMode="auto">
            <a:xfrm>
              <a:off x="6477000" y="3352800"/>
              <a:ext cx="3365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r>
                <a:rPr lang="en-US" altLang="en-US"/>
                <a:t>+</a:t>
              </a:r>
            </a:p>
          </p:txBody>
        </p:sp>
        <p:sp>
          <p:nvSpPr>
            <p:cNvPr id="63512" name="Text Box 13"/>
            <p:cNvSpPr txBox="1">
              <a:spLocks noChangeArrowheads="1"/>
            </p:cNvSpPr>
            <p:nvPr/>
          </p:nvSpPr>
          <p:spPr bwMode="auto">
            <a:xfrm>
              <a:off x="6781800" y="3733800"/>
              <a:ext cx="3365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r>
                <a:rPr lang="en-US" altLang="en-US"/>
                <a:t>+</a:t>
              </a:r>
            </a:p>
          </p:txBody>
        </p:sp>
        <p:sp>
          <p:nvSpPr>
            <p:cNvPr id="63513" name="Text Box 14"/>
            <p:cNvSpPr txBox="1">
              <a:spLocks noChangeArrowheads="1"/>
            </p:cNvSpPr>
            <p:nvPr/>
          </p:nvSpPr>
          <p:spPr bwMode="auto">
            <a:xfrm>
              <a:off x="6858000" y="3048000"/>
              <a:ext cx="3365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r>
                <a:rPr lang="en-US" altLang="en-US"/>
                <a:t>+</a:t>
              </a:r>
            </a:p>
          </p:txBody>
        </p:sp>
        <p:sp>
          <p:nvSpPr>
            <p:cNvPr id="63514" name="Text Box 15"/>
            <p:cNvSpPr txBox="1">
              <a:spLocks noChangeArrowheads="1"/>
            </p:cNvSpPr>
            <p:nvPr/>
          </p:nvSpPr>
          <p:spPr bwMode="auto">
            <a:xfrm>
              <a:off x="8229600" y="3505200"/>
              <a:ext cx="3365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r>
                <a:rPr lang="en-US" altLang="en-US"/>
                <a:t>+</a:t>
              </a:r>
            </a:p>
          </p:txBody>
        </p:sp>
        <p:sp>
          <p:nvSpPr>
            <p:cNvPr id="63515" name="Text Box 16"/>
            <p:cNvSpPr txBox="1">
              <a:spLocks noChangeArrowheads="1"/>
            </p:cNvSpPr>
            <p:nvPr/>
          </p:nvSpPr>
          <p:spPr bwMode="auto">
            <a:xfrm>
              <a:off x="8001000" y="3048000"/>
              <a:ext cx="3365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r>
                <a:rPr lang="en-US" altLang="en-US"/>
                <a:t>+</a:t>
              </a:r>
            </a:p>
          </p:txBody>
        </p:sp>
        <p:sp>
          <p:nvSpPr>
            <p:cNvPr id="63516" name="Text Box 17"/>
            <p:cNvSpPr txBox="1">
              <a:spLocks noChangeArrowheads="1"/>
            </p:cNvSpPr>
            <p:nvPr/>
          </p:nvSpPr>
          <p:spPr bwMode="auto">
            <a:xfrm>
              <a:off x="7696200" y="3657600"/>
              <a:ext cx="3365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r>
                <a:rPr lang="en-US" altLang="en-US"/>
                <a:t>+</a:t>
              </a:r>
            </a:p>
          </p:txBody>
        </p:sp>
        <p:sp>
          <p:nvSpPr>
            <p:cNvPr id="63517" name="Text Box 18"/>
            <p:cNvSpPr txBox="1">
              <a:spLocks noChangeArrowheads="1"/>
            </p:cNvSpPr>
            <p:nvPr/>
          </p:nvSpPr>
          <p:spPr bwMode="auto">
            <a:xfrm>
              <a:off x="7772400" y="3352800"/>
              <a:ext cx="3365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r>
                <a:rPr lang="en-US" altLang="en-US"/>
                <a:t>+</a:t>
              </a:r>
            </a:p>
          </p:txBody>
        </p:sp>
        <p:sp>
          <p:nvSpPr>
            <p:cNvPr id="63518" name="Text Box 19"/>
            <p:cNvSpPr txBox="1">
              <a:spLocks noChangeArrowheads="1"/>
            </p:cNvSpPr>
            <p:nvPr/>
          </p:nvSpPr>
          <p:spPr bwMode="auto">
            <a:xfrm>
              <a:off x="5638800" y="3733800"/>
              <a:ext cx="3365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r>
                <a:rPr lang="en-US" altLang="en-US"/>
                <a:t>+</a:t>
              </a:r>
            </a:p>
          </p:txBody>
        </p:sp>
        <p:sp>
          <p:nvSpPr>
            <p:cNvPr id="63519" name="Text Box 20"/>
            <p:cNvSpPr txBox="1">
              <a:spLocks noChangeArrowheads="1"/>
            </p:cNvSpPr>
            <p:nvPr/>
          </p:nvSpPr>
          <p:spPr bwMode="auto">
            <a:xfrm>
              <a:off x="7010400" y="3352800"/>
              <a:ext cx="3365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r>
                <a:rPr lang="en-US" altLang="en-US" dirty="0"/>
                <a:t>+</a:t>
              </a:r>
            </a:p>
          </p:txBody>
        </p:sp>
        <p:sp>
          <p:nvSpPr>
            <p:cNvPr id="63520" name="Text Box 21"/>
            <p:cNvSpPr txBox="1">
              <a:spLocks noChangeArrowheads="1"/>
            </p:cNvSpPr>
            <p:nvPr/>
          </p:nvSpPr>
          <p:spPr bwMode="auto">
            <a:xfrm>
              <a:off x="5638800" y="3352800"/>
              <a:ext cx="3365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r>
                <a:rPr lang="en-US" altLang="en-US"/>
                <a:t>+</a:t>
              </a:r>
            </a:p>
          </p:txBody>
        </p:sp>
        <p:sp>
          <p:nvSpPr>
            <p:cNvPr id="63521" name="Text Box 22"/>
            <p:cNvSpPr txBox="1">
              <a:spLocks noChangeArrowheads="1"/>
            </p:cNvSpPr>
            <p:nvPr/>
          </p:nvSpPr>
          <p:spPr bwMode="auto">
            <a:xfrm>
              <a:off x="5334000" y="3581400"/>
              <a:ext cx="3365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r>
                <a:rPr lang="en-US" altLang="en-US"/>
                <a:t>+</a:t>
              </a:r>
            </a:p>
          </p:txBody>
        </p:sp>
        <p:sp>
          <p:nvSpPr>
            <p:cNvPr id="63522" name="Line 23"/>
            <p:cNvSpPr>
              <a:spLocks noChangeShapeType="1"/>
            </p:cNvSpPr>
            <p:nvPr/>
          </p:nvSpPr>
          <p:spPr bwMode="auto">
            <a:xfrm>
              <a:off x="7315200" y="3657600"/>
              <a:ext cx="381000" cy="0"/>
            </a:xfrm>
            <a:prstGeom prst="line">
              <a:avLst/>
            </a:prstGeom>
            <a:noFill/>
            <a:ln w="25400">
              <a:solidFill>
                <a:srgbClr val="FF0000"/>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63523" name="Line 24"/>
            <p:cNvSpPr>
              <a:spLocks noChangeShapeType="1"/>
            </p:cNvSpPr>
            <p:nvPr/>
          </p:nvSpPr>
          <p:spPr bwMode="auto">
            <a:xfrm>
              <a:off x="6261983" y="3657600"/>
              <a:ext cx="381000" cy="0"/>
            </a:xfrm>
            <a:prstGeom prst="line">
              <a:avLst/>
            </a:prstGeom>
            <a:noFill/>
            <a:ln w="25400">
              <a:solidFill>
                <a:srgbClr val="FF0000"/>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63524" name="Text Box 25"/>
            <p:cNvSpPr txBox="1">
              <a:spLocks noChangeArrowheads="1"/>
            </p:cNvSpPr>
            <p:nvPr/>
          </p:nvSpPr>
          <p:spPr bwMode="auto">
            <a:xfrm>
              <a:off x="4175125" y="3236913"/>
              <a:ext cx="9588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r>
                <a:rPr lang="en-US" altLang="en-US">
                  <a:latin typeface="Arial" pitchFamily="34" charset="0"/>
                </a:rPr>
                <a:t>Low pH</a:t>
              </a:r>
            </a:p>
          </p:txBody>
        </p:sp>
      </p:grpSp>
      <p:grpSp>
        <p:nvGrpSpPr>
          <p:cNvPr id="63494" name="Group 6"/>
          <p:cNvGrpSpPr>
            <a:grpSpLocks/>
          </p:cNvGrpSpPr>
          <p:nvPr/>
        </p:nvGrpSpPr>
        <p:grpSpPr bwMode="auto">
          <a:xfrm>
            <a:off x="1496107" y="5690757"/>
            <a:ext cx="7035800" cy="1143000"/>
            <a:chOff x="2027238" y="5572125"/>
            <a:chExt cx="7035800" cy="1143000"/>
          </a:xfrm>
        </p:grpSpPr>
        <p:sp>
          <p:nvSpPr>
            <p:cNvPr id="63495" name="Freeform 26"/>
            <p:cNvSpPr>
              <a:spLocks/>
            </p:cNvSpPr>
            <p:nvPr/>
          </p:nvSpPr>
          <p:spPr bwMode="auto">
            <a:xfrm>
              <a:off x="2636838" y="6227763"/>
              <a:ext cx="1047750" cy="487362"/>
            </a:xfrm>
            <a:custGeom>
              <a:avLst/>
              <a:gdLst>
                <a:gd name="T0" fmla="*/ 2147483647 w 660"/>
                <a:gd name="T1" fmla="*/ 2147483647 h 307"/>
                <a:gd name="T2" fmla="*/ 2147483647 w 660"/>
                <a:gd name="T3" fmla="*/ 2147483647 h 307"/>
                <a:gd name="T4" fmla="*/ 2147483647 w 660"/>
                <a:gd name="T5" fmla="*/ 2147483647 h 307"/>
                <a:gd name="T6" fmla="*/ 2147483647 w 660"/>
                <a:gd name="T7" fmla="*/ 2147483647 h 307"/>
                <a:gd name="T8" fmla="*/ 2147483647 w 660"/>
                <a:gd name="T9" fmla="*/ 2147483647 h 307"/>
                <a:gd name="T10" fmla="*/ 2147483647 w 660"/>
                <a:gd name="T11" fmla="*/ 2147483647 h 307"/>
                <a:gd name="T12" fmla="*/ 2147483647 w 660"/>
                <a:gd name="T13" fmla="*/ 2147483647 h 307"/>
                <a:gd name="T14" fmla="*/ 2147483647 w 660"/>
                <a:gd name="T15" fmla="*/ 2147483647 h 307"/>
                <a:gd name="T16" fmla="*/ 2147483647 w 660"/>
                <a:gd name="T17" fmla="*/ 2147483647 h 307"/>
                <a:gd name="T18" fmla="*/ 2147483647 w 660"/>
                <a:gd name="T19" fmla="*/ 2147483647 h 307"/>
                <a:gd name="T20" fmla="*/ 2147483647 w 660"/>
                <a:gd name="T21" fmla="*/ 2147483647 h 307"/>
                <a:gd name="T22" fmla="*/ 2147483647 w 660"/>
                <a:gd name="T23" fmla="*/ 2147483647 h 307"/>
                <a:gd name="T24" fmla="*/ 2147483647 w 660"/>
                <a:gd name="T25" fmla="*/ 2147483647 h 307"/>
                <a:gd name="T26" fmla="*/ 2147483647 w 660"/>
                <a:gd name="T27" fmla="*/ 2147483647 h 307"/>
                <a:gd name="T28" fmla="*/ 2147483647 w 660"/>
                <a:gd name="T29" fmla="*/ 0 h 307"/>
                <a:gd name="T30" fmla="*/ 2147483647 w 660"/>
                <a:gd name="T31" fmla="*/ 2147483647 h 307"/>
                <a:gd name="T32" fmla="*/ 2147483647 w 660"/>
                <a:gd name="T33" fmla="*/ 2147483647 h 307"/>
                <a:gd name="T34" fmla="*/ 2147483647 w 660"/>
                <a:gd name="T35" fmla="*/ 2147483647 h 307"/>
                <a:gd name="T36" fmla="*/ 2147483647 w 660"/>
                <a:gd name="T37" fmla="*/ 2147483647 h 307"/>
                <a:gd name="T38" fmla="*/ 2147483647 w 660"/>
                <a:gd name="T39" fmla="*/ 2147483647 h 307"/>
                <a:gd name="T40" fmla="*/ 2147483647 w 660"/>
                <a:gd name="T41" fmla="*/ 2147483647 h 307"/>
                <a:gd name="T42" fmla="*/ 2147483647 w 660"/>
                <a:gd name="T43" fmla="*/ 2147483647 h 307"/>
                <a:gd name="T44" fmla="*/ 2147483647 w 660"/>
                <a:gd name="T45" fmla="*/ 2147483647 h 307"/>
                <a:gd name="T46" fmla="*/ 2147483647 w 660"/>
                <a:gd name="T47" fmla="*/ 2147483647 h 307"/>
                <a:gd name="T48" fmla="*/ 2147483647 w 660"/>
                <a:gd name="T49" fmla="*/ 2147483647 h 307"/>
                <a:gd name="T50" fmla="*/ 2147483647 w 660"/>
                <a:gd name="T51" fmla="*/ 2147483647 h 307"/>
                <a:gd name="T52" fmla="*/ 2147483647 w 660"/>
                <a:gd name="T53" fmla="*/ 2147483647 h 307"/>
                <a:gd name="T54" fmla="*/ 2147483647 w 660"/>
                <a:gd name="T55" fmla="*/ 2147483647 h 307"/>
                <a:gd name="T56" fmla="*/ 2147483647 w 660"/>
                <a:gd name="T57" fmla="*/ 2147483647 h 307"/>
                <a:gd name="T58" fmla="*/ 2147483647 w 660"/>
                <a:gd name="T59" fmla="*/ 2147483647 h 307"/>
                <a:gd name="T60" fmla="*/ 2147483647 w 660"/>
                <a:gd name="T61" fmla="*/ 2147483647 h 307"/>
                <a:gd name="T62" fmla="*/ 2147483647 w 660"/>
                <a:gd name="T63" fmla="*/ 2147483647 h 307"/>
                <a:gd name="T64" fmla="*/ 2147483647 w 660"/>
                <a:gd name="T65" fmla="*/ 2147483647 h 307"/>
                <a:gd name="T66" fmla="*/ 2147483647 w 660"/>
                <a:gd name="T67" fmla="*/ 2147483647 h 307"/>
                <a:gd name="T68" fmla="*/ 2147483647 w 660"/>
                <a:gd name="T69" fmla="*/ 2147483647 h 307"/>
                <a:gd name="T70" fmla="*/ 2147483647 w 660"/>
                <a:gd name="T71" fmla="*/ 2147483647 h 307"/>
                <a:gd name="T72" fmla="*/ 2147483647 w 660"/>
                <a:gd name="T73" fmla="*/ 2147483647 h 307"/>
                <a:gd name="T74" fmla="*/ 2147483647 w 660"/>
                <a:gd name="T75" fmla="*/ 2147483647 h 307"/>
                <a:gd name="T76" fmla="*/ 2147483647 w 660"/>
                <a:gd name="T77" fmla="*/ 2147483647 h 307"/>
                <a:gd name="T78" fmla="*/ 2147483647 w 660"/>
                <a:gd name="T79" fmla="*/ 2147483647 h 307"/>
                <a:gd name="T80" fmla="*/ 2147483647 w 660"/>
                <a:gd name="T81" fmla="*/ 2147483647 h 307"/>
                <a:gd name="T82" fmla="*/ 2147483647 w 660"/>
                <a:gd name="T83" fmla="*/ 2147483647 h 307"/>
                <a:gd name="T84" fmla="*/ 2147483647 w 660"/>
                <a:gd name="T85" fmla="*/ 2147483647 h 307"/>
                <a:gd name="T86" fmla="*/ 2147483647 w 660"/>
                <a:gd name="T87" fmla="*/ 2147483647 h 307"/>
                <a:gd name="T88" fmla="*/ 2147483647 w 660"/>
                <a:gd name="T89" fmla="*/ 2147483647 h 307"/>
                <a:gd name="T90" fmla="*/ 2147483647 w 660"/>
                <a:gd name="T91" fmla="*/ 2147483647 h 307"/>
                <a:gd name="T92" fmla="*/ 2147483647 w 660"/>
                <a:gd name="T93" fmla="*/ 2147483647 h 307"/>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660"/>
                <a:gd name="T142" fmla="*/ 0 h 307"/>
                <a:gd name="T143" fmla="*/ 660 w 660"/>
                <a:gd name="T144" fmla="*/ 307 h 307"/>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660" h="307">
                  <a:moveTo>
                    <a:pt x="243" y="28"/>
                  </a:moveTo>
                  <a:cubicBezTo>
                    <a:pt x="159" y="22"/>
                    <a:pt x="107" y="12"/>
                    <a:pt x="32" y="38"/>
                  </a:cubicBezTo>
                  <a:cubicBezTo>
                    <a:pt x="21" y="70"/>
                    <a:pt x="0" y="111"/>
                    <a:pt x="22" y="144"/>
                  </a:cubicBezTo>
                  <a:cubicBezTo>
                    <a:pt x="34" y="163"/>
                    <a:pt x="70" y="192"/>
                    <a:pt x="70" y="192"/>
                  </a:cubicBezTo>
                  <a:cubicBezTo>
                    <a:pt x="262" y="179"/>
                    <a:pt x="164" y="190"/>
                    <a:pt x="272" y="153"/>
                  </a:cubicBezTo>
                  <a:cubicBezTo>
                    <a:pt x="285" y="140"/>
                    <a:pt x="296" y="126"/>
                    <a:pt x="310" y="115"/>
                  </a:cubicBezTo>
                  <a:cubicBezTo>
                    <a:pt x="322" y="106"/>
                    <a:pt x="340" y="108"/>
                    <a:pt x="349" y="96"/>
                  </a:cubicBezTo>
                  <a:cubicBezTo>
                    <a:pt x="361" y="80"/>
                    <a:pt x="368" y="38"/>
                    <a:pt x="368" y="38"/>
                  </a:cubicBezTo>
                  <a:cubicBezTo>
                    <a:pt x="322" y="22"/>
                    <a:pt x="279" y="32"/>
                    <a:pt x="234" y="48"/>
                  </a:cubicBezTo>
                  <a:cubicBezTo>
                    <a:pt x="196" y="84"/>
                    <a:pt x="206" y="112"/>
                    <a:pt x="214" y="163"/>
                  </a:cubicBezTo>
                  <a:cubicBezTo>
                    <a:pt x="262" y="160"/>
                    <a:pt x="311" y="164"/>
                    <a:pt x="358" y="153"/>
                  </a:cubicBezTo>
                  <a:cubicBezTo>
                    <a:pt x="380" y="148"/>
                    <a:pt x="397" y="128"/>
                    <a:pt x="416" y="115"/>
                  </a:cubicBezTo>
                  <a:cubicBezTo>
                    <a:pt x="426" y="109"/>
                    <a:pt x="445" y="96"/>
                    <a:pt x="445" y="96"/>
                  </a:cubicBezTo>
                  <a:cubicBezTo>
                    <a:pt x="451" y="86"/>
                    <a:pt x="463" y="78"/>
                    <a:pt x="464" y="67"/>
                  </a:cubicBezTo>
                  <a:cubicBezTo>
                    <a:pt x="471" y="9"/>
                    <a:pt x="437" y="12"/>
                    <a:pt x="397" y="0"/>
                  </a:cubicBezTo>
                  <a:cubicBezTo>
                    <a:pt x="346" y="3"/>
                    <a:pt x="294" y="1"/>
                    <a:pt x="243" y="9"/>
                  </a:cubicBezTo>
                  <a:cubicBezTo>
                    <a:pt x="213" y="14"/>
                    <a:pt x="195" y="86"/>
                    <a:pt x="195" y="86"/>
                  </a:cubicBezTo>
                  <a:cubicBezTo>
                    <a:pt x="209" y="166"/>
                    <a:pt x="196" y="140"/>
                    <a:pt x="262" y="163"/>
                  </a:cubicBezTo>
                  <a:cubicBezTo>
                    <a:pt x="269" y="157"/>
                    <a:pt x="282" y="153"/>
                    <a:pt x="282" y="144"/>
                  </a:cubicBezTo>
                  <a:cubicBezTo>
                    <a:pt x="282" y="135"/>
                    <a:pt x="270" y="129"/>
                    <a:pt x="262" y="124"/>
                  </a:cubicBezTo>
                  <a:cubicBezTo>
                    <a:pt x="221" y="96"/>
                    <a:pt x="118" y="86"/>
                    <a:pt x="118" y="86"/>
                  </a:cubicBezTo>
                  <a:cubicBezTo>
                    <a:pt x="55" y="108"/>
                    <a:pt x="41" y="224"/>
                    <a:pt x="118" y="249"/>
                  </a:cubicBezTo>
                  <a:cubicBezTo>
                    <a:pt x="255" y="241"/>
                    <a:pt x="279" y="281"/>
                    <a:pt x="310" y="182"/>
                  </a:cubicBezTo>
                  <a:cubicBezTo>
                    <a:pt x="271" y="168"/>
                    <a:pt x="244" y="172"/>
                    <a:pt x="214" y="201"/>
                  </a:cubicBezTo>
                  <a:cubicBezTo>
                    <a:pt x="194" y="265"/>
                    <a:pt x="215" y="266"/>
                    <a:pt x="272" y="278"/>
                  </a:cubicBezTo>
                  <a:cubicBezTo>
                    <a:pt x="425" y="267"/>
                    <a:pt x="406" y="305"/>
                    <a:pt x="435" y="211"/>
                  </a:cubicBezTo>
                  <a:cubicBezTo>
                    <a:pt x="432" y="195"/>
                    <a:pt x="438" y="175"/>
                    <a:pt x="426" y="163"/>
                  </a:cubicBezTo>
                  <a:cubicBezTo>
                    <a:pt x="419" y="156"/>
                    <a:pt x="407" y="173"/>
                    <a:pt x="406" y="182"/>
                  </a:cubicBezTo>
                  <a:cubicBezTo>
                    <a:pt x="403" y="217"/>
                    <a:pt x="405" y="254"/>
                    <a:pt x="416" y="288"/>
                  </a:cubicBezTo>
                  <a:cubicBezTo>
                    <a:pt x="419" y="299"/>
                    <a:pt x="435" y="301"/>
                    <a:pt x="445" y="307"/>
                  </a:cubicBezTo>
                  <a:cubicBezTo>
                    <a:pt x="501" y="297"/>
                    <a:pt x="512" y="285"/>
                    <a:pt x="560" y="268"/>
                  </a:cubicBezTo>
                  <a:cubicBezTo>
                    <a:pt x="566" y="259"/>
                    <a:pt x="572" y="249"/>
                    <a:pt x="579" y="240"/>
                  </a:cubicBezTo>
                  <a:cubicBezTo>
                    <a:pt x="585" y="233"/>
                    <a:pt x="597" y="229"/>
                    <a:pt x="598" y="220"/>
                  </a:cubicBezTo>
                  <a:cubicBezTo>
                    <a:pt x="607" y="129"/>
                    <a:pt x="568" y="128"/>
                    <a:pt x="502" y="105"/>
                  </a:cubicBezTo>
                  <a:cubicBezTo>
                    <a:pt x="467" y="108"/>
                    <a:pt x="428" y="98"/>
                    <a:pt x="397" y="115"/>
                  </a:cubicBezTo>
                  <a:cubicBezTo>
                    <a:pt x="379" y="125"/>
                    <a:pt x="378" y="172"/>
                    <a:pt x="378" y="172"/>
                  </a:cubicBezTo>
                  <a:cubicBezTo>
                    <a:pt x="392" y="277"/>
                    <a:pt x="392" y="252"/>
                    <a:pt x="502" y="240"/>
                  </a:cubicBezTo>
                  <a:cubicBezTo>
                    <a:pt x="557" y="161"/>
                    <a:pt x="519" y="67"/>
                    <a:pt x="435" y="38"/>
                  </a:cubicBezTo>
                  <a:cubicBezTo>
                    <a:pt x="389" y="50"/>
                    <a:pt x="383" y="61"/>
                    <a:pt x="368" y="105"/>
                  </a:cubicBezTo>
                  <a:cubicBezTo>
                    <a:pt x="388" y="185"/>
                    <a:pt x="407" y="152"/>
                    <a:pt x="474" y="115"/>
                  </a:cubicBezTo>
                  <a:cubicBezTo>
                    <a:pt x="480" y="97"/>
                    <a:pt x="495" y="66"/>
                    <a:pt x="474" y="48"/>
                  </a:cubicBezTo>
                  <a:cubicBezTo>
                    <a:pt x="459" y="35"/>
                    <a:pt x="416" y="28"/>
                    <a:pt x="416" y="28"/>
                  </a:cubicBezTo>
                  <a:cubicBezTo>
                    <a:pt x="419" y="38"/>
                    <a:pt x="418" y="51"/>
                    <a:pt x="426" y="57"/>
                  </a:cubicBezTo>
                  <a:cubicBezTo>
                    <a:pt x="440" y="66"/>
                    <a:pt x="458" y="65"/>
                    <a:pt x="474" y="67"/>
                  </a:cubicBezTo>
                  <a:cubicBezTo>
                    <a:pt x="525" y="72"/>
                    <a:pt x="576" y="73"/>
                    <a:pt x="627" y="76"/>
                  </a:cubicBezTo>
                  <a:cubicBezTo>
                    <a:pt x="637" y="87"/>
                    <a:pt x="660" y="105"/>
                    <a:pt x="656" y="124"/>
                  </a:cubicBezTo>
                  <a:cubicBezTo>
                    <a:pt x="653" y="142"/>
                    <a:pt x="608" y="153"/>
                    <a:pt x="608" y="153"/>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63496" name="Freeform 27"/>
            <p:cNvSpPr>
              <a:spLocks/>
            </p:cNvSpPr>
            <p:nvPr/>
          </p:nvSpPr>
          <p:spPr bwMode="auto">
            <a:xfrm>
              <a:off x="3232150" y="5765800"/>
              <a:ext cx="1047750" cy="487363"/>
            </a:xfrm>
            <a:custGeom>
              <a:avLst/>
              <a:gdLst>
                <a:gd name="T0" fmla="*/ 2147483647 w 660"/>
                <a:gd name="T1" fmla="*/ 2147483647 h 307"/>
                <a:gd name="T2" fmla="*/ 2147483647 w 660"/>
                <a:gd name="T3" fmla="*/ 2147483647 h 307"/>
                <a:gd name="T4" fmla="*/ 2147483647 w 660"/>
                <a:gd name="T5" fmla="*/ 2147483647 h 307"/>
                <a:gd name="T6" fmla="*/ 2147483647 w 660"/>
                <a:gd name="T7" fmla="*/ 2147483647 h 307"/>
                <a:gd name="T8" fmla="*/ 2147483647 w 660"/>
                <a:gd name="T9" fmla="*/ 2147483647 h 307"/>
                <a:gd name="T10" fmla="*/ 2147483647 w 660"/>
                <a:gd name="T11" fmla="*/ 2147483647 h 307"/>
                <a:gd name="T12" fmla="*/ 2147483647 w 660"/>
                <a:gd name="T13" fmla="*/ 2147483647 h 307"/>
                <a:gd name="T14" fmla="*/ 2147483647 w 660"/>
                <a:gd name="T15" fmla="*/ 2147483647 h 307"/>
                <a:gd name="T16" fmla="*/ 2147483647 w 660"/>
                <a:gd name="T17" fmla="*/ 2147483647 h 307"/>
                <a:gd name="T18" fmla="*/ 2147483647 w 660"/>
                <a:gd name="T19" fmla="*/ 2147483647 h 307"/>
                <a:gd name="T20" fmla="*/ 2147483647 w 660"/>
                <a:gd name="T21" fmla="*/ 2147483647 h 307"/>
                <a:gd name="T22" fmla="*/ 2147483647 w 660"/>
                <a:gd name="T23" fmla="*/ 2147483647 h 307"/>
                <a:gd name="T24" fmla="*/ 2147483647 w 660"/>
                <a:gd name="T25" fmla="*/ 2147483647 h 307"/>
                <a:gd name="T26" fmla="*/ 2147483647 w 660"/>
                <a:gd name="T27" fmla="*/ 2147483647 h 307"/>
                <a:gd name="T28" fmla="*/ 2147483647 w 660"/>
                <a:gd name="T29" fmla="*/ 0 h 307"/>
                <a:gd name="T30" fmla="*/ 2147483647 w 660"/>
                <a:gd name="T31" fmla="*/ 2147483647 h 307"/>
                <a:gd name="T32" fmla="*/ 2147483647 w 660"/>
                <a:gd name="T33" fmla="*/ 2147483647 h 307"/>
                <a:gd name="T34" fmla="*/ 2147483647 w 660"/>
                <a:gd name="T35" fmla="*/ 2147483647 h 307"/>
                <a:gd name="T36" fmla="*/ 2147483647 w 660"/>
                <a:gd name="T37" fmla="*/ 2147483647 h 307"/>
                <a:gd name="T38" fmla="*/ 2147483647 w 660"/>
                <a:gd name="T39" fmla="*/ 2147483647 h 307"/>
                <a:gd name="T40" fmla="*/ 2147483647 w 660"/>
                <a:gd name="T41" fmla="*/ 2147483647 h 307"/>
                <a:gd name="T42" fmla="*/ 2147483647 w 660"/>
                <a:gd name="T43" fmla="*/ 2147483647 h 307"/>
                <a:gd name="T44" fmla="*/ 2147483647 w 660"/>
                <a:gd name="T45" fmla="*/ 2147483647 h 307"/>
                <a:gd name="T46" fmla="*/ 2147483647 w 660"/>
                <a:gd name="T47" fmla="*/ 2147483647 h 307"/>
                <a:gd name="T48" fmla="*/ 2147483647 w 660"/>
                <a:gd name="T49" fmla="*/ 2147483647 h 307"/>
                <a:gd name="T50" fmla="*/ 2147483647 w 660"/>
                <a:gd name="T51" fmla="*/ 2147483647 h 307"/>
                <a:gd name="T52" fmla="*/ 2147483647 w 660"/>
                <a:gd name="T53" fmla="*/ 2147483647 h 307"/>
                <a:gd name="T54" fmla="*/ 2147483647 w 660"/>
                <a:gd name="T55" fmla="*/ 2147483647 h 307"/>
                <a:gd name="T56" fmla="*/ 2147483647 w 660"/>
                <a:gd name="T57" fmla="*/ 2147483647 h 307"/>
                <a:gd name="T58" fmla="*/ 2147483647 w 660"/>
                <a:gd name="T59" fmla="*/ 2147483647 h 307"/>
                <a:gd name="T60" fmla="*/ 2147483647 w 660"/>
                <a:gd name="T61" fmla="*/ 2147483647 h 307"/>
                <a:gd name="T62" fmla="*/ 2147483647 w 660"/>
                <a:gd name="T63" fmla="*/ 2147483647 h 307"/>
                <a:gd name="T64" fmla="*/ 2147483647 w 660"/>
                <a:gd name="T65" fmla="*/ 2147483647 h 307"/>
                <a:gd name="T66" fmla="*/ 2147483647 w 660"/>
                <a:gd name="T67" fmla="*/ 2147483647 h 307"/>
                <a:gd name="T68" fmla="*/ 2147483647 w 660"/>
                <a:gd name="T69" fmla="*/ 2147483647 h 307"/>
                <a:gd name="T70" fmla="*/ 2147483647 w 660"/>
                <a:gd name="T71" fmla="*/ 2147483647 h 307"/>
                <a:gd name="T72" fmla="*/ 2147483647 w 660"/>
                <a:gd name="T73" fmla="*/ 2147483647 h 307"/>
                <a:gd name="T74" fmla="*/ 2147483647 w 660"/>
                <a:gd name="T75" fmla="*/ 2147483647 h 307"/>
                <a:gd name="T76" fmla="*/ 2147483647 w 660"/>
                <a:gd name="T77" fmla="*/ 2147483647 h 307"/>
                <a:gd name="T78" fmla="*/ 2147483647 w 660"/>
                <a:gd name="T79" fmla="*/ 2147483647 h 307"/>
                <a:gd name="T80" fmla="*/ 2147483647 w 660"/>
                <a:gd name="T81" fmla="*/ 2147483647 h 307"/>
                <a:gd name="T82" fmla="*/ 2147483647 w 660"/>
                <a:gd name="T83" fmla="*/ 2147483647 h 307"/>
                <a:gd name="T84" fmla="*/ 2147483647 w 660"/>
                <a:gd name="T85" fmla="*/ 2147483647 h 307"/>
                <a:gd name="T86" fmla="*/ 2147483647 w 660"/>
                <a:gd name="T87" fmla="*/ 2147483647 h 307"/>
                <a:gd name="T88" fmla="*/ 2147483647 w 660"/>
                <a:gd name="T89" fmla="*/ 2147483647 h 307"/>
                <a:gd name="T90" fmla="*/ 2147483647 w 660"/>
                <a:gd name="T91" fmla="*/ 2147483647 h 307"/>
                <a:gd name="T92" fmla="*/ 2147483647 w 660"/>
                <a:gd name="T93" fmla="*/ 2147483647 h 307"/>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660"/>
                <a:gd name="T142" fmla="*/ 0 h 307"/>
                <a:gd name="T143" fmla="*/ 660 w 660"/>
                <a:gd name="T144" fmla="*/ 307 h 307"/>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660" h="307">
                  <a:moveTo>
                    <a:pt x="243" y="28"/>
                  </a:moveTo>
                  <a:cubicBezTo>
                    <a:pt x="159" y="22"/>
                    <a:pt x="107" y="12"/>
                    <a:pt x="32" y="38"/>
                  </a:cubicBezTo>
                  <a:cubicBezTo>
                    <a:pt x="21" y="70"/>
                    <a:pt x="0" y="111"/>
                    <a:pt x="22" y="144"/>
                  </a:cubicBezTo>
                  <a:cubicBezTo>
                    <a:pt x="34" y="163"/>
                    <a:pt x="70" y="192"/>
                    <a:pt x="70" y="192"/>
                  </a:cubicBezTo>
                  <a:cubicBezTo>
                    <a:pt x="262" y="179"/>
                    <a:pt x="164" y="190"/>
                    <a:pt x="272" y="153"/>
                  </a:cubicBezTo>
                  <a:cubicBezTo>
                    <a:pt x="285" y="140"/>
                    <a:pt x="296" y="126"/>
                    <a:pt x="310" y="115"/>
                  </a:cubicBezTo>
                  <a:cubicBezTo>
                    <a:pt x="322" y="106"/>
                    <a:pt x="340" y="108"/>
                    <a:pt x="349" y="96"/>
                  </a:cubicBezTo>
                  <a:cubicBezTo>
                    <a:pt x="361" y="80"/>
                    <a:pt x="368" y="38"/>
                    <a:pt x="368" y="38"/>
                  </a:cubicBezTo>
                  <a:cubicBezTo>
                    <a:pt x="322" y="22"/>
                    <a:pt x="279" y="32"/>
                    <a:pt x="234" y="48"/>
                  </a:cubicBezTo>
                  <a:cubicBezTo>
                    <a:pt x="196" y="84"/>
                    <a:pt x="206" y="112"/>
                    <a:pt x="214" y="163"/>
                  </a:cubicBezTo>
                  <a:cubicBezTo>
                    <a:pt x="262" y="160"/>
                    <a:pt x="311" y="164"/>
                    <a:pt x="358" y="153"/>
                  </a:cubicBezTo>
                  <a:cubicBezTo>
                    <a:pt x="380" y="148"/>
                    <a:pt x="397" y="128"/>
                    <a:pt x="416" y="115"/>
                  </a:cubicBezTo>
                  <a:cubicBezTo>
                    <a:pt x="426" y="109"/>
                    <a:pt x="445" y="96"/>
                    <a:pt x="445" y="96"/>
                  </a:cubicBezTo>
                  <a:cubicBezTo>
                    <a:pt x="451" y="86"/>
                    <a:pt x="463" y="78"/>
                    <a:pt x="464" y="67"/>
                  </a:cubicBezTo>
                  <a:cubicBezTo>
                    <a:pt x="471" y="9"/>
                    <a:pt x="437" y="12"/>
                    <a:pt x="397" y="0"/>
                  </a:cubicBezTo>
                  <a:cubicBezTo>
                    <a:pt x="346" y="3"/>
                    <a:pt x="294" y="1"/>
                    <a:pt x="243" y="9"/>
                  </a:cubicBezTo>
                  <a:cubicBezTo>
                    <a:pt x="213" y="14"/>
                    <a:pt x="195" y="86"/>
                    <a:pt x="195" y="86"/>
                  </a:cubicBezTo>
                  <a:cubicBezTo>
                    <a:pt x="209" y="166"/>
                    <a:pt x="196" y="140"/>
                    <a:pt x="262" y="163"/>
                  </a:cubicBezTo>
                  <a:cubicBezTo>
                    <a:pt x="269" y="157"/>
                    <a:pt x="282" y="153"/>
                    <a:pt x="282" y="144"/>
                  </a:cubicBezTo>
                  <a:cubicBezTo>
                    <a:pt x="282" y="135"/>
                    <a:pt x="270" y="129"/>
                    <a:pt x="262" y="124"/>
                  </a:cubicBezTo>
                  <a:cubicBezTo>
                    <a:pt x="221" y="96"/>
                    <a:pt x="118" y="86"/>
                    <a:pt x="118" y="86"/>
                  </a:cubicBezTo>
                  <a:cubicBezTo>
                    <a:pt x="55" y="108"/>
                    <a:pt x="41" y="224"/>
                    <a:pt x="118" y="249"/>
                  </a:cubicBezTo>
                  <a:cubicBezTo>
                    <a:pt x="255" y="241"/>
                    <a:pt x="279" y="281"/>
                    <a:pt x="310" y="182"/>
                  </a:cubicBezTo>
                  <a:cubicBezTo>
                    <a:pt x="271" y="168"/>
                    <a:pt x="244" y="172"/>
                    <a:pt x="214" y="201"/>
                  </a:cubicBezTo>
                  <a:cubicBezTo>
                    <a:pt x="194" y="265"/>
                    <a:pt x="215" y="266"/>
                    <a:pt x="272" y="278"/>
                  </a:cubicBezTo>
                  <a:cubicBezTo>
                    <a:pt x="425" y="267"/>
                    <a:pt x="406" y="305"/>
                    <a:pt x="435" y="211"/>
                  </a:cubicBezTo>
                  <a:cubicBezTo>
                    <a:pt x="432" y="195"/>
                    <a:pt x="438" y="175"/>
                    <a:pt x="426" y="163"/>
                  </a:cubicBezTo>
                  <a:cubicBezTo>
                    <a:pt x="419" y="156"/>
                    <a:pt x="407" y="173"/>
                    <a:pt x="406" y="182"/>
                  </a:cubicBezTo>
                  <a:cubicBezTo>
                    <a:pt x="403" y="217"/>
                    <a:pt x="405" y="254"/>
                    <a:pt x="416" y="288"/>
                  </a:cubicBezTo>
                  <a:cubicBezTo>
                    <a:pt x="419" y="299"/>
                    <a:pt x="435" y="301"/>
                    <a:pt x="445" y="307"/>
                  </a:cubicBezTo>
                  <a:cubicBezTo>
                    <a:pt x="501" y="297"/>
                    <a:pt x="512" y="285"/>
                    <a:pt x="560" y="268"/>
                  </a:cubicBezTo>
                  <a:cubicBezTo>
                    <a:pt x="566" y="259"/>
                    <a:pt x="572" y="249"/>
                    <a:pt x="579" y="240"/>
                  </a:cubicBezTo>
                  <a:cubicBezTo>
                    <a:pt x="585" y="233"/>
                    <a:pt x="597" y="229"/>
                    <a:pt x="598" y="220"/>
                  </a:cubicBezTo>
                  <a:cubicBezTo>
                    <a:pt x="607" y="129"/>
                    <a:pt x="568" y="128"/>
                    <a:pt x="502" y="105"/>
                  </a:cubicBezTo>
                  <a:cubicBezTo>
                    <a:pt x="467" y="108"/>
                    <a:pt x="428" y="98"/>
                    <a:pt x="397" y="115"/>
                  </a:cubicBezTo>
                  <a:cubicBezTo>
                    <a:pt x="379" y="125"/>
                    <a:pt x="378" y="172"/>
                    <a:pt x="378" y="172"/>
                  </a:cubicBezTo>
                  <a:cubicBezTo>
                    <a:pt x="392" y="277"/>
                    <a:pt x="392" y="252"/>
                    <a:pt x="502" y="240"/>
                  </a:cubicBezTo>
                  <a:cubicBezTo>
                    <a:pt x="557" y="161"/>
                    <a:pt x="519" y="67"/>
                    <a:pt x="435" y="38"/>
                  </a:cubicBezTo>
                  <a:cubicBezTo>
                    <a:pt x="389" y="50"/>
                    <a:pt x="383" y="61"/>
                    <a:pt x="368" y="105"/>
                  </a:cubicBezTo>
                  <a:cubicBezTo>
                    <a:pt x="388" y="185"/>
                    <a:pt x="407" y="152"/>
                    <a:pt x="474" y="115"/>
                  </a:cubicBezTo>
                  <a:cubicBezTo>
                    <a:pt x="480" y="97"/>
                    <a:pt x="495" y="66"/>
                    <a:pt x="474" y="48"/>
                  </a:cubicBezTo>
                  <a:cubicBezTo>
                    <a:pt x="459" y="35"/>
                    <a:pt x="416" y="28"/>
                    <a:pt x="416" y="28"/>
                  </a:cubicBezTo>
                  <a:cubicBezTo>
                    <a:pt x="419" y="38"/>
                    <a:pt x="418" y="51"/>
                    <a:pt x="426" y="57"/>
                  </a:cubicBezTo>
                  <a:cubicBezTo>
                    <a:pt x="440" y="66"/>
                    <a:pt x="458" y="65"/>
                    <a:pt x="474" y="67"/>
                  </a:cubicBezTo>
                  <a:cubicBezTo>
                    <a:pt x="525" y="72"/>
                    <a:pt x="576" y="73"/>
                    <a:pt x="627" y="76"/>
                  </a:cubicBezTo>
                  <a:cubicBezTo>
                    <a:pt x="637" y="87"/>
                    <a:pt x="660" y="105"/>
                    <a:pt x="656" y="124"/>
                  </a:cubicBezTo>
                  <a:cubicBezTo>
                    <a:pt x="653" y="142"/>
                    <a:pt x="608" y="153"/>
                    <a:pt x="608" y="153"/>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63497" name="Freeform 28"/>
            <p:cNvSpPr>
              <a:spLocks/>
            </p:cNvSpPr>
            <p:nvPr/>
          </p:nvSpPr>
          <p:spPr bwMode="auto">
            <a:xfrm>
              <a:off x="2027238" y="5754688"/>
              <a:ext cx="1047750" cy="487362"/>
            </a:xfrm>
            <a:custGeom>
              <a:avLst/>
              <a:gdLst>
                <a:gd name="T0" fmla="*/ 2147483647 w 660"/>
                <a:gd name="T1" fmla="*/ 2147483647 h 307"/>
                <a:gd name="T2" fmla="*/ 2147483647 w 660"/>
                <a:gd name="T3" fmla="*/ 2147483647 h 307"/>
                <a:gd name="T4" fmla="*/ 2147483647 w 660"/>
                <a:gd name="T5" fmla="*/ 2147483647 h 307"/>
                <a:gd name="T6" fmla="*/ 2147483647 w 660"/>
                <a:gd name="T7" fmla="*/ 2147483647 h 307"/>
                <a:gd name="T8" fmla="*/ 2147483647 w 660"/>
                <a:gd name="T9" fmla="*/ 2147483647 h 307"/>
                <a:gd name="T10" fmla="*/ 2147483647 w 660"/>
                <a:gd name="T11" fmla="*/ 2147483647 h 307"/>
                <a:gd name="T12" fmla="*/ 2147483647 w 660"/>
                <a:gd name="T13" fmla="*/ 2147483647 h 307"/>
                <a:gd name="T14" fmla="*/ 2147483647 w 660"/>
                <a:gd name="T15" fmla="*/ 2147483647 h 307"/>
                <a:gd name="T16" fmla="*/ 2147483647 w 660"/>
                <a:gd name="T17" fmla="*/ 2147483647 h 307"/>
                <a:gd name="T18" fmla="*/ 2147483647 w 660"/>
                <a:gd name="T19" fmla="*/ 2147483647 h 307"/>
                <a:gd name="T20" fmla="*/ 2147483647 w 660"/>
                <a:gd name="T21" fmla="*/ 2147483647 h 307"/>
                <a:gd name="T22" fmla="*/ 2147483647 w 660"/>
                <a:gd name="T23" fmla="*/ 2147483647 h 307"/>
                <a:gd name="T24" fmla="*/ 2147483647 w 660"/>
                <a:gd name="T25" fmla="*/ 2147483647 h 307"/>
                <a:gd name="T26" fmla="*/ 2147483647 w 660"/>
                <a:gd name="T27" fmla="*/ 2147483647 h 307"/>
                <a:gd name="T28" fmla="*/ 2147483647 w 660"/>
                <a:gd name="T29" fmla="*/ 0 h 307"/>
                <a:gd name="T30" fmla="*/ 2147483647 w 660"/>
                <a:gd name="T31" fmla="*/ 2147483647 h 307"/>
                <a:gd name="T32" fmla="*/ 2147483647 w 660"/>
                <a:gd name="T33" fmla="*/ 2147483647 h 307"/>
                <a:gd name="T34" fmla="*/ 2147483647 w 660"/>
                <a:gd name="T35" fmla="*/ 2147483647 h 307"/>
                <a:gd name="T36" fmla="*/ 2147483647 w 660"/>
                <a:gd name="T37" fmla="*/ 2147483647 h 307"/>
                <a:gd name="T38" fmla="*/ 2147483647 w 660"/>
                <a:gd name="T39" fmla="*/ 2147483647 h 307"/>
                <a:gd name="T40" fmla="*/ 2147483647 w 660"/>
                <a:gd name="T41" fmla="*/ 2147483647 h 307"/>
                <a:gd name="T42" fmla="*/ 2147483647 w 660"/>
                <a:gd name="T43" fmla="*/ 2147483647 h 307"/>
                <a:gd name="T44" fmla="*/ 2147483647 w 660"/>
                <a:gd name="T45" fmla="*/ 2147483647 h 307"/>
                <a:gd name="T46" fmla="*/ 2147483647 w 660"/>
                <a:gd name="T47" fmla="*/ 2147483647 h 307"/>
                <a:gd name="T48" fmla="*/ 2147483647 w 660"/>
                <a:gd name="T49" fmla="*/ 2147483647 h 307"/>
                <a:gd name="T50" fmla="*/ 2147483647 w 660"/>
                <a:gd name="T51" fmla="*/ 2147483647 h 307"/>
                <a:gd name="T52" fmla="*/ 2147483647 w 660"/>
                <a:gd name="T53" fmla="*/ 2147483647 h 307"/>
                <a:gd name="T54" fmla="*/ 2147483647 w 660"/>
                <a:gd name="T55" fmla="*/ 2147483647 h 307"/>
                <a:gd name="T56" fmla="*/ 2147483647 w 660"/>
                <a:gd name="T57" fmla="*/ 2147483647 h 307"/>
                <a:gd name="T58" fmla="*/ 2147483647 w 660"/>
                <a:gd name="T59" fmla="*/ 2147483647 h 307"/>
                <a:gd name="T60" fmla="*/ 2147483647 w 660"/>
                <a:gd name="T61" fmla="*/ 2147483647 h 307"/>
                <a:gd name="T62" fmla="*/ 2147483647 w 660"/>
                <a:gd name="T63" fmla="*/ 2147483647 h 307"/>
                <a:gd name="T64" fmla="*/ 2147483647 w 660"/>
                <a:gd name="T65" fmla="*/ 2147483647 h 307"/>
                <a:gd name="T66" fmla="*/ 2147483647 w 660"/>
                <a:gd name="T67" fmla="*/ 2147483647 h 307"/>
                <a:gd name="T68" fmla="*/ 2147483647 w 660"/>
                <a:gd name="T69" fmla="*/ 2147483647 h 307"/>
                <a:gd name="T70" fmla="*/ 2147483647 w 660"/>
                <a:gd name="T71" fmla="*/ 2147483647 h 307"/>
                <a:gd name="T72" fmla="*/ 2147483647 w 660"/>
                <a:gd name="T73" fmla="*/ 2147483647 h 307"/>
                <a:gd name="T74" fmla="*/ 2147483647 w 660"/>
                <a:gd name="T75" fmla="*/ 2147483647 h 307"/>
                <a:gd name="T76" fmla="*/ 2147483647 w 660"/>
                <a:gd name="T77" fmla="*/ 2147483647 h 307"/>
                <a:gd name="T78" fmla="*/ 2147483647 w 660"/>
                <a:gd name="T79" fmla="*/ 2147483647 h 307"/>
                <a:gd name="T80" fmla="*/ 2147483647 w 660"/>
                <a:gd name="T81" fmla="*/ 2147483647 h 307"/>
                <a:gd name="T82" fmla="*/ 2147483647 w 660"/>
                <a:gd name="T83" fmla="*/ 2147483647 h 307"/>
                <a:gd name="T84" fmla="*/ 2147483647 w 660"/>
                <a:gd name="T85" fmla="*/ 2147483647 h 307"/>
                <a:gd name="T86" fmla="*/ 2147483647 w 660"/>
                <a:gd name="T87" fmla="*/ 2147483647 h 307"/>
                <a:gd name="T88" fmla="*/ 2147483647 w 660"/>
                <a:gd name="T89" fmla="*/ 2147483647 h 307"/>
                <a:gd name="T90" fmla="*/ 2147483647 w 660"/>
                <a:gd name="T91" fmla="*/ 2147483647 h 307"/>
                <a:gd name="T92" fmla="*/ 2147483647 w 660"/>
                <a:gd name="T93" fmla="*/ 2147483647 h 307"/>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660"/>
                <a:gd name="T142" fmla="*/ 0 h 307"/>
                <a:gd name="T143" fmla="*/ 660 w 660"/>
                <a:gd name="T144" fmla="*/ 307 h 307"/>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660" h="307">
                  <a:moveTo>
                    <a:pt x="243" y="28"/>
                  </a:moveTo>
                  <a:cubicBezTo>
                    <a:pt x="159" y="22"/>
                    <a:pt x="107" y="12"/>
                    <a:pt x="32" y="38"/>
                  </a:cubicBezTo>
                  <a:cubicBezTo>
                    <a:pt x="21" y="70"/>
                    <a:pt x="0" y="111"/>
                    <a:pt x="22" y="144"/>
                  </a:cubicBezTo>
                  <a:cubicBezTo>
                    <a:pt x="34" y="163"/>
                    <a:pt x="70" y="192"/>
                    <a:pt x="70" y="192"/>
                  </a:cubicBezTo>
                  <a:cubicBezTo>
                    <a:pt x="262" y="179"/>
                    <a:pt x="164" y="190"/>
                    <a:pt x="272" y="153"/>
                  </a:cubicBezTo>
                  <a:cubicBezTo>
                    <a:pt x="285" y="140"/>
                    <a:pt x="296" y="126"/>
                    <a:pt x="310" y="115"/>
                  </a:cubicBezTo>
                  <a:cubicBezTo>
                    <a:pt x="322" y="106"/>
                    <a:pt x="340" y="108"/>
                    <a:pt x="349" y="96"/>
                  </a:cubicBezTo>
                  <a:cubicBezTo>
                    <a:pt x="361" y="80"/>
                    <a:pt x="368" y="38"/>
                    <a:pt x="368" y="38"/>
                  </a:cubicBezTo>
                  <a:cubicBezTo>
                    <a:pt x="322" y="22"/>
                    <a:pt x="279" y="32"/>
                    <a:pt x="234" y="48"/>
                  </a:cubicBezTo>
                  <a:cubicBezTo>
                    <a:pt x="196" y="84"/>
                    <a:pt x="206" y="112"/>
                    <a:pt x="214" y="163"/>
                  </a:cubicBezTo>
                  <a:cubicBezTo>
                    <a:pt x="262" y="160"/>
                    <a:pt x="311" y="164"/>
                    <a:pt x="358" y="153"/>
                  </a:cubicBezTo>
                  <a:cubicBezTo>
                    <a:pt x="380" y="148"/>
                    <a:pt x="397" y="128"/>
                    <a:pt x="416" y="115"/>
                  </a:cubicBezTo>
                  <a:cubicBezTo>
                    <a:pt x="426" y="109"/>
                    <a:pt x="445" y="96"/>
                    <a:pt x="445" y="96"/>
                  </a:cubicBezTo>
                  <a:cubicBezTo>
                    <a:pt x="451" y="86"/>
                    <a:pt x="463" y="78"/>
                    <a:pt x="464" y="67"/>
                  </a:cubicBezTo>
                  <a:cubicBezTo>
                    <a:pt x="471" y="9"/>
                    <a:pt x="437" y="12"/>
                    <a:pt x="397" y="0"/>
                  </a:cubicBezTo>
                  <a:cubicBezTo>
                    <a:pt x="346" y="3"/>
                    <a:pt x="294" y="1"/>
                    <a:pt x="243" y="9"/>
                  </a:cubicBezTo>
                  <a:cubicBezTo>
                    <a:pt x="213" y="14"/>
                    <a:pt x="195" y="86"/>
                    <a:pt x="195" y="86"/>
                  </a:cubicBezTo>
                  <a:cubicBezTo>
                    <a:pt x="209" y="166"/>
                    <a:pt x="196" y="140"/>
                    <a:pt x="262" y="163"/>
                  </a:cubicBezTo>
                  <a:cubicBezTo>
                    <a:pt x="269" y="157"/>
                    <a:pt x="282" y="153"/>
                    <a:pt x="282" y="144"/>
                  </a:cubicBezTo>
                  <a:cubicBezTo>
                    <a:pt x="282" y="135"/>
                    <a:pt x="270" y="129"/>
                    <a:pt x="262" y="124"/>
                  </a:cubicBezTo>
                  <a:cubicBezTo>
                    <a:pt x="221" y="96"/>
                    <a:pt x="118" y="86"/>
                    <a:pt x="118" y="86"/>
                  </a:cubicBezTo>
                  <a:cubicBezTo>
                    <a:pt x="55" y="108"/>
                    <a:pt x="41" y="224"/>
                    <a:pt x="118" y="249"/>
                  </a:cubicBezTo>
                  <a:cubicBezTo>
                    <a:pt x="255" y="241"/>
                    <a:pt x="279" y="281"/>
                    <a:pt x="310" y="182"/>
                  </a:cubicBezTo>
                  <a:cubicBezTo>
                    <a:pt x="271" y="168"/>
                    <a:pt x="244" y="172"/>
                    <a:pt x="214" y="201"/>
                  </a:cubicBezTo>
                  <a:cubicBezTo>
                    <a:pt x="194" y="265"/>
                    <a:pt x="215" y="266"/>
                    <a:pt x="272" y="278"/>
                  </a:cubicBezTo>
                  <a:cubicBezTo>
                    <a:pt x="425" y="267"/>
                    <a:pt x="406" y="305"/>
                    <a:pt x="435" y="211"/>
                  </a:cubicBezTo>
                  <a:cubicBezTo>
                    <a:pt x="432" y="195"/>
                    <a:pt x="438" y="175"/>
                    <a:pt x="426" y="163"/>
                  </a:cubicBezTo>
                  <a:cubicBezTo>
                    <a:pt x="419" y="156"/>
                    <a:pt x="407" y="173"/>
                    <a:pt x="406" y="182"/>
                  </a:cubicBezTo>
                  <a:cubicBezTo>
                    <a:pt x="403" y="217"/>
                    <a:pt x="405" y="254"/>
                    <a:pt x="416" y="288"/>
                  </a:cubicBezTo>
                  <a:cubicBezTo>
                    <a:pt x="419" y="299"/>
                    <a:pt x="435" y="301"/>
                    <a:pt x="445" y="307"/>
                  </a:cubicBezTo>
                  <a:cubicBezTo>
                    <a:pt x="501" y="297"/>
                    <a:pt x="512" y="285"/>
                    <a:pt x="560" y="268"/>
                  </a:cubicBezTo>
                  <a:cubicBezTo>
                    <a:pt x="566" y="259"/>
                    <a:pt x="572" y="249"/>
                    <a:pt x="579" y="240"/>
                  </a:cubicBezTo>
                  <a:cubicBezTo>
                    <a:pt x="585" y="233"/>
                    <a:pt x="597" y="229"/>
                    <a:pt x="598" y="220"/>
                  </a:cubicBezTo>
                  <a:cubicBezTo>
                    <a:pt x="607" y="129"/>
                    <a:pt x="568" y="128"/>
                    <a:pt x="502" y="105"/>
                  </a:cubicBezTo>
                  <a:cubicBezTo>
                    <a:pt x="467" y="108"/>
                    <a:pt x="428" y="98"/>
                    <a:pt x="397" y="115"/>
                  </a:cubicBezTo>
                  <a:cubicBezTo>
                    <a:pt x="379" y="125"/>
                    <a:pt x="378" y="172"/>
                    <a:pt x="378" y="172"/>
                  </a:cubicBezTo>
                  <a:cubicBezTo>
                    <a:pt x="392" y="277"/>
                    <a:pt x="392" y="252"/>
                    <a:pt x="502" y="240"/>
                  </a:cubicBezTo>
                  <a:cubicBezTo>
                    <a:pt x="557" y="161"/>
                    <a:pt x="519" y="67"/>
                    <a:pt x="435" y="38"/>
                  </a:cubicBezTo>
                  <a:cubicBezTo>
                    <a:pt x="389" y="50"/>
                    <a:pt x="383" y="61"/>
                    <a:pt x="368" y="105"/>
                  </a:cubicBezTo>
                  <a:cubicBezTo>
                    <a:pt x="388" y="185"/>
                    <a:pt x="407" y="152"/>
                    <a:pt x="474" y="115"/>
                  </a:cubicBezTo>
                  <a:cubicBezTo>
                    <a:pt x="480" y="97"/>
                    <a:pt x="495" y="66"/>
                    <a:pt x="474" y="48"/>
                  </a:cubicBezTo>
                  <a:cubicBezTo>
                    <a:pt x="459" y="35"/>
                    <a:pt x="416" y="28"/>
                    <a:pt x="416" y="28"/>
                  </a:cubicBezTo>
                  <a:cubicBezTo>
                    <a:pt x="419" y="38"/>
                    <a:pt x="418" y="51"/>
                    <a:pt x="426" y="57"/>
                  </a:cubicBezTo>
                  <a:cubicBezTo>
                    <a:pt x="440" y="66"/>
                    <a:pt x="458" y="65"/>
                    <a:pt x="474" y="67"/>
                  </a:cubicBezTo>
                  <a:cubicBezTo>
                    <a:pt x="525" y="72"/>
                    <a:pt x="576" y="73"/>
                    <a:pt x="627" y="76"/>
                  </a:cubicBezTo>
                  <a:cubicBezTo>
                    <a:pt x="637" y="87"/>
                    <a:pt x="660" y="105"/>
                    <a:pt x="656" y="124"/>
                  </a:cubicBezTo>
                  <a:cubicBezTo>
                    <a:pt x="653" y="142"/>
                    <a:pt x="608" y="153"/>
                    <a:pt x="608" y="153"/>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63498" name="Line 29"/>
            <p:cNvSpPr>
              <a:spLocks noChangeShapeType="1"/>
            </p:cNvSpPr>
            <p:nvPr/>
          </p:nvSpPr>
          <p:spPr bwMode="auto">
            <a:xfrm>
              <a:off x="4497388" y="6059488"/>
              <a:ext cx="914400"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63499" name="Freeform 30"/>
            <p:cNvSpPr>
              <a:spLocks/>
            </p:cNvSpPr>
            <p:nvPr/>
          </p:nvSpPr>
          <p:spPr bwMode="auto">
            <a:xfrm>
              <a:off x="5443538" y="5694363"/>
              <a:ext cx="854075" cy="635000"/>
            </a:xfrm>
            <a:custGeom>
              <a:avLst/>
              <a:gdLst>
                <a:gd name="T0" fmla="*/ 2147483647 w 538"/>
                <a:gd name="T1" fmla="*/ 0 h 400"/>
                <a:gd name="T2" fmla="*/ 2147483647 w 538"/>
                <a:gd name="T3" fmla="*/ 2147483647 h 400"/>
                <a:gd name="T4" fmla="*/ 2147483647 w 538"/>
                <a:gd name="T5" fmla="*/ 2147483647 h 400"/>
                <a:gd name="T6" fmla="*/ 2147483647 w 538"/>
                <a:gd name="T7" fmla="*/ 2147483647 h 400"/>
                <a:gd name="T8" fmla="*/ 2147483647 w 538"/>
                <a:gd name="T9" fmla="*/ 2147483647 h 400"/>
                <a:gd name="T10" fmla="*/ 2147483647 w 538"/>
                <a:gd name="T11" fmla="*/ 2147483647 h 400"/>
                <a:gd name="T12" fmla="*/ 2147483647 w 538"/>
                <a:gd name="T13" fmla="*/ 2147483647 h 400"/>
                <a:gd name="T14" fmla="*/ 0 w 538"/>
                <a:gd name="T15" fmla="*/ 2147483647 h 400"/>
                <a:gd name="T16" fmla="*/ 2147483647 w 538"/>
                <a:gd name="T17" fmla="*/ 2147483647 h 400"/>
                <a:gd name="T18" fmla="*/ 2147483647 w 538"/>
                <a:gd name="T19" fmla="*/ 2147483647 h 400"/>
                <a:gd name="T20" fmla="*/ 2147483647 w 538"/>
                <a:gd name="T21" fmla="*/ 2147483647 h 400"/>
                <a:gd name="T22" fmla="*/ 2147483647 w 538"/>
                <a:gd name="T23" fmla="*/ 2147483647 h 400"/>
                <a:gd name="T24" fmla="*/ 2147483647 w 538"/>
                <a:gd name="T25" fmla="*/ 2147483647 h 400"/>
                <a:gd name="T26" fmla="*/ 2147483647 w 538"/>
                <a:gd name="T27" fmla="*/ 2147483647 h 400"/>
                <a:gd name="T28" fmla="*/ 2147483647 w 538"/>
                <a:gd name="T29" fmla="*/ 2147483647 h 400"/>
                <a:gd name="T30" fmla="*/ 2147483647 w 538"/>
                <a:gd name="T31" fmla="*/ 2147483647 h 400"/>
                <a:gd name="T32" fmla="*/ 2147483647 w 538"/>
                <a:gd name="T33" fmla="*/ 2147483647 h 40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538"/>
                <a:gd name="T52" fmla="*/ 0 h 400"/>
                <a:gd name="T53" fmla="*/ 538 w 538"/>
                <a:gd name="T54" fmla="*/ 400 h 40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538" h="400">
                  <a:moveTo>
                    <a:pt x="240" y="0"/>
                  </a:moveTo>
                  <a:cubicBezTo>
                    <a:pt x="190" y="33"/>
                    <a:pt x="136" y="52"/>
                    <a:pt x="87" y="86"/>
                  </a:cubicBezTo>
                  <a:cubicBezTo>
                    <a:pt x="90" y="102"/>
                    <a:pt x="84" y="122"/>
                    <a:pt x="96" y="134"/>
                  </a:cubicBezTo>
                  <a:cubicBezTo>
                    <a:pt x="110" y="148"/>
                    <a:pt x="193" y="160"/>
                    <a:pt x="211" y="163"/>
                  </a:cubicBezTo>
                  <a:cubicBezTo>
                    <a:pt x="258" y="194"/>
                    <a:pt x="259" y="211"/>
                    <a:pt x="269" y="268"/>
                  </a:cubicBezTo>
                  <a:cubicBezTo>
                    <a:pt x="266" y="297"/>
                    <a:pt x="275" y="330"/>
                    <a:pt x="259" y="355"/>
                  </a:cubicBezTo>
                  <a:cubicBezTo>
                    <a:pt x="248" y="372"/>
                    <a:pt x="202" y="374"/>
                    <a:pt x="202" y="374"/>
                  </a:cubicBezTo>
                  <a:cubicBezTo>
                    <a:pt x="138" y="370"/>
                    <a:pt x="26" y="400"/>
                    <a:pt x="0" y="326"/>
                  </a:cubicBezTo>
                  <a:cubicBezTo>
                    <a:pt x="37" y="289"/>
                    <a:pt x="54" y="289"/>
                    <a:pt x="106" y="278"/>
                  </a:cubicBezTo>
                  <a:cubicBezTo>
                    <a:pt x="204" y="284"/>
                    <a:pt x="451" y="338"/>
                    <a:pt x="509" y="249"/>
                  </a:cubicBezTo>
                  <a:cubicBezTo>
                    <a:pt x="515" y="227"/>
                    <a:pt x="538" y="159"/>
                    <a:pt x="509" y="144"/>
                  </a:cubicBezTo>
                  <a:cubicBezTo>
                    <a:pt x="477" y="128"/>
                    <a:pt x="438" y="150"/>
                    <a:pt x="403" y="153"/>
                  </a:cubicBezTo>
                  <a:cubicBezTo>
                    <a:pt x="359" y="220"/>
                    <a:pt x="373" y="189"/>
                    <a:pt x="355" y="240"/>
                  </a:cubicBezTo>
                  <a:cubicBezTo>
                    <a:pt x="336" y="233"/>
                    <a:pt x="312" y="234"/>
                    <a:pt x="298" y="220"/>
                  </a:cubicBezTo>
                  <a:cubicBezTo>
                    <a:pt x="282" y="204"/>
                    <a:pt x="250" y="172"/>
                    <a:pt x="250" y="172"/>
                  </a:cubicBezTo>
                  <a:cubicBezTo>
                    <a:pt x="213" y="69"/>
                    <a:pt x="450" y="96"/>
                    <a:pt x="480" y="86"/>
                  </a:cubicBezTo>
                  <a:cubicBezTo>
                    <a:pt x="492" y="82"/>
                    <a:pt x="480" y="61"/>
                    <a:pt x="480" y="48"/>
                  </a:cubicBezTo>
                </a:path>
              </a:pathLst>
            </a:custGeom>
            <a:noFill/>
            <a:ln w="9525">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63500" name="Freeform 31"/>
            <p:cNvSpPr>
              <a:spLocks/>
            </p:cNvSpPr>
            <p:nvPr/>
          </p:nvSpPr>
          <p:spPr bwMode="auto">
            <a:xfrm>
              <a:off x="5561013" y="5572125"/>
              <a:ext cx="1020762" cy="949325"/>
            </a:xfrm>
            <a:custGeom>
              <a:avLst/>
              <a:gdLst>
                <a:gd name="T0" fmla="*/ 2147483647 w 643"/>
                <a:gd name="T1" fmla="*/ 2147483647 h 598"/>
                <a:gd name="T2" fmla="*/ 2147483647 w 643"/>
                <a:gd name="T3" fmla="*/ 2147483647 h 598"/>
                <a:gd name="T4" fmla="*/ 2147483647 w 643"/>
                <a:gd name="T5" fmla="*/ 2147483647 h 598"/>
                <a:gd name="T6" fmla="*/ 2147483647 w 643"/>
                <a:gd name="T7" fmla="*/ 2147483647 h 598"/>
                <a:gd name="T8" fmla="*/ 2147483647 w 643"/>
                <a:gd name="T9" fmla="*/ 2147483647 h 598"/>
                <a:gd name="T10" fmla="*/ 2147483647 w 643"/>
                <a:gd name="T11" fmla="*/ 2147483647 h 598"/>
                <a:gd name="T12" fmla="*/ 2147483647 w 643"/>
                <a:gd name="T13" fmla="*/ 2147483647 h 598"/>
                <a:gd name="T14" fmla="*/ 2147483647 w 643"/>
                <a:gd name="T15" fmla="*/ 2147483647 h 598"/>
                <a:gd name="T16" fmla="*/ 2147483647 w 643"/>
                <a:gd name="T17" fmla="*/ 2147483647 h 598"/>
                <a:gd name="T18" fmla="*/ 2147483647 w 643"/>
                <a:gd name="T19" fmla="*/ 2147483647 h 598"/>
                <a:gd name="T20" fmla="*/ 2147483647 w 643"/>
                <a:gd name="T21" fmla="*/ 2147483647 h 598"/>
                <a:gd name="T22" fmla="*/ 0 w 643"/>
                <a:gd name="T23" fmla="*/ 2147483647 h 59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643"/>
                <a:gd name="T37" fmla="*/ 0 h 598"/>
                <a:gd name="T38" fmla="*/ 643 w 643"/>
                <a:gd name="T39" fmla="*/ 598 h 59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643" h="598">
                  <a:moveTo>
                    <a:pt x="634" y="19"/>
                  </a:moveTo>
                  <a:cubicBezTo>
                    <a:pt x="579" y="0"/>
                    <a:pt x="524" y="10"/>
                    <a:pt x="470" y="29"/>
                  </a:cubicBezTo>
                  <a:cubicBezTo>
                    <a:pt x="458" y="46"/>
                    <a:pt x="411" y="137"/>
                    <a:pt x="451" y="153"/>
                  </a:cubicBezTo>
                  <a:cubicBezTo>
                    <a:pt x="502" y="173"/>
                    <a:pt x="560" y="160"/>
                    <a:pt x="614" y="163"/>
                  </a:cubicBezTo>
                  <a:cubicBezTo>
                    <a:pt x="621" y="182"/>
                    <a:pt x="627" y="202"/>
                    <a:pt x="634" y="221"/>
                  </a:cubicBezTo>
                  <a:cubicBezTo>
                    <a:pt x="637" y="230"/>
                    <a:pt x="643" y="249"/>
                    <a:pt x="643" y="249"/>
                  </a:cubicBezTo>
                  <a:cubicBezTo>
                    <a:pt x="631" y="312"/>
                    <a:pt x="619" y="326"/>
                    <a:pt x="557" y="345"/>
                  </a:cubicBezTo>
                  <a:cubicBezTo>
                    <a:pt x="554" y="371"/>
                    <a:pt x="557" y="398"/>
                    <a:pt x="547" y="422"/>
                  </a:cubicBezTo>
                  <a:cubicBezTo>
                    <a:pt x="535" y="451"/>
                    <a:pt x="432" y="465"/>
                    <a:pt x="403" y="470"/>
                  </a:cubicBezTo>
                  <a:cubicBezTo>
                    <a:pt x="347" y="507"/>
                    <a:pt x="307" y="524"/>
                    <a:pt x="240" y="537"/>
                  </a:cubicBezTo>
                  <a:cubicBezTo>
                    <a:pt x="182" y="598"/>
                    <a:pt x="172" y="574"/>
                    <a:pt x="67" y="566"/>
                  </a:cubicBezTo>
                  <a:cubicBezTo>
                    <a:pt x="46" y="559"/>
                    <a:pt x="22" y="547"/>
                    <a:pt x="0" y="547"/>
                  </a:cubicBezTo>
                </a:path>
              </a:pathLst>
            </a:custGeom>
            <a:noFill/>
            <a:ln w="9525">
              <a:solidFill>
                <a:schemeClr val="hlink"/>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63501" name="Freeform 32"/>
            <p:cNvSpPr>
              <a:spLocks/>
            </p:cNvSpPr>
            <p:nvPr/>
          </p:nvSpPr>
          <p:spPr bwMode="auto">
            <a:xfrm>
              <a:off x="6148388" y="5586413"/>
              <a:ext cx="906462" cy="822325"/>
            </a:xfrm>
            <a:custGeom>
              <a:avLst/>
              <a:gdLst>
                <a:gd name="T0" fmla="*/ 2147483647 w 571"/>
                <a:gd name="T1" fmla="*/ 2147483647 h 518"/>
                <a:gd name="T2" fmla="*/ 2147483647 w 571"/>
                <a:gd name="T3" fmla="*/ 2147483647 h 518"/>
                <a:gd name="T4" fmla="*/ 2147483647 w 571"/>
                <a:gd name="T5" fmla="*/ 2147483647 h 518"/>
                <a:gd name="T6" fmla="*/ 2147483647 w 571"/>
                <a:gd name="T7" fmla="*/ 2147483647 h 518"/>
                <a:gd name="T8" fmla="*/ 2147483647 w 571"/>
                <a:gd name="T9" fmla="*/ 2147483647 h 518"/>
                <a:gd name="T10" fmla="*/ 2147483647 w 571"/>
                <a:gd name="T11" fmla="*/ 2147483647 h 518"/>
                <a:gd name="T12" fmla="*/ 2147483647 w 571"/>
                <a:gd name="T13" fmla="*/ 2147483647 h 518"/>
                <a:gd name="T14" fmla="*/ 2147483647 w 571"/>
                <a:gd name="T15" fmla="*/ 2147483647 h 518"/>
                <a:gd name="T16" fmla="*/ 2147483647 w 571"/>
                <a:gd name="T17" fmla="*/ 2147483647 h 518"/>
                <a:gd name="T18" fmla="*/ 2147483647 w 571"/>
                <a:gd name="T19" fmla="*/ 2147483647 h 518"/>
                <a:gd name="T20" fmla="*/ 2147483647 w 571"/>
                <a:gd name="T21" fmla="*/ 2147483647 h 518"/>
                <a:gd name="T22" fmla="*/ 2147483647 w 571"/>
                <a:gd name="T23" fmla="*/ 2147483647 h 518"/>
                <a:gd name="T24" fmla="*/ 2147483647 w 571"/>
                <a:gd name="T25" fmla="*/ 2147483647 h 518"/>
                <a:gd name="T26" fmla="*/ 2147483647 w 571"/>
                <a:gd name="T27" fmla="*/ 2147483647 h 518"/>
                <a:gd name="T28" fmla="*/ 2147483647 w 571"/>
                <a:gd name="T29" fmla="*/ 2147483647 h 518"/>
                <a:gd name="T30" fmla="*/ 2147483647 w 571"/>
                <a:gd name="T31" fmla="*/ 2147483647 h 518"/>
                <a:gd name="T32" fmla="*/ 2147483647 w 571"/>
                <a:gd name="T33" fmla="*/ 2147483647 h 518"/>
                <a:gd name="T34" fmla="*/ 2147483647 w 571"/>
                <a:gd name="T35" fmla="*/ 0 h 5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571"/>
                <a:gd name="T55" fmla="*/ 0 h 518"/>
                <a:gd name="T56" fmla="*/ 571 w 571"/>
                <a:gd name="T57" fmla="*/ 518 h 518"/>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571" h="518">
                  <a:moveTo>
                    <a:pt x="571" y="490"/>
                  </a:moveTo>
                  <a:cubicBezTo>
                    <a:pt x="510" y="511"/>
                    <a:pt x="437" y="518"/>
                    <a:pt x="388" y="471"/>
                  </a:cubicBezTo>
                  <a:cubicBezTo>
                    <a:pt x="374" y="427"/>
                    <a:pt x="383" y="389"/>
                    <a:pt x="398" y="346"/>
                  </a:cubicBezTo>
                  <a:cubicBezTo>
                    <a:pt x="388" y="340"/>
                    <a:pt x="380" y="329"/>
                    <a:pt x="369" y="327"/>
                  </a:cubicBezTo>
                  <a:cubicBezTo>
                    <a:pt x="346" y="324"/>
                    <a:pt x="261" y="357"/>
                    <a:pt x="235" y="365"/>
                  </a:cubicBezTo>
                  <a:cubicBezTo>
                    <a:pt x="209" y="362"/>
                    <a:pt x="176" y="374"/>
                    <a:pt x="158" y="356"/>
                  </a:cubicBezTo>
                  <a:cubicBezTo>
                    <a:pt x="127" y="325"/>
                    <a:pt x="177" y="287"/>
                    <a:pt x="196" y="279"/>
                  </a:cubicBezTo>
                  <a:cubicBezTo>
                    <a:pt x="241" y="260"/>
                    <a:pt x="368" y="261"/>
                    <a:pt x="379" y="260"/>
                  </a:cubicBezTo>
                  <a:cubicBezTo>
                    <a:pt x="390" y="225"/>
                    <a:pt x="385" y="173"/>
                    <a:pt x="408" y="144"/>
                  </a:cubicBezTo>
                  <a:cubicBezTo>
                    <a:pt x="424" y="124"/>
                    <a:pt x="460" y="104"/>
                    <a:pt x="484" y="96"/>
                  </a:cubicBezTo>
                  <a:cubicBezTo>
                    <a:pt x="517" y="119"/>
                    <a:pt x="529" y="135"/>
                    <a:pt x="542" y="173"/>
                  </a:cubicBezTo>
                  <a:cubicBezTo>
                    <a:pt x="524" y="224"/>
                    <a:pt x="500" y="213"/>
                    <a:pt x="446" y="221"/>
                  </a:cubicBezTo>
                  <a:cubicBezTo>
                    <a:pt x="395" y="218"/>
                    <a:pt x="343" y="221"/>
                    <a:pt x="292" y="212"/>
                  </a:cubicBezTo>
                  <a:cubicBezTo>
                    <a:pt x="271" y="208"/>
                    <a:pt x="271" y="176"/>
                    <a:pt x="264" y="164"/>
                  </a:cubicBezTo>
                  <a:cubicBezTo>
                    <a:pt x="247" y="137"/>
                    <a:pt x="226" y="116"/>
                    <a:pt x="196" y="106"/>
                  </a:cubicBezTo>
                  <a:cubicBezTo>
                    <a:pt x="165" y="117"/>
                    <a:pt x="148" y="135"/>
                    <a:pt x="120" y="154"/>
                  </a:cubicBezTo>
                  <a:cubicBezTo>
                    <a:pt x="79" y="140"/>
                    <a:pt x="50" y="111"/>
                    <a:pt x="14" y="87"/>
                  </a:cubicBezTo>
                  <a:cubicBezTo>
                    <a:pt x="0" y="33"/>
                    <a:pt x="4" y="61"/>
                    <a:pt x="4" y="0"/>
                  </a:cubicBezTo>
                </a:path>
              </a:pathLst>
            </a:custGeom>
            <a:noFill/>
            <a:ln w="9525">
              <a:solidFill>
                <a:srgbClr val="FF00FF"/>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63502" name="Text Box 33"/>
            <p:cNvSpPr txBox="1">
              <a:spLocks noChangeArrowheads="1"/>
            </p:cNvSpPr>
            <p:nvPr/>
          </p:nvSpPr>
          <p:spPr bwMode="auto">
            <a:xfrm>
              <a:off x="7050088" y="5791200"/>
              <a:ext cx="20129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r>
                <a:rPr lang="en-US" altLang="en-US">
                  <a:latin typeface="Arial" pitchFamily="34" charset="0"/>
                </a:rPr>
                <a:t>Insoluble complex</a:t>
              </a:r>
            </a:p>
          </p:txBody>
        </p:sp>
      </p:grpSp>
      <p:sp>
        <p:nvSpPr>
          <p:cNvPr id="3" name="Rectangle 2"/>
          <p:cNvSpPr/>
          <p:nvPr/>
        </p:nvSpPr>
        <p:spPr>
          <a:xfrm>
            <a:off x="2132825" y="404664"/>
            <a:ext cx="3727302" cy="480131"/>
          </a:xfrm>
          <a:prstGeom prst="rect">
            <a:avLst/>
          </a:prstGeom>
        </p:spPr>
        <p:txBody>
          <a:bodyPr wrap="none">
            <a:spAutoFit/>
          </a:bodyPr>
          <a:lstStyle/>
          <a:p>
            <a:pPr marL="914400" lvl="1" indent="-457200">
              <a:lnSpc>
                <a:spcPct val="90000"/>
              </a:lnSpc>
              <a:buClr>
                <a:srgbClr val="FF0000"/>
              </a:buClr>
              <a:buFont typeface="Wingdings" panose="05000000000000000000" pitchFamily="2" charset="2"/>
              <a:buChar char="Ø"/>
            </a:pPr>
            <a:r>
              <a:rPr lang="en-US" altLang="en-US" sz="2800" dirty="0">
                <a:solidFill>
                  <a:schemeClr val="accent1"/>
                </a:solidFill>
                <a:latin typeface="Arial" panose="020B0604020202020204" pitchFamily="34" charset="0"/>
                <a:cs typeface="Arial" panose="020B0604020202020204" pitchFamily="34" charset="0"/>
              </a:rPr>
              <a:t>Altered solubility</a:t>
            </a:r>
          </a:p>
        </p:txBody>
      </p:sp>
    </p:spTree>
    <p:extLst>
      <p:ext uri="{BB962C8B-B14F-4D97-AF65-F5344CB8AC3E}">
        <p14:creationId xmlns:p14="http://schemas.microsoft.com/office/powerpoint/2010/main" val="69162496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314252" y="620688"/>
            <a:ext cx="4548040" cy="480131"/>
          </a:xfrm>
          <a:prstGeom prst="rect">
            <a:avLst/>
          </a:prstGeom>
        </p:spPr>
        <p:txBody>
          <a:bodyPr wrap="none">
            <a:spAutoFit/>
          </a:bodyPr>
          <a:lstStyle/>
          <a:p>
            <a:pPr marL="914400" lvl="1" indent="-457200">
              <a:lnSpc>
                <a:spcPct val="90000"/>
              </a:lnSpc>
              <a:buClr>
                <a:srgbClr val="FF0000"/>
              </a:buClr>
              <a:buFont typeface="Wingdings" panose="05000000000000000000" pitchFamily="2" charset="2"/>
              <a:buChar char="Ø"/>
            </a:pPr>
            <a:r>
              <a:rPr lang="en-US" altLang="en-US" sz="2800" dirty="0">
                <a:solidFill>
                  <a:schemeClr val="accent1"/>
                </a:solidFill>
                <a:latin typeface="Arial" panose="020B0604020202020204" pitchFamily="34" charset="0"/>
                <a:cs typeface="Arial" panose="020B0604020202020204" pitchFamily="34" charset="0"/>
              </a:rPr>
              <a:t>Increased digestibility</a:t>
            </a:r>
            <a:endParaRPr lang="en-US" sz="2800" dirty="0">
              <a:solidFill>
                <a:schemeClr val="accent1"/>
              </a:solidFill>
              <a:latin typeface="Arial" panose="020B0604020202020204" pitchFamily="34" charset="0"/>
              <a:cs typeface="Arial" panose="020B0604020202020204" pitchFamily="34" charset="0"/>
            </a:endParaRPr>
          </a:p>
        </p:txBody>
      </p:sp>
      <p:sp>
        <p:nvSpPr>
          <p:cNvPr id="3" name="TextBox 2"/>
          <p:cNvSpPr txBox="1"/>
          <p:nvPr/>
        </p:nvSpPr>
        <p:spPr>
          <a:xfrm>
            <a:off x="1187624" y="1484784"/>
            <a:ext cx="7056784" cy="3108543"/>
          </a:xfrm>
          <a:prstGeom prst="rect">
            <a:avLst/>
          </a:prstGeom>
          <a:noFill/>
        </p:spPr>
        <p:txBody>
          <a:bodyPr wrap="square" rtlCol="0">
            <a:spAutoFit/>
          </a:bodyPr>
          <a:lstStyle/>
          <a:p>
            <a:pPr marL="457200" indent="-457200">
              <a:buClr>
                <a:srgbClr val="FF0000"/>
              </a:buClr>
              <a:buFont typeface="Wingdings" panose="05000000000000000000" pitchFamily="2" charset="2"/>
              <a:buChar char="Ø"/>
            </a:pPr>
            <a:r>
              <a:rPr lang="en-US" sz="2800" dirty="0">
                <a:latin typeface="Arial" panose="020B0604020202020204" pitchFamily="34" charset="0"/>
                <a:cs typeface="Arial" panose="020B0604020202020204" pitchFamily="34" charset="0"/>
              </a:rPr>
              <a:t>Denatured protein is more easily digested due to enhanced exposure of peptide bonds to enzymes. </a:t>
            </a:r>
          </a:p>
          <a:p>
            <a:pPr marL="457200" indent="-457200">
              <a:buClr>
                <a:srgbClr val="FF0000"/>
              </a:buClr>
              <a:buFont typeface="Wingdings" panose="05000000000000000000" pitchFamily="2" charset="2"/>
              <a:buChar char="Ø"/>
            </a:pPr>
            <a:endParaRPr lang="en-US" sz="2800" dirty="0">
              <a:latin typeface="Arial" panose="020B0604020202020204" pitchFamily="34" charset="0"/>
              <a:cs typeface="Arial" panose="020B0604020202020204" pitchFamily="34" charset="0"/>
            </a:endParaRPr>
          </a:p>
          <a:p>
            <a:pPr marL="457200" indent="-457200">
              <a:buClr>
                <a:srgbClr val="FF0000"/>
              </a:buClr>
              <a:buFont typeface="Wingdings" panose="05000000000000000000" pitchFamily="2" charset="2"/>
              <a:buChar char="Ø"/>
            </a:pPr>
            <a:r>
              <a:rPr lang="en-US" sz="2800" dirty="0">
                <a:latin typeface="Arial" panose="020B0604020202020204" pitchFamily="34" charset="0"/>
                <a:cs typeface="Arial" panose="020B0604020202020204" pitchFamily="34" charset="0"/>
              </a:rPr>
              <a:t>Cooking causes protein denaturation and therefore, cooked food is more easily digested.</a:t>
            </a:r>
          </a:p>
        </p:txBody>
      </p:sp>
      <p:pic>
        <p:nvPicPr>
          <p:cNvPr id="24580" name="Picture 4" descr="Image result for protein denaturation increased digestibilit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3568" y="4809350"/>
            <a:ext cx="2619375" cy="1743076"/>
          </a:xfrm>
          <a:prstGeom prst="rect">
            <a:avLst/>
          </a:prstGeom>
          <a:noFill/>
          <a:extLst>
            <a:ext uri="{909E8E84-426E-40DD-AFC4-6F175D3DCCD1}">
              <a14:hiddenFill xmlns:a14="http://schemas.microsoft.com/office/drawing/2010/main">
                <a:solidFill>
                  <a:srgbClr val="FFFFFF"/>
                </a:solidFill>
              </a14:hiddenFill>
            </a:ext>
          </a:extLst>
        </p:spPr>
      </p:pic>
      <p:pic>
        <p:nvPicPr>
          <p:cNvPr id="24582" name="Picture 6" descr="Image result for protein denaturation increased digestibilit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27984" y="4725144"/>
            <a:ext cx="3238500" cy="14097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4985657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835696" y="260648"/>
            <a:ext cx="5854488" cy="584775"/>
          </a:xfrm>
          <a:prstGeom prst="rect">
            <a:avLst/>
          </a:prstGeom>
          <a:noFill/>
        </p:spPr>
        <p:txBody>
          <a:bodyPr wrap="none" rtlCol="0">
            <a:spAutoFit/>
          </a:bodyPr>
          <a:lstStyle/>
          <a:p>
            <a:r>
              <a:rPr lang="en-US" sz="3200" dirty="0">
                <a:solidFill>
                  <a:srgbClr val="00B0F0"/>
                </a:solidFill>
                <a:latin typeface="Arial" panose="020B0604020202020204" pitchFamily="34" charset="0"/>
                <a:cs typeface="Arial" panose="020B0604020202020204" pitchFamily="34" charset="0"/>
              </a:rPr>
              <a:t>Chemical properties of proteins</a:t>
            </a:r>
          </a:p>
        </p:txBody>
      </p:sp>
      <p:sp>
        <p:nvSpPr>
          <p:cNvPr id="3" name="Rectangle 3"/>
          <p:cNvSpPr txBox="1">
            <a:spLocks noChangeArrowheads="1"/>
          </p:cNvSpPr>
          <p:nvPr/>
        </p:nvSpPr>
        <p:spPr>
          <a:xfrm>
            <a:off x="457200" y="1124744"/>
            <a:ext cx="8686800" cy="3600400"/>
          </a:xfrm>
          <a:prstGeom prst="rect">
            <a:avLst/>
          </a:prstGeom>
        </p:spPr>
        <p:txBody>
          <a:bodyPr/>
          <a:lst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a:lstStyle>
          <a:p>
            <a:pPr marL="539750" indent="-457200">
              <a:lnSpc>
                <a:spcPct val="80000"/>
              </a:lnSpc>
              <a:buFont typeface="+mj-lt"/>
              <a:buAutoNum type="arabicPeriod"/>
              <a:defRPr/>
            </a:pPr>
            <a:r>
              <a:rPr lang="en-US" sz="2800" dirty="0">
                <a:solidFill>
                  <a:schemeClr val="accent1"/>
                </a:solidFill>
                <a:latin typeface="Arial" panose="020B0604020202020204" pitchFamily="34" charset="0"/>
                <a:cs typeface="Arial" panose="020B0604020202020204" pitchFamily="34" charset="0"/>
              </a:rPr>
              <a:t>Hydrolysis</a:t>
            </a:r>
          </a:p>
          <a:p>
            <a:pPr lvl="1">
              <a:lnSpc>
                <a:spcPct val="80000"/>
              </a:lnSpc>
              <a:defRPr/>
            </a:pPr>
            <a:r>
              <a:rPr lang="en-US" dirty="0">
                <a:latin typeface="Arial" panose="020B0604020202020204" pitchFamily="34" charset="0"/>
                <a:cs typeface="Arial" panose="020B0604020202020204" pitchFamily="34" charset="0"/>
              </a:rPr>
              <a:t>Proteins can be hydrolyzed (the peptide bond) by acid or enzymes to give peptides and free amino acids (e.g. soy sauce, fish sauce etc.)</a:t>
            </a:r>
          </a:p>
          <a:p>
            <a:pPr lvl="1">
              <a:lnSpc>
                <a:spcPct val="80000"/>
              </a:lnSpc>
              <a:defRPr/>
            </a:pPr>
            <a:endParaRPr lang="en-US" dirty="0">
              <a:latin typeface="Arial" panose="020B0604020202020204" pitchFamily="34" charset="0"/>
              <a:cs typeface="Arial" panose="020B0604020202020204" pitchFamily="34" charset="0"/>
            </a:endParaRPr>
          </a:p>
        </p:txBody>
      </p:sp>
      <p:pic>
        <p:nvPicPr>
          <p:cNvPr id="4"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0" y="3124200"/>
            <a:ext cx="3377952" cy="340114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560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62940" y="2924944"/>
            <a:ext cx="3847660" cy="34563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02554796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447800" y="762000"/>
            <a:ext cx="6705600" cy="1077218"/>
          </a:xfrm>
          <a:prstGeom prst="rect">
            <a:avLst/>
          </a:prstGeom>
        </p:spPr>
        <p:txBody>
          <a:bodyPr wrap="square">
            <a:spAutoFit/>
          </a:bodyPr>
          <a:lstStyle/>
          <a:p>
            <a:pPr lvl="0"/>
            <a:r>
              <a:rPr lang="en-US" sz="3200" dirty="0">
                <a:solidFill>
                  <a:srgbClr val="00B0F0"/>
                </a:solidFill>
                <a:latin typeface="Arial" panose="020B0604020202020204" pitchFamily="34" charset="0"/>
                <a:cs typeface="Arial" panose="020B0604020202020204" pitchFamily="34" charset="0"/>
              </a:rPr>
              <a:t>Chemical properties of proteins: consequences</a:t>
            </a:r>
          </a:p>
        </p:txBody>
      </p:sp>
      <p:sp>
        <p:nvSpPr>
          <p:cNvPr id="5" name="Rectangle 4"/>
          <p:cNvSpPr/>
          <p:nvPr/>
        </p:nvSpPr>
        <p:spPr>
          <a:xfrm>
            <a:off x="381000" y="2607237"/>
            <a:ext cx="7772400" cy="2850011"/>
          </a:xfrm>
          <a:prstGeom prst="rect">
            <a:avLst/>
          </a:prstGeom>
        </p:spPr>
        <p:txBody>
          <a:bodyPr wrap="square">
            <a:spAutoFit/>
          </a:bodyPr>
          <a:lstStyle/>
          <a:p>
            <a:pPr marL="914400" lvl="1" indent="-457200">
              <a:lnSpc>
                <a:spcPct val="80000"/>
              </a:lnSpc>
              <a:buClr>
                <a:srgbClr val="C00000"/>
              </a:buClr>
              <a:buFont typeface="Wingdings" pitchFamily="2" charset="2"/>
              <a:buChar char="Ø"/>
              <a:defRPr/>
            </a:pPr>
            <a:r>
              <a:rPr lang="en-US" sz="2800" dirty="0">
                <a:latin typeface="Arial" panose="020B0604020202020204" pitchFamily="34" charset="0"/>
                <a:cs typeface="Arial" panose="020B0604020202020204" pitchFamily="34" charset="0"/>
              </a:rPr>
              <a:t>Modifies protein functional properties</a:t>
            </a:r>
          </a:p>
          <a:p>
            <a:pPr marL="914400" lvl="1" indent="-457200">
              <a:lnSpc>
                <a:spcPct val="80000"/>
              </a:lnSpc>
              <a:buClr>
                <a:srgbClr val="C00000"/>
              </a:buClr>
              <a:buFont typeface="Wingdings" pitchFamily="2" charset="2"/>
              <a:buChar char="Ø"/>
              <a:defRPr/>
            </a:pPr>
            <a:endParaRPr lang="en-US" sz="2800" dirty="0">
              <a:latin typeface="Arial" panose="020B0604020202020204" pitchFamily="34" charset="0"/>
              <a:cs typeface="Arial" panose="020B0604020202020204" pitchFamily="34" charset="0"/>
            </a:endParaRPr>
          </a:p>
          <a:p>
            <a:pPr lvl="2">
              <a:lnSpc>
                <a:spcPct val="80000"/>
              </a:lnSpc>
              <a:buClr>
                <a:srgbClr val="C00000"/>
              </a:buClr>
              <a:defRPr/>
            </a:pPr>
            <a:r>
              <a:rPr lang="en-US" sz="2800" dirty="0">
                <a:latin typeface="Arial" panose="020B0604020202020204" pitchFamily="34" charset="0"/>
                <a:cs typeface="Arial" panose="020B0604020202020204" pitchFamily="34" charset="0"/>
              </a:rPr>
              <a:t>E.g. increased solubility</a:t>
            </a:r>
          </a:p>
          <a:p>
            <a:pPr marL="1371600" lvl="2" indent="-457200">
              <a:lnSpc>
                <a:spcPct val="80000"/>
              </a:lnSpc>
              <a:buClr>
                <a:srgbClr val="C00000"/>
              </a:buClr>
              <a:buFont typeface="Wingdings" pitchFamily="2" charset="2"/>
              <a:buChar char="Ø"/>
              <a:defRPr/>
            </a:pPr>
            <a:endParaRPr lang="en-US" sz="2800" dirty="0">
              <a:latin typeface="Arial" panose="020B0604020202020204" pitchFamily="34" charset="0"/>
              <a:cs typeface="Arial" panose="020B0604020202020204" pitchFamily="34" charset="0"/>
            </a:endParaRPr>
          </a:p>
          <a:p>
            <a:pPr marL="914400" lvl="1" indent="-457200">
              <a:lnSpc>
                <a:spcPct val="80000"/>
              </a:lnSpc>
              <a:buClr>
                <a:srgbClr val="C00000"/>
              </a:buClr>
              <a:buFont typeface="Wingdings" pitchFamily="2" charset="2"/>
              <a:buChar char="Ø"/>
              <a:defRPr/>
            </a:pPr>
            <a:r>
              <a:rPr lang="en-US" sz="2800" dirty="0">
                <a:latin typeface="Arial" panose="020B0604020202020204" pitchFamily="34" charset="0"/>
                <a:cs typeface="Arial" panose="020B0604020202020204" pitchFamily="34" charset="0"/>
              </a:rPr>
              <a:t>Increases bioavailability of amino acids</a:t>
            </a:r>
          </a:p>
          <a:p>
            <a:pPr marL="914400" lvl="1" indent="-457200">
              <a:lnSpc>
                <a:spcPct val="80000"/>
              </a:lnSpc>
              <a:buClr>
                <a:srgbClr val="C00000"/>
              </a:buClr>
              <a:buFont typeface="Wingdings" pitchFamily="2" charset="2"/>
              <a:buChar char="Ø"/>
              <a:defRPr/>
            </a:pPr>
            <a:endParaRPr lang="en-US" sz="2800" dirty="0">
              <a:latin typeface="Arial" panose="020B0604020202020204" pitchFamily="34" charset="0"/>
              <a:cs typeface="Arial" panose="020B0604020202020204" pitchFamily="34" charset="0"/>
            </a:endParaRPr>
          </a:p>
          <a:p>
            <a:pPr lvl="2">
              <a:lnSpc>
                <a:spcPct val="80000"/>
              </a:lnSpc>
              <a:buClr>
                <a:srgbClr val="C00000"/>
              </a:buClr>
              <a:defRPr/>
            </a:pPr>
            <a:r>
              <a:rPr lang="en-US" sz="2800" dirty="0">
                <a:latin typeface="Arial" panose="020B0604020202020204" pitchFamily="34" charset="0"/>
                <a:cs typeface="Arial" panose="020B0604020202020204" pitchFamily="34" charset="0"/>
              </a:rPr>
              <a:t>Excessive consumption of free amino acids is not good however</a:t>
            </a:r>
          </a:p>
        </p:txBody>
      </p:sp>
    </p:spTree>
    <p:extLst>
      <p:ext uri="{BB962C8B-B14F-4D97-AF65-F5344CB8AC3E}">
        <p14:creationId xmlns:p14="http://schemas.microsoft.com/office/powerpoint/2010/main" val="410640594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ChangeArrowheads="1"/>
          </p:cNvSpPr>
          <p:nvPr/>
        </p:nvSpPr>
        <p:spPr>
          <a:xfrm>
            <a:off x="179512" y="476672"/>
            <a:ext cx="8964487" cy="2232248"/>
          </a:xfrm>
          <a:prstGeom prst="rect">
            <a:avLst/>
          </a:prstGeom>
        </p:spPr>
        <p:txBody>
          <a:bodyPr/>
          <a:lst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a:lstStyle>
          <a:p>
            <a:pPr marL="539750" indent="-457200">
              <a:lnSpc>
                <a:spcPct val="80000"/>
              </a:lnSpc>
              <a:buFont typeface="+mj-lt"/>
              <a:buAutoNum type="arabicPeriod" startAt="2"/>
              <a:defRPr/>
            </a:pPr>
            <a:r>
              <a:rPr lang="en-US" sz="3200" dirty="0" err="1">
                <a:solidFill>
                  <a:schemeClr val="accent1"/>
                </a:solidFill>
                <a:latin typeface="Arial" panose="020B0604020202020204" pitchFamily="34" charset="0"/>
                <a:cs typeface="Arial" panose="020B0604020202020204" pitchFamily="34" charset="0"/>
              </a:rPr>
              <a:t>Maillard</a:t>
            </a:r>
            <a:r>
              <a:rPr lang="en-US" sz="3200" dirty="0">
                <a:solidFill>
                  <a:schemeClr val="accent1"/>
                </a:solidFill>
                <a:latin typeface="Arial" panose="020B0604020202020204" pitchFamily="34" charset="0"/>
                <a:cs typeface="Arial" panose="020B0604020202020204" pitchFamily="34" charset="0"/>
              </a:rPr>
              <a:t> reaction (carbonyl - amine browning)</a:t>
            </a:r>
          </a:p>
          <a:p>
            <a:pPr lvl="1">
              <a:lnSpc>
                <a:spcPct val="80000"/>
              </a:lnSpc>
              <a:defRPr/>
            </a:pPr>
            <a:r>
              <a:rPr lang="en-US" dirty="0">
                <a:latin typeface="Arial" panose="020B0604020202020204" pitchFamily="34" charset="0"/>
                <a:cs typeface="Arial" panose="020B0604020202020204" pitchFamily="34" charset="0"/>
              </a:rPr>
              <a:t>Changes functional properties of proteins</a:t>
            </a:r>
          </a:p>
          <a:p>
            <a:pPr lvl="1">
              <a:lnSpc>
                <a:spcPct val="80000"/>
              </a:lnSpc>
              <a:defRPr/>
            </a:pPr>
            <a:r>
              <a:rPr lang="en-US" dirty="0">
                <a:latin typeface="Arial" panose="020B0604020202020204" pitchFamily="34" charset="0"/>
                <a:cs typeface="Arial" panose="020B0604020202020204" pitchFamily="34" charset="0"/>
              </a:rPr>
              <a:t>Changes color</a:t>
            </a:r>
          </a:p>
          <a:p>
            <a:pPr lvl="1">
              <a:lnSpc>
                <a:spcPct val="80000"/>
              </a:lnSpc>
              <a:defRPr/>
            </a:pPr>
            <a:r>
              <a:rPr lang="en-US" dirty="0">
                <a:latin typeface="Arial" panose="020B0604020202020204" pitchFamily="34" charset="0"/>
                <a:cs typeface="Arial" panose="020B0604020202020204" pitchFamily="34" charset="0"/>
              </a:rPr>
              <a:t>Changes flavor</a:t>
            </a:r>
          </a:p>
          <a:p>
            <a:pPr lvl="1">
              <a:lnSpc>
                <a:spcPct val="80000"/>
              </a:lnSpc>
              <a:defRPr/>
            </a:pPr>
            <a:r>
              <a:rPr lang="en-US" dirty="0">
                <a:latin typeface="Arial" panose="020B0604020202020204" pitchFamily="34" charset="0"/>
                <a:cs typeface="Arial" panose="020B0604020202020204" pitchFamily="34" charset="0"/>
              </a:rPr>
              <a:t>Decreases nutritional quality (amino acids less available)</a:t>
            </a:r>
            <a:endParaRPr lang="en-US" b="1" dirty="0">
              <a:latin typeface="Arial" panose="020B0604020202020204" pitchFamily="34" charset="0"/>
              <a:cs typeface="Arial" panose="020B0604020202020204" pitchFamily="34" charset="0"/>
            </a:endParaRPr>
          </a:p>
        </p:txBody>
      </p:sp>
      <p:pic>
        <p:nvPicPr>
          <p:cNvPr id="266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7704" y="3068960"/>
            <a:ext cx="5715000" cy="312648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6628" name="Picture 4" descr="https://upload.wikimedia.org/wikipedia/commons/thumb/4/4a/Brioche.jpg/220px-Brioche.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99830" y="4797152"/>
            <a:ext cx="2095500" cy="1809751"/>
          </a:xfrm>
          <a:prstGeom prst="rect">
            <a:avLst/>
          </a:prstGeom>
          <a:noFill/>
          <a:extLst>
            <a:ext uri="{909E8E84-426E-40DD-AFC4-6F175D3DCCD1}">
              <a14:hiddenFill xmlns:a14="http://schemas.microsoft.com/office/drawing/2010/main">
                <a:solidFill>
                  <a:srgbClr val="FFFFFF"/>
                </a:solidFill>
              </a14:hiddenFill>
            </a:ext>
          </a:extLst>
        </p:spPr>
      </p:pic>
      <p:pic>
        <p:nvPicPr>
          <p:cNvPr id="26630" name="Picture 6" descr="Image result for maillard reaction"/>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04610" y="4761384"/>
            <a:ext cx="2619375" cy="1743076"/>
          </a:xfrm>
          <a:prstGeom prst="rect">
            <a:avLst/>
          </a:prstGeom>
          <a:noFill/>
          <a:extLst>
            <a:ext uri="{909E8E84-426E-40DD-AFC4-6F175D3DCCD1}">
              <a14:hiddenFill xmlns:a14="http://schemas.microsoft.com/office/drawing/2010/main">
                <a:solidFill>
                  <a:srgbClr val="FFFFFF"/>
                </a:solidFill>
              </a14:hiddenFill>
            </a:ext>
          </a:extLst>
        </p:spPr>
      </p:pic>
      <p:pic>
        <p:nvPicPr>
          <p:cNvPr id="26632" name="Picture 8" descr="Image result for maillard reaction"/>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66486" y="2512740"/>
            <a:ext cx="2143125" cy="21431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2824081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ChangeArrowheads="1"/>
          </p:cNvSpPr>
          <p:nvPr/>
        </p:nvSpPr>
        <p:spPr>
          <a:xfrm>
            <a:off x="683568" y="980728"/>
            <a:ext cx="7920037" cy="4392488"/>
          </a:xfrm>
          <a:prstGeom prst="rect">
            <a:avLst/>
          </a:prstGeom>
        </p:spPr>
        <p:txBody>
          <a:bodyPr/>
          <a:lst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a:lstStyle>
          <a:p>
            <a:pPr marL="539750" indent="-457200">
              <a:buFont typeface="+mj-lt"/>
              <a:buAutoNum type="arabicPeriod" startAt="3"/>
              <a:defRPr/>
            </a:pPr>
            <a:r>
              <a:rPr lang="en-US" sz="2800" dirty="0">
                <a:solidFill>
                  <a:schemeClr val="accent1"/>
                </a:solidFill>
                <a:latin typeface="Arial" panose="020B0604020202020204" pitchFamily="34" charset="0"/>
                <a:cs typeface="Arial" panose="020B0604020202020204" pitchFamily="34" charset="0"/>
              </a:rPr>
              <a:t>Alkaline reactions</a:t>
            </a:r>
          </a:p>
          <a:p>
            <a:pPr marL="539750" indent="-457200">
              <a:buFont typeface="+mj-lt"/>
              <a:buAutoNum type="arabicPeriod" startAt="3"/>
              <a:defRPr/>
            </a:pPr>
            <a:endParaRPr lang="en-US" sz="2800" dirty="0">
              <a:latin typeface="Arial" panose="020B0604020202020204" pitchFamily="34" charset="0"/>
              <a:cs typeface="Arial" panose="020B0604020202020204" pitchFamily="34" charset="0"/>
            </a:endParaRPr>
          </a:p>
          <a:p>
            <a:pPr lvl="1">
              <a:defRPr/>
            </a:pPr>
            <a:r>
              <a:rPr lang="en-US" sz="2800" dirty="0">
                <a:latin typeface="Arial" panose="020B0604020202020204" pitchFamily="34" charset="0"/>
                <a:cs typeface="Arial" panose="020B0604020202020204" pitchFamily="34" charset="0"/>
              </a:rPr>
              <a:t>Soy processing (textured vegetable protein)</a:t>
            </a:r>
          </a:p>
          <a:p>
            <a:pPr lvl="2">
              <a:defRPr/>
            </a:pPr>
            <a:r>
              <a:rPr lang="en-US" sz="2800" dirty="0">
                <a:latin typeface="Arial" panose="020B0604020202020204" pitchFamily="34" charset="0"/>
                <a:cs typeface="Arial" panose="020B0604020202020204" pitchFamily="34" charset="0"/>
              </a:rPr>
              <a:t>0.1 M </a:t>
            </a:r>
            <a:r>
              <a:rPr lang="en-US" sz="2800" dirty="0" err="1">
                <a:latin typeface="Arial" panose="020B0604020202020204" pitchFamily="34" charset="0"/>
                <a:cs typeface="Arial" panose="020B0604020202020204" pitchFamily="34" charset="0"/>
              </a:rPr>
              <a:t>NaOH</a:t>
            </a:r>
            <a:r>
              <a:rPr lang="en-US" sz="2800" dirty="0">
                <a:latin typeface="Arial" panose="020B0604020202020204" pitchFamily="34" charset="0"/>
                <a:cs typeface="Arial" panose="020B0604020202020204" pitchFamily="34" charset="0"/>
              </a:rPr>
              <a:t> for 1 </a:t>
            </a:r>
            <a:r>
              <a:rPr lang="en-US" sz="2800" dirty="0" err="1">
                <a:latin typeface="Arial" panose="020B0604020202020204" pitchFamily="34" charset="0"/>
                <a:cs typeface="Arial" panose="020B0604020202020204" pitchFamily="34" charset="0"/>
              </a:rPr>
              <a:t>hr</a:t>
            </a:r>
            <a:r>
              <a:rPr lang="en-US" sz="2800" dirty="0">
                <a:latin typeface="Arial" panose="020B0604020202020204" pitchFamily="34" charset="0"/>
                <a:cs typeface="Arial" panose="020B0604020202020204" pitchFamily="34" charset="0"/>
              </a:rPr>
              <a:t> @ 60°C</a:t>
            </a:r>
          </a:p>
          <a:p>
            <a:pPr lvl="2">
              <a:defRPr/>
            </a:pPr>
            <a:r>
              <a:rPr lang="en-US" sz="2800" dirty="0">
                <a:latin typeface="Arial" panose="020B0604020202020204" pitchFamily="34" charset="0"/>
                <a:cs typeface="Arial" panose="020B0604020202020204" pitchFamily="34" charset="0"/>
              </a:rPr>
              <a:t>Denatures proteins </a:t>
            </a:r>
          </a:p>
          <a:p>
            <a:pPr lvl="2">
              <a:defRPr/>
            </a:pPr>
            <a:r>
              <a:rPr lang="en-US" sz="2800" dirty="0">
                <a:latin typeface="Arial" panose="020B0604020202020204" pitchFamily="34" charset="0"/>
                <a:cs typeface="Arial" panose="020B0604020202020204" pitchFamily="34" charset="0"/>
              </a:rPr>
              <a:t>Opens up its structure due to electrostatic repulsion</a:t>
            </a:r>
          </a:p>
          <a:p>
            <a:pPr lvl="2">
              <a:defRPr/>
            </a:pPr>
            <a:r>
              <a:rPr lang="en-US" sz="2800" dirty="0">
                <a:latin typeface="Arial" panose="020B0604020202020204" pitchFamily="34" charset="0"/>
                <a:cs typeface="Arial" panose="020B0604020202020204" pitchFamily="34" charset="0"/>
              </a:rPr>
              <a:t>The peptide bond may also be hydrolyzed</a:t>
            </a:r>
          </a:p>
        </p:txBody>
      </p:sp>
    </p:spTree>
    <p:extLst>
      <p:ext uri="{BB962C8B-B14F-4D97-AF65-F5344CB8AC3E}">
        <p14:creationId xmlns:p14="http://schemas.microsoft.com/office/powerpoint/2010/main" val="241150480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ChangeArrowheads="1"/>
          </p:cNvSpPr>
          <p:nvPr/>
        </p:nvSpPr>
        <p:spPr>
          <a:xfrm>
            <a:off x="503040" y="260648"/>
            <a:ext cx="8640960" cy="3096344"/>
          </a:xfrm>
          <a:prstGeom prst="rect">
            <a:avLst/>
          </a:prstGeom>
        </p:spPr>
        <p:txBody>
          <a:bodyPr/>
          <a:lst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a:lstStyle>
          <a:p>
            <a:pPr marL="82550" indent="0">
              <a:buNone/>
              <a:defRPr/>
            </a:pPr>
            <a:r>
              <a:rPr lang="en-US" sz="3200" dirty="0">
                <a:solidFill>
                  <a:schemeClr val="accent1"/>
                </a:solidFill>
              </a:rPr>
              <a:t>Alkaline reactions (cont.)</a:t>
            </a:r>
          </a:p>
          <a:p>
            <a:pPr lvl="2">
              <a:defRPr/>
            </a:pPr>
            <a:r>
              <a:rPr lang="en-US" dirty="0"/>
              <a:t>Some amino acids become highly reactive </a:t>
            </a:r>
          </a:p>
          <a:p>
            <a:pPr lvl="3">
              <a:defRPr/>
            </a:pPr>
            <a:r>
              <a:rPr lang="en-US" sz="2400" dirty="0"/>
              <a:t>NH</a:t>
            </a:r>
            <a:r>
              <a:rPr lang="en-US" sz="2400" baseline="-25000" dirty="0"/>
              <a:t>3</a:t>
            </a:r>
            <a:r>
              <a:rPr lang="en-US" sz="2400" dirty="0"/>
              <a:t> groups in lysine </a:t>
            </a:r>
          </a:p>
          <a:p>
            <a:pPr lvl="3">
              <a:defRPr/>
            </a:pPr>
            <a:r>
              <a:rPr lang="en-US" sz="2400" dirty="0"/>
              <a:t>SH groups and S-S bonds become very reactive (e.g. cysteine)</a:t>
            </a:r>
            <a:endParaRPr lang="en-US" sz="2800" dirty="0"/>
          </a:p>
          <a:p>
            <a:pPr marL="357188" lvl="1" indent="0">
              <a:lnSpc>
                <a:spcPct val="80000"/>
              </a:lnSpc>
              <a:buNone/>
              <a:defRPr/>
            </a:pPr>
            <a:r>
              <a:rPr lang="en-US" sz="2000" dirty="0"/>
              <a:t>	</a:t>
            </a:r>
            <a:r>
              <a:rPr lang="en-US" sz="2800" dirty="0" err="1">
                <a:solidFill>
                  <a:schemeClr val="accent1"/>
                </a:solidFill>
              </a:rPr>
              <a:t>Lysinoalanine</a:t>
            </a:r>
            <a:r>
              <a:rPr lang="en-US" sz="2800" dirty="0">
                <a:solidFill>
                  <a:schemeClr val="accent1"/>
                </a:solidFill>
              </a:rPr>
              <a:t> formation (LAL</a:t>
            </a:r>
            <a:r>
              <a:rPr lang="en-US" sz="2000" dirty="0"/>
              <a:t>)</a:t>
            </a:r>
          </a:p>
          <a:p>
            <a:pPr lvl="2">
              <a:lnSpc>
                <a:spcPct val="80000"/>
              </a:lnSpc>
              <a:defRPr/>
            </a:pPr>
            <a:r>
              <a:rPr lang="en-US" dirty="0"/>
              <a:t>Lysine becomes highly reactive at high pH and reacts with </a:t>
            </a:r>
            <a:r>
              <a:rPr lang="en-US" dirty="0" err="1"/>
              <a:t>dehydroalanine</a:t>
            </a:r>
            <a:r>
              <a:rPr lang="en-US" dirty="0"/>
              <a:t> forming a cross-link</a:t>
            </a:r>
          </a:p>
          <a:p>
            <a:pPr lvl="3">
              <a:lnSpc>
                <a:spcPct val="80000"/>
              </a:lnSpc>
              <a:defRPr/>
            </a:pPr>
            <a:r>
              <a:rPr lang="en-US" sz="2400" dirty="0">
                <a:solidFill>
                  <a:schemeClr val="accent1"/>
                </a:solidFill>
              </a:rPr>
              <a:t>Lysine, an essential amino acid, becomes unavailable</a:t>
            </a:r>
          </a:p>
          <a:p>
            <a:pPr>
              <a:lnSpc>
                <a:spcPct val="80000"/>
              </a:lnSpc>
              <a:buFont typeface="Wingdings" pitchFamily="2" charset="2"/>
              <a:buNone/>
              <a:defRPr/>
            </a:pPr>
            <a:r>
              <a:rPr lang="en-US" sz="2400" dirty="0"/>
              <a:t>	</a:t>
            </a:r>
          </a:p>
          <a:p>
            <a:pPr marL="871538" lvl="1" indent="-514350">
              <a:buFont typeface="+mj-lt"/>
              <a:buAutoNum type="arabicPeriod" startAt="3"/>
              <a:defRPr/>
            </a:pPr>
            <a:endParaRPr lang="en-US" dirty="0"/>
          </a:p>
        </p:txBody>
      </p:sp>
      <p:pic>
        <p:nvPicPr>
          <p:cNvPr id="27650" name="Picture 2" descr="http://biochim-agro.univ-lille1.fr/proteines/res/denaturation.pn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15616" y="3356992"/>
            <a:ext cx="6552728" cy="32575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2794369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11560" y="1523863"/>
            <a:ext cx="8136904" cy="3613297"/>
          </a:xfrm>
          <a:prstGeom prst="rect">
            <a:avLst/>
          </a:prstGeom>
        </p:spPr>
        <p:txBody>
          <a:bodyPr wrap="square">
            <a:spAutoFit/>
          </a:bodyPr>
          <a:lstStyle/>
          <a:p>
            <a:pPr marL="357188" lvl="1">
              <a:lnSpc>
                <a:spcPct val="80000"/>
              </a:lnSpc>
              <a:defRPr/>
            </a:pPr>
            <a:r>
              <a:rPr lang="en-US" sz="2800" dirty="0" err="1">
                <a:solidFill>
                  <a:schemeClr val="accent1"/>
                </a:solidFill>
                <a:latin typeface="Arial" panose="020B0604020202020204" pitchFamily="34" charset="0"/>
                <a:cs typeface="Arial" panose="020B0604020202020204" pitchFamily="34" charset="0"/>
              </a:rPr>
              <a:t>Lysinoalanine</a:t>
            </a:r>
            <a:r>
              <a:rPr lang="en-US" sz="2800" dirty="0">
                <a:solidFill>
                  <a:schemeClr val="accent1"/>
                </a:solidFill>
                <a:latin typeface="Arial" panose="020B0604020202020204" pitchFamily="34" charset="0"/>
                <a:cs typeface="Arial" panose="020B0604020202020204" pitchFamily="34" charset="0"/>
              </a:rPr>
              <a:t> formation (LAL)</a:t>
            </a:r>
          </a:p>
          <a:p>
            <a:pPr lvl="2">
              <a:lnSpc>
                <a:spcPct val="80000"/>
              </a:lnSpc>
              <a:defRPr/>
            </a:pPr>
            <a:endParaRPr lang="en-US" dirty="0">
              <a:latin typeface="Arial" panose="020B0604020202020204" pitchFamily="34" charset="0"/>
              <a:cs typeface="Arial" panose="020B0604020202020204" pitchFamily="34" charset="0"/>
            </a:endParaRPr>
          </a:p>
          <a:p>
            <a:pPr lvl="2">
              <a:lnSpc>
                <a:spcPct val="80000"/>
              </a:lnSpc>
              <a:defRPr/>
            </a:pPr>
            <a:r>
              <a:rPr lang="en-US" sz="2400" dirty="0">
                <a:latin typeface="Arial" panose="020B0604020202020204" pitchFamily="34" charset="0"/>
                <a:cs typeface="Arial" panose="020B0604020202020204" pitchFamily="34" charset="0"/>
              </a:rPr>
              <a:t>Problem:</a:t>
            </a:r>
          </a:p>
          <a:p>
            <a:pPr lvl="3">
              <a:lnSpc>
                <a:spcPct val="80000"/>
              </a:lnSpc>
              <a:defRPr/>
            </a:pPr>
            <a:endParaRPr lang="en-US" sz="2400" dirty="0">
              <a:latin typeface="Arial" panose="020B0604020202020204" pitchFamily="34" charset="0"/>
              <a:cs typeface="Arial" panose="020B0604020202020204" pitchFamily="34" charset="0"/>
            </a:endParaRPr>
          </a:p>
          <a:p>
            <a:pPr lvl="3">
              <a:lnSpc>
                <a:spcPct val="80000"/>
              </a:lnSpc>
              <a:defRPr/>
            </a:pPr>
            <a:r>
              <a:rPr lang="en-US" sz="2400" dirty="0">
                <a:latin typeface="Arial" panose="020B0604020202020204" pitchFamily="34" charset="0"/>
                <a:cs typeface="Arial" panose="020B0604020202020204" pitchFamily="34" charset="0"/>
              </a:rPr>
              <a:t>Lysine is the limiting amino acid in cereal foods.</a:t>
            </a:r>
          </a:p>
          <a:p>
            <a:pPr lvl="4">
              <a:lnSpc>
                <a:spcPct val="80000"/>
              </a:lnSpc>
              <a:defRPr/>
            </a:pPr>
            <a:r>
              <a:rPr lang="en-US" sz="2400" dirty="0">
                <a:solidFill>
                  <a:schemeClr val="accent1"/>
                </a:solidFill>
                <a:latin typeface="Arial" panose="020B0604020202020204" pitchFamily="34" charset="0"/>
                <a:cs typeface="Arial" panose="020B0604020202020204" pitchFamily="34" charset="0"/>
              </a:rPr>
              <a:t>Limiting amino acid</a:t>
            </a:r>
            <a:r>
              <a:rPr lang="en-US" sz="2400" dirty="0">
                <a:latin typeface="Arial" panose="020B0604020202020204" pitchFamily="34" charset="0"/>
                <a:cs typeface="Arial" panose="020B0604020202020204" pitchFamily="34" charset="0"/>
              </a:rPr>
              <a:t>: Essential amino acid of least quantity.</a:t>
            </a:r>
          </a:p>
          <a:p>
            <a:pPr lvl="4">
              <a:lnSpc>
                <a:spcPct val="80000"/>
              </a:lnSpc>
              <a:defRPr/>
            </a:pPr>
            <a:endParaRPr lang="en-US" sz="2400" dirty="0">
              <a:latin typeface="Arial" panose="020B0604020202020204" pitchFamily="34" charset="0"/>
              <a:cs typeface="Arial" panose="020B0604020202020204" pitchFamily="34" charset="0"/>
            </a:endParaRPr>
          </a:p>
          <a:p>
            <a:pPr lvl="4">
              <a:lnSpc>
                <a:spcPct val="80000"/>
              </a:lnSpc>
              <a:defRPr/>
            </a:pPr>
            <a:endParaRPr lang="en-US" sz="2400" dirty="0">
              <a:latin typeface="Arial" panose="020B0604020202020204" pitchFamily="34" charset="0"/>
              <a:cs typeface="Arial" panose="020B0604020202020204" pitchFamily="34" charset="0"/>
            </a:endParaRPr>
          </a:p>
          <a:p>
            <a:pPr lvl="3">
              <a:lnSpc>
                <a:spcPct val="80000"/>
              </a:lnSpc>
              <a:defRPr/>
            </a:pPr>
            <a:r>
              <a:rPr lang="en-US" sz="2400" dirty="0" err="1">
                <a:latin typeface="Arial" panose="020B0604020202020204" pitchFamily="34" charset="0"/>
                <a:cs typeface="Arial" panose="020B0604020202020204" pitchFamily="34" charset="0"/>
              </a:rPr>
              <a:t>Lysinoalanine</a:t>
            </a:r>
            <a:r>
              <a:rPr lang="en-US" sz="2400" dirty="0">
                <a:latin typeface="Arial" panose="020B0604020202020204" pitchFamily="34" charset="0"/>
                <a:cs typeface="Arial" panose="020B0604020202020204" pitchFamily="34" charset="0"/>
              </a:rPr>
              <a:t> can lead to kidney toxicity in </a:t>
            </a:r>
            <a:r>
              <a:rPr lang="en-US" sz="2400" u="sng" dirty="0">
                <a:latin typeface="Arial" panose="020B0604020202020204" pitchFamily="34" charset="0"/>
                <a:cs typeface="Arial" panose="020B0604020202020204" pitchFamily="34" charset="0"/>
              </a:rPr>
              <a:t>rats</a:t>
            </a:r>
            <a:r>
              <a:rPr lang="en-US" sz="2400" dirty="0">
                <a:latin typeface="Arial" panose="020B0604020202020204" pitchFamily="34" charset="0"/>
                <a:cs typeface="Arial" panose="020B0604020202020204" pitchFamily="34" charset="0"/>
              </a:rPr>
              <a:t>, and possibly humans.</a:t>
            </a:r>
          </a:p>
          <a:p>
            <a:pPr lvl="3">
              <a:lnSpc>
                <a:spcPct val="80000"/>
              </a:lnSpc>
              <a:defRPr/>
            </a:pPr>
            <a:endParaRPr lang="en-US"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64495310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71600" y="620688"/>
            <a:ext cx="7200800" cy="3293209"/>
          </a:xfrm>
          <a:prstGeom prst="rect">
            <a:avLst/>
          </a:prstGeom>
        </p:spPr>
        <p:txBody>
          <a:bodyPr wrap="square">
            <a:spAutoFit/>
          </a:bodyPr>
          <a:lstStyle/>
          <a:p>
            <a:pPr marL="82550">
              <a:defRPr/>
            </a:pPr>
            <a:r>
              <a:rPr lang="en-US" sz="3200" dirty="0">
                <a:solidFill>
                  <a:schemeClr val="accent1"/>
                </a:solidFill>
                <a:latin typeface="Arial" panose="020B0604020202020204" pitchFamily="34" charset="0"/>
                <a:cs typeface="Arial" panose="020B0604020202020204" pitchFamily="34" charset="0"/>
              </a:rPr>
              <a:t>Alkaline reactions (cont.)</a:t>
            </a:r>
          </a:p>
          <a:p>
            <a:pPr marL="82550">
              <a:defRPr/>
            </a:pPr>
            <a:endParaRPr lang="en-US" sz="2800" dirty="0">
              <a:latin typeface="Arial" panose="020B0604020202020204" pitchFamily="34" charset="0"/>
              <a:cs typeface="Arial" panose="020B0604020202020204" pitchFamily="34" charset="0"/>
            </a:endParaRPr>
          </a:p>
          <a:p>
            <a:pPr marL="403225" lvl="1">
              <a:defRPr/>
            </a:pPr>
            <a:r>
              <a:rPr lang="en-US" sz="2400" dirty="0">
                <a:latin typeface="Arial" panose="020B0604020202020204" pitchFamily="34" charset="0"/>
                <a:cs typeface="Arial" panose="020B0604020202020204" pitchFamily="34" charset="0"/>
              </a:rPr>
              <a:t>	</a:t>
            </a:r>
            <a:r>
              <a:rPr lang="en-US" sz="2800" dirty="0">
                <a:latin typeface="Arial" panose="020B0604020202020204" pitchFamily="34" charset="0"/>
                <a:cs typeface="Arial" panose="020B0604020202020204" pitchFamily="34" charset="0"/>
              </a:rPr>
              <a:t>Isomerization (racemization)</a:t>
            </a:r>
          </a:p>
          <a:p>
            <a:pPr marL="403225" lvl="1">
              <a:defRPr/>
            </a:pPr>
            <a:endParaRPr lang="en-US" sz="2400" dirty="0">
              <a:latin typeface="Arial" panose="020B0604020202020204" pitchFamily="34" charset="0"/>
              <a:cs typeface="Arial" panose="020B0604020202020204" pitchFamily="34" charset="0"/>
            </a:endParaRPr>
          </a:p>
          <a:p>
            <a:pPr marL="1257300" lvl="2" indent="-342900">
              <a:buClr>
                <a:schemeClr val="accent1"/>
              </a:buClr>
              <a:buFont typeface="Arial" panose="020B0604020202020204" pitchFamily="34" charset="0"/>
              <a:buChar char="•"/>
              <a:defRPr/>
            </a:pPr>
            <a:r>
              <a:rPr lang="en-US" sz="2400" dirty="0">
                <a:latin typeface="Arial" panose="020B0604020202020204" pitchFamily="34" charset="0"/>
                <a:cs typeface="Arial" panose="020B0604020202020204" pitchFamily="34" charset="0"/>
              </a:rPr>
              <a:t>L- to D-amino acids</a:t>
            </a:r>
          </a:p>
          <a:p>
            <a:pPr marL="1257300" lvl="2" indent="-342900">
              <a:buClr>
                <a:schemeClr val="accent1"/>
              </a:buClr>
              <a:buFont typeface="Arial" panose="020B0604020202020204" pitchFamily="34" charset="0"/>
              <a:buChar char="•"/>
              <a:defRPr/>
            </a:pPr>
            <a:r>
              <a:rPr lang="en-US" sz="2400" dirty="0">
                <a:latin typeface="Arial" panose="020B0604020202020204" pitchFamily="34" charset="0"/>
                <a:cs typeface="Arial" panose="020B0604020202020204" pitchFamily="34" charset="0"/>
              </a:rPr>
              <a:t>We cannot metabolize D-amino acids</a:t>
            </a:r>
          </a:p>
          <a:p>
            <a:pPr marL="1257300" lvl="2" indent="-342900">
              <a:buClr>
                <a:schemeClr val="accent1"/>
              </a:buClr>
              <a:buFont typeface="Arial" panose="020B0604020202020204" pitchFamily="34" charset="0"/>
              <a:buChar char="•"/>
              <a:defRPr/>
            </a:pPr>
            <a:r>
              <a:rPr lang="en-US" sz="2400" dirty="0">
                <a:latin typeface="Arial" panose="020B0604020202020204" pitchFamily="34" charset="0"/>
                <a:cs typeface="Arial" panose="020B0604020202020204" pitchFamily="34" charset="0"/>
              </a:rPr>
              <a:t>Not a very serious problem in texturized vegetable protein production.</a:t>
            </a:r>
          </a:p>
        </p:txBody>
      </p:sp>
      <p:pic>
        <p:nvPicPr>
          <p:cNvPr id="29698" name="Picture 2" descr="Image result for amino acid racemizatio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0" y="4191000"/>
            <a:ext cx="4010050" cy="2209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1637258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ChangeArrowheads="1"/>
          </p:cNvSpPr>
          <p:nvPr/>
        </p:nvSpPr>
        <p:spPr>
          <a:xfrm>
            <a:off x="539552" y="188640"/>
            <a:ext cx="8129587" cy="5688632"/>
          </a:xfrm>
          <a:prstGeom prst="rect">
            <a:avLst/>
          </a:prstGeom>
        </p:spPr>
        <p:txBody>
          <a:bodyPr>
            <a:noAutofit/>
          </a:bodyPr>
          <a:lst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a:lstStyle>
          <a:p>
            <a:pPr marL="82550" indent="0">
              <a:buNone/>
            </a:pPr>
            <a:r>
              <a:rPr lang="en-US" altLang="en-US" sz="2400" dirty="0">
                <a:latin typeface="Arial" panose="020B0604020202020204" pitchFamily="34" charset="0"/>
                <a:cs typeface="Arial" panose="020B0604020202020204" pitchFamily="34" charset="0"/>
              </a:rPr>
              <a:t>	</a:t>
            </a:r>
            <a:r>
              <a:rPr lang="en-US" altLang="en-US" sz="2400" dirty="0">
                <a:solidFill>
                  <a:schemeClr val="accent1"/>
                </a:solidFill>
                <a:latin typeface="Arial" panose="020B0604020202020204" pitchFamily="34" charset="0"/>
                <a:cs typeface="Arial" panose="020B0604020202020204" pitchFamily="34" charset="0"/>
              </a:rPr>
              <a:t>4. Oxidation</a:t>
            </a:r>
          </a:p>
          <a:p>
            <a:pPr marL="82550" indent="0">
              <a:buNone/>
            </a:pPr>
            <a:endParaRPr lang="en-US" altLang="en-US" sz="2400" dirty="0">
              <a:solidFill>
                <a:schemeClr val="accent1"/>
              </a:solidFill>
              <a:latin typeface="Arial" panose="020B0604020202020204" pitchFamily="34" charset="0"/>
              <a:cs typeface="Arial" panose="020B0604020202020204" pitchFamily="34" charset="0"/>
            </a:endParaRPr>
          </a:p>
          <a:p>
            <a:pPr lvl="1"/>
            <a:r>
              <a:rPr lang="en-US" altLang="en-US" dirty="0">
                <a:latin typeface="Arial" panose="020B0604020202020204" pitchFamily="34" charset="0"/>
                <a:cs typeface="Arial" panose="020B0604020202020204" pitchFamily="34" charset="0"/>
              </a:rPr>
              <a:t>Lipid oxidation</a:t>
            </a:r>
          </a:p>
          <a:p>
            <a:pPr lvl="2"/>
            <a:r>
              <a:rPr lang="en-US" altLang="en-US" sz="2400" dirty="0">
                <a:latin typeface="Arial" panose="020B0604020202020204" pitchFamily="34" charset="0"/>
                <a:cs typeface="Arial" panose="020B0604020202020204" pitchFamily="34" charset="0"/>
              </a:rPr>
              <a:t>Aldehyde, ketones react with </a:t>
            </a:r>
            <a:r>
              <a:rPr lang="en-US" altLang="en-US" sz="2400" dirty="0">
                <a:solidFill>
                  <a:schemeClr val="accent2">
                    <a:lumMod val="60000"/>
                    <a:lumOff val="40000"/>
                  </a:schemeClr>
                </a:solidFill>
                <a:latin typeface="Arial" panose="020B0604020202020204" pitchFamily="34" charset="0"/>
                <a:cs typeface="Arial" panose="020B0604020202020204" pitchFamily="34" charset="0"/>
              </a:rPr>
              <a:t>lysine</a:t>
            </a:r>
            <a:r>
              <a:rPr lang="en-US" altLang="en-US" sz="2400" dirty="0">
                <a:latin typeface="Arial" panose="020B0604020202020204" pitchFamily="34" charset="0"/>
                <a:cs typeface="Arial" panose="020B0604020202020204" pitchFamily="34" charset="0"/>
              </a:rPr>
              <a:t> making it unavailable</a:t>
            </a:r>
          </a:p>
          <a:p>
            <a:pPr lvl="2"/>
            <a:r>
              <a:rPr lang="en-US" altLang="en-US" sz="2400" dirty="0">
                <a:latin typeface="Arial" panose="020B0604020202020204" pitchFamily="34" charset="0"/>
                <a:cs typeface="Arial" panose="020B0604020202020204" pitchFamily="34" charset="0"/>
              </a:rPr>
              <a:t>Usually not a major problem</a:t>
            </a:r>
          </a:p>
          <a:p>
            <a:pPr lvl="1"/>
            <a:r>
              <a:rPr lang="en-US" altLang="en-US" dirty="0">
                <a:solidFill>
                  <a:schemeClr val="accent2">
                    <a:lumMod val="60000"/>
                    <a:lumOff val="40000"/>
                  </a:schemeClr>
                </a:solidFill>
                <a:latin typeface="Arial" panose="020B0604020202020204" pitchFamily="34" charset="0"/>
                <a:cs typeface="Arial" panose="020B0604020202020204" pitchFamily="34" charset="0"/>
              </a:rPr>
              <a:t>Methionine</a:t>
            </a:r>
            <a:r>
              <a:rPr lang="en-US" altLang="en-US" dirty="0">
                <a:latin typeface="Arial" panose="020B0604020202020204" pitchFamily="34" charset="0"/>
                <a:cs typeface="Arial" panose="020B0604020202020204" pitchFamily="34" charset="0"/>
              </a:rPr>
              <a:t> oxidation (no major concern)</a:t>
            </a:r>
          </a:p>
          <a:p>
            <a:pPr lvl="2"/>
            <a:r>
              <a:rPr lang="en-US" altLang="en-US" sz="2400" dirty="0">
                <a:latin typeface="Arial" panose="020B0604020202020204" pitchFamily="34" charset="0"/>
                <a:cs typeface="Arial" panose="020B0604020202020204" pitchFamily="34" charset="0"/>
              </a:rPr>
              <a:t>Sulfoxide or sulfone</a:t>
            </a:r>
          </a:p>
          <a:p>
            <a:pPr lvl="2"/>
            <a:endParaRPr lang="en-US" altLang="en-US" sz="2400" dirty="0">
              <a:latin typeface="Arial" panose="020B0604020202020204" pitchFamily="34" charset="0"/>
              <a:cs typeface="Arial" panose="020B0604020202020204" pitchFamily="34" charset="0"/>
            </a:endParaRPr>
          </a:p>
          <a:p>
            <a:pPr lvl="2"/>
            <a:endParaRPr lang="en-US" altLang="en-US" sz="2400" dirty="0">
              <a:latin typeface="Arial" panose="020B0604020202020204" pitchFamily="34" charset="0"/>
              <a:cs typeface="Arial" panose="020B0604020202020204" pitchFamily="34" charset="0"/>
            </a:endParaRPr>
          </a:p>
          <a:p>
            <a:pPr lvl="2"/>
            <a:endParaRPr lang="en-US" altLang="en-US" sz="2400" dirty="0">
              <a:latin typeface="Arial" panose="020B0604020202020204" pitchFamily="34" charset="0"/>
              <a:cs typeface="Arial" panose="020B0604020202020204" pitchFamily="34" charset="0"/>
            </a:endParaRPr>
          </a:p>
          <a:p>
            <a:pPr lvl="2"/>
            <a:r>
              <a:rPr lang="en-US" altLang="en-US" sz="2400" dirty="0">
                <a:latin typeface="Arial" panose="020B0604020202020204" pitchFamily="34" charset="0"/>
                <a:cs typeface="Arial" panose="020B0604020202020204" pitchFamily="34" charset="0"/>
              </a:rPr>
              <a:t>Met sulfoxide still active as an essential amino acid</a:t>
            </a:r>
          </a:p>
          <a:p>
            <a:pPr lvl="2"/>
            <a:r>
              <a:rPr lang="en-US" altLang="en-US" sz="2400" dirty="0">
                <a:latin typeface="Arial" panose="020B0604020202020204" pitchFamily="34" charset="0"/>
                <a:cs typeface="Arial" panose="020B0604020202020204" pitchFamily="34" charset="0"/>
              </a:rPr>
              <a:t>Met sulfone – no or little amino acid activity</a:t>
            </a:r>
          </a:p>
        </p:txBody>
      </p:sp>
      <p:graphicFrame>
        <p:nvGraphicFramePr>
          <p:cNvPr id="3" name="Object 2"/>
          <p:cNvGraphicFramePr>
            <a:graphicFrameLocks noChangeAspect="1"/>
          </p:cNvGraphicFramePr>
          <p:nvPr>
            <p:extLst>
              <p:ext uri="{D42A27DB-BD31-4B8C-83A1-F6EECF244321}">
                <p14:modId xmlns:p14="http://schemas.microsoft.com/office/powerpoint/2010/main" val="217416481"/>
              </p:ext>
            </p:extLst>
          </p:nvPr>
        </p:nvGraphicFramePr>
        <p:xfrm>
          <a:off x="1331640" y="3645024"/>
          <a:ext cx="6072187" cy="936625"/>
        </p:xfrm>
        <a:graphic>
          <a:graphicData uri="http://schemas.openxmlformats.org/presentationml/2006/ole">
            <mc:AlternateContent xmlns:mc="http://schemas.openxmlformats.org/markup-compatibility/2006">
              <mc:Choice xmlns:v="urn:schemas-microsoft-com:vml" Requires="v">
                <p:oleObj spid="_x0000_s30735" name="ChemSketch" r:id="rId3" imgW="5355336" imgH="826008" progId="">
                  <p:embed/>
                </p:oleObj>
              </mc:Choice>
              <mc:Fallback>
                <p:oleObj name="ChemSketch" r:id="rId3" imgW="5355336" imgH="826008" progId="">
                  <p:embed/>
                  <p:pic>
                    <p:nvPicPr>
                      <p:cNvPr id="0" name="Picture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31640" y="3645024"/>
                        <a:ext cx="6072187" cy="9366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 name="Rectangle 3"/>
          <p:cNvSpPr/>
          <p:nvPr/>
        </p:nvSpPr>
        <p:spPr>
          <a:xfrm>
            <a:off x="2267744" y="6165304"/>
            <a:ext cx="6588224" cy="369332"/>
          </a:xfrm>
          <a:prstGeom prst="rect">
            <a:avLst/>
          </a:prstGeom>
        </p:spPr>
        <p:txBody>
          <a:bodyPr wrap="square">
            <a:spAutoFit/>
          </a:bodyPr>
          <a:lstStyle/>
          <a:p>
            <a:r>
              <a:rPr lang="en-US" dirty="0"/>
              <a:t>http://onlinelibrary.wiley.com/doi/10.1111/1541-4337.12127/epdf</a:t>
            </a:r>
          </a:p>
        </p:txBody>
      </p:sp>
    </p:spTree>
    <p:extLst>
      <p:ext uri="{BB962C8B-B14F-4D97-AF65-F5344CB8AC3E}">
        <p14:creationId xmlns:p14="http://schemas.microsoft.com/office/powerpoint/2010/main" val="142826023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 name="Rectangle 2">
            <a:extLst>
              <a:ext uri="{FF2B5EF4-FFF2-40B4-BE49-F238E27FC236}">
                <a16:creationId xmlns:a16="http://schemas.microsoft.com/office/drawing/2014/main" id="{84C46B35-762A-F248-873C-1750BF3C584B}"/>
              </a:ext>
            </a:extLst>
          </p:cNvPr>
          <p:cNvSpPr>
            <a:spLocks noGrp="1" noChangeArrowheads="1"/>
          </p:cNvSpPr>
          <p:nvPr>
            <p:ph type="title"/>
          </p:nvPr>
        </p:nvSpPr>
        <p:spPr/>
        <p:txBody>
          <a:bodyPr/>
          <a:lstStyle/>
          <a:p>
            <a:pPr eaLnBrk="1" hangingPunct="1"/>
            <a:r>
              <a:rPr lang="en-US" altLang="cs-CZ"/>
              <a:t>Protein Stability</a:t>
            </a:r>
          </a:p>
        </p:txBody>
      </p:sp>
      <p:sp>
        <p:nvSpPr>
          <p:cNvPr id="4098" name="Rectangle 3">
            <a:extLst>
              <a:ext uri="{FF2B5EF4-FFF2-40B4-BE49-F238E27FC236}">
                <a16:creationId xmlns:a16="http://schemas.microsoft.com/office/drawing/2014/main" id="{9A21CE77-1827-4E44-B91C-2C62B1154C6D}"/>
              </a:ext>
            </a:extLst>
          </p:cNvPr>
          <p:cNvSpPr>
            <a:spLocks noGrp="1" noChangeArrowheads="1"/>
          </p:cNvSpPr>
          <p:nvPr>
            <p:ph type="body" idx="1"/>
          </p:nvPr>
        </p:nvSpPr>
        <p:spPr/>
        <p:txBody>
          <a:bodyPr/>
          <a:lstStyle/>
          <a:p>
            <a:pPr eaLnBrk="1" hangingPunct="1"/>
            <a:r>
              <a:rPr lang="en-US" altLang="cs-CZ"/>
              <a:t>Protein stability is the net balance of forces, which determine whether a protein will be in its native folded conformation or a denatured state.</a:t>
            </a:r>
          </a:p>
          <a:p>
            <a:pPr eaLnBrk="1" hangingPunct="1"/>
            <a:r>
              <a:rPr lang="en-US" altLang="cs-CZ"/>
              <a:t>Protein stability normally refers to the physical (thermodynamic) stability, not the chemical stability.</a:t>
            </a:r>
          </a:p>
        </p:txBody>
      </p:sp>
    </p:spTree>
    <p:extLst>
      <p:ext uri="{BB962C8B-B14F-4D97-AF65-F5344CB8AC3E}">
        <p14:creationId xmlns:p14="http://schemas.microsoft.com/office/powerpoint/2010/main" val="291910521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1" name="Rectangle 2">
            <a:extLst>
              <a:ext uri="{FF2B5EF4-FFF2-40B4-BE49-F238E27FC236}">
                <a16:creationId xmlns:a16="http://schemas.microsoft.com/office/drawing/2014/main" id="{3FB1318D-E3E9-664B-B336-BCA6FC1CBF73}"/>
              </a:ext>
            </a:extLst>
          </p:cNvPr>
          <p:cNvSpPr>
            <a:spLocks noGrp="1" noChangeArrowheads="1"/>
          </p:cNvSpPr>
          <p:nvPr>
            <p:ph type="title"/>
          </p:nvPr>
        </p:nvSpPr>
        <p:spPr/>
        <p:txBody>
          <a:bodyPr/>
          <a:lstStyle/>
          <a:p>
            <a:pPr eaLnBrk="1" hangingPunct="1"/>
            <a:r>
              <a:rPr lang="en-US" altLang="cs-CZ"/>
              <a:t>Chemical Stability</a:t>
            </a:r>
          </a:p>
        </p:txBody>
      </p:sp>
      <p:sp>
        <p:nvSpPr>
          <p:cNvPr id="5122" name="Rectangle 3">
            <a:extLst>
              <a:ext uri="{FF2B5EF4-FFF2-40B4-BE49-F238E27FC236}">
                <a16:creationId xmlns:a16="http://schemas.microsoft.com/office/drawing/2014/main" id="{3C842C91-0A30-7446-857C-0A2092D4ABEE}"/>
              </a:ext>
            </a:extLst>
          </p:cNvPr>
          <p:cNvSpPr>
            <a:spLocks noGrp="1" noChangeArrowheads="1"/>
          </p:cNvSpPr>
          <p:nvPr>
            <p:ph type="body" idx="1"/>
          </p:nvPr>
        </p:nvSpPr>
        <p:spPr>
          <a:xfrm>
            <a:off x="255588" y="1570038"/>
            <a:ext cx="8610600" cy="4525962"/>
          </a:xfrm>
        </p:spPr>
        <p:txBody>
          <a:bodyPr/>
          <a:lstStyle/>
          <a:p>
            <a:pPr eaLnBrk="1" hangingPunct="1"/>
            <a:r>
              <a:rPr lang="en-US" altLang="cs-CZ" sz="2800"/>
              <a:t>Chemical stability involves loss of integrity due to bond cleavage.</a:t>
            </a:r>
          </a:p>
          <a:p>
            <a:pPr lvl="1" eaLnBrk="1" hangingPunct="1"/>
            <a:r>
              <a:rPr lang="en-US" altLang="cs-CZ" sz="2400"/>
              <a:t>deamination of asparagine and/or glutamine residues, </a:t>
            </a:r>
          </a:p>
          <a:p>
            <a:pPr lvl="1" eaLnBrk="1" hangingPunct="1"/>
            <a:r>
              <a:rPr lang="en-US" altLang="cs-CZ" sz="2400"/>
              <a:t>hydrolysis of the peptide bond of Asp residues at low pH, </a:t>
            </a:r>
          </a:p>
          <a:p>
            <a:pPr lvl="1" eaLnBrk="1" hangingPunct="1"/>
            <a:r>
              <a:rPr lang="en-US" altLang="cs-CZ" sz="2400"/>
              <a:t>oxidation of Met at high temperature, </a:t>
            </a:r>
          </a:p>
          <a:p>
            <a:pPr lvl="1" eaLnBrk="1" hangingPunct="1"/>
            <a:r>
              <a:rPr lang="en-US" altLang="cs-CZ" sz="2400"/>
              <a:t>elimination of disulfide bonds </a:t>
            </a:r>
          </a:p>
          <a:p>
            <a:pPr lvl="1" eaLnBrk="1" hangingPunct="1"/>
            <a:r>
              <a:rPr lang="en-US" altLang="cs-CZ" sz="2400"/>
              <a:t>disulfide interchange at neutral pH </a:t>
            </a:r>
          </a:p>
          <a:p>
            <a:pPr eaLnBrk="1" hangingPunct="1"/>
            <a:r>
              <a:rPr lang="en-US" altLang="cs-CZ" sz="2800"/>
              <a:t>Other processes include thiol-catalyzed disulfide interchange and oxidation of cysteine residues. </a:t>
            </a:r>
          </a:p>
        </p:txBody>
      </p:sp>
    </p:spTree>
    <p:extLst>
      <p:ext uri="{BB962C8B-B14F-4D97-AF65-F5344CB8AC3E}">
        <p14:creationId xmlns:p14="http://schemas.microsoft.com/office/powerpoint/2010/main" val="325377133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Rectangle 2">
            <a:extLst>
              <a:ext uri="{FF2B5EF4-FFF2-40B4-BE49-F238E27FC236}">
                <a16:creationId xmlns:a16="http://schemas.microsoft.com/office/drawing/2014/main" id="{65F493EA-A4CF-8946-9A02-063DB179F969}"/>
              </a:ext>
            </a:extLst>
          </p:cNvPr>
          <p:cNvSpPr>
            <a:spLocks noGrp="1" noChangeArrowheads="1"/>
          </p:cNvSpPr>
          <p:nvPr>
            <p:ph type="title"/>
          </p:nvPr>
        </p:nvSpPr>
        <p:spPr>
          <a:xfrm>
            <a:off x="685800" y="609600"/>
            <a:ext cx="5410200" cy="1143000"/>
          </a:xfrm>
        </p:spPr>
        <p:txBody>
          <a:bodyPr/>
          <a:lstStyle/>
          <a:p>
            <a:pPr eaLnBrk="1" hangingPunct="1"/>
            <a:r>
              <a:rPr lang="en-US" altLang="cs-CZ"/>
              <a:t>Protein Stability</a:t>
            </a:r>
          </a:p>
        </p:txBody>
      </p:sp>
      <p:sp>
        <p:nvSpPr>
          <p:cNvPr id="6146" name="Rectangle 3">
            <a:extLst>
              <a:ext uri="{FF2B5EF4-FFF2-40B4-BE49-F238E27FC236}">
                <a16:creationId xmlns:a16="http://schemas.microsoft.com/office/drawing/2014/main" id="{867A5D32-7DBD-EA48-98F3-A8A3B64885E1}"/>
              </a:ext>
            </a:extLst>
          </p:cNvPr>
          <p:cNvSpPr>
            <a:spLocks noGrp="1" noChangeArrowheads="1"/>
          </p:cNvSpPr>
          <p:nvPr>
            <p:ph type="body" idx="1"/>
          </p:nvPr>
        </p:nvSpPr>
        <p:spPr>
          <a:xfrm>
            <a:off x="304800" y="1981200"/>
            <a:ext cx="8534400" cy="4876800"/>
          </a:xfrm>
        </p:spPr>
        <p:txBody>
          <a:bodyPr/>
          <a:lstStyle/>
          <a:p>
            <a:pPr eaLnBrk="1" hangingPunct="1">
              <a:lnSpc>
                <a:spcPct val="90000"/>
              </a:lnSpc>
            </a:pPr>
            <a:r>
              <a:rPr lang="en-US" altLang="cs-CZ" sz="2800"/>
              <a:t>The net stability of a protein is defined as the difference in free energy between the native and denatured state: </a:t>
            </a:r>
          </a:p>
          <a:p>
            <a:pPr eaLnBrk="1" hangingPunct="1">
              <a:lnSpc>
                <a:spcPct val="90000"/>
              </a:lnSpc>
            </a:pPr>
            <a:r>
              <a:rPr lang="en-US" altLang="cs-CZ" sz="2800"/>
              <a:t>Both G</a:t>
            </a:r>
            <a:r>
              <a:rPr lang="en-US" altLang="cs-CZ" sz="2800" baseline="-25000"/>
              <a:t>N</a:t>
            </a:r>
            <a:r>
              <a:rPr lang="en-US" altLang="cs-CZ" sz="2800"/>
              <a:t> and G</a:t>
            </a:r>
            <a:r>
              <a:rPr lang="en-US" altLang="cs-CZ" sz="2800" baseline="-25000"/>
              <a:t>U</a:t>
            </a:r>
            <a:r>
              <a:rPr lang="en-US" altLang="cs-CZ" sz="2800"/>
              <a:t> contribute to G </a:t>
            </a:r>
          </a:p>
          <a:p>
            <a:pPr eaLnBrk="1" hangingPunct="1">
              <a:lnSpc>
                <a:spcPct val="90000"/>
              </a:lnSpc>
            </a:pPr>
            <a:r>
              <a:rPr lang="en-US" altLang="cs-CZ" sz="2800"/>
              <a:t>The free energy may be readily calculated from the following relationships: </a:t>
            </a:r>
          </a:p>
          <a:p>
            <a:pPr eaLnBrk="1" hangingPunct="1">
              <a:lnSpc>
                <a:spcPct val="90000"/>
              </a:lnSpc>
              <a:buFontTx/>
              <a:buNone/>
            </a:pPr>
            <a:r>
              <a:rPr lang="en-US" altLang="cs-CZ" sz="2800"/>
              <a:t>		K = [N]/[U] = F</a:t>
            </a:r>
            <a:r>
              <a:rPr lang="en-US" altLang="cs-CZ" sz="2800" baseline="-25000"/>
              <a:t>N</a:t>
            </a:r>
            <a:r>
              <a:rPr lang="en-US" altLang="cs-CZ" sz="2800"/>
              <a:t>/(1- F</a:t>
            </a:r>
            <a:r>
              <a:rPr lang="en-US" altLang="cs-CZ" sz="2800" baseline="-25000"/>
              <a:t>N</a:t>
            </a:r>
            <a:r>
              <a:rPr lang="en-US" altLang="cs-CZ" sz="2800"/>
              <a:t>), </a:t>
            </a:r>
          </a:p>
          <a:p>
            <a:pPr eaLnBrk="1" hangingPunct="1">
              <a:lnSpc>
                <a:spcPct val="90000"/>
              </a:lnSpc>
              <a:buFontTx/>
              <a:buNone/>
            </a:pPr>
            <a:r>
              <a:rPr lang="en-US" altLang="cs-CZ" sz="2800"/>
              <a:t>			F</a:t>
            </a:r>
            <a:r>
              <a:rPr lang="en-US" altLang="cs-CZ" sz="2800" baseline="-25000"/>
              <a:t>N</a:t>
            </a:r>
            <a:r>
              <a:rPr lang="en-US" altLang="cs-CZ" sz="2800"/>
              <a:t> = fraction folded </a:t>
            </a:r>
          </a:p>
          <a:p>
            <a:pPr eaLnBrk="1" hangingPunct="1">
              <a:lnSpc>
                <a:spcPct val="90000"/>
              </a:lnSpc>
              <a:buFont typeface="Wingdings" pitchFamily="2" charset="2"/>
              <a:buNone/>
            </a:pPr>
            <a:r>
              <a:rPr lang="en-US" altLang="cs-CZ" sz="2800">
                <a:latin typeface="Symbol" pitchFamily="2" charset="2"/>
              </a:rPr>
              <a:t>		D</a:t>
            </a:r>
            <a:r>
              <a:rPr lang="en-US" altLang="cs-CZ" sz="2800"/>
              <a:t>G = G</a:t>
            </a:r>
            <a:r>
              <a:rPr lang="en-US" altLang="cs-CZ" sz="2800" baseline="-25000"/>
              <a:t>N</a:t>
            </a:r>
            <a:r>
              <a:rPr lang="en-US" altLang="cs-CZ" sz="2800"/>
              <a:t> - G</a:t>
            </a:r>
            <a:r>
              <a:rPr lang="en-US" altLang="cs-CZ" sz="2800" baseline="-25000"/>
              <a:t>U</a:t>
            </a:r>
            <a:r>
              <a:rPr lang="en-US" altLang="cs-CZ" sz="2800"/>
              <a:t> = -RTlnK </a:t>
            </a:r>
          </a:p>
          <a:p>
            <a:pPr eaLnBrk="1" hangingPunct="1">
              <a:lnSpc>
                <a:spcPct val="90000"/>
              </a:lnSpc>
            </a:pPr>
            <a:r>
              <a:rPr lang="en-US" altLang="cs-CZ" sz="2800"/>
              <a:t>Decreasing the energy of the folded state or increasing the energy of the unfolded state have the same effect on </a:t>
            </a:r>
            <a:r>
              <a:rPr lang="en-US" altLang="cs-CZ" sz="2800">
                <a:latin typeface="Symbol" pitchFamily="2" charset="2"/>
              </a:rPr>
              <a:t>D</a:t>
            </a:r>
            <a:r>
              <a:rPr lang="en-US" altLang="cs-CZ" sz="2800"/>
              <a:t>G.</a:t>
            </a:r>
          </a:p>
        </p:txBody>
      </p:sp>
      <p:pic>
        <p:nvPicPr>
          <p:cNvPr id="6147" name="Picture 4" descr="IMG00001">
            <a:extLst>
              <a:ext uri="{FF2B5EF4-FFF2-40B4-BE49-F238E27FC236}">
                <a16:creationId xmlns:a16="http://schemas.microsoft.com/office/drawing/2014/main" id="{08541F3E-C5DE-F540-ADD3-EB8B8294152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91200" y="304800"/>
            <a:ext cx="2819400" cy="1662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4828321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9" name="Rectangle 2">
            <a:extLst>
              <a:ext uri="{FF2B5EF4-FFF2-40B4-BE49-F238E27FC236}">
                <a16:creationId xmlns:a16="http://schemas.microsoft.com/office/drawing/2014/main" id="{0589C0E6-2503-564D-9460-0D3ADEBA345A}"/>
              </a:ext>
            </a:extLst>
          </p:cNvPr>
          <p:cNvSpPr>
            <a:spLocks noGrp="1" noChangeArrowheads="1"/>
          </p:cNvSpPr>
          <p:nvPr>
            <p:ph type="title"/>
          </p:nvPr>
        </p:nvSpPr>
        <p:spPr/>
        <p:txBody>
          <a:bodyPr/>
          <a:lstStyle/>
          <a:p>
            <a:pPr eaLnBrk="1" hangingPunct="1"/>
            <a:r>
              <a:rPr lang="en-US" altLang="cs-CZ"/>
              <a:t>Protein Stability</a:t>
            </a:r>
          </a:p>
        </p:txBody>
      </p:sp>
      <p:sp>
        <p:nvSpPr>
          <p:cNvPr id="7170" name="Rectangle 3">
            <a:extLst>
              <a:ext uri="{FF2B5EF4-FFF2-40B4-BE49-F238E27FC236}">
                <a16:creationId xmlns:a16="http://schemas.microsoft.com/office/drawing/2014/main" id="{366CD7AE-C45C-A44D-979C-5E856C1CD090}"/>
              </a:ext>
            </a:extLst>
          </p:cNvPr>
          <p:cNvSpPr>
            <a:spLocks noGrp="1" noChangeArrowheads="1"/>
          </p:cNvSpPr>
          <p:nvPr>
            <p:ph type="body" idx="1"/>
          </p:nvPr>
        </p:nvSpPr>
        <p:spPr>
          <a:xfrm>
            <a:off x="304800" y="1981200"/>
            <a:ext cx="8534400" cy="4876800"/>
          </a:xfrm>
        </p:spPr>
        <p:txBody>
          <a:bodyPr/>
          <a:lstStyle/>
          <a:p>
            <a:pPr eaLnBrk="1" hangingPunct="1">
              <a:lnSpc>
                <a:spcPct val="90000"/>
              </a:lnSpc>
            </a:pPr>
            <a:r>
              <a:rPr lang="en-US" altLang="cs-CZ" sz="2800"/>
              <a:t>Protein stability is important for many reasons:</a:t>
            </a:r>
          </a:p>
          <a:p>
            <a:pPr lvl="1" eaLnBrk="1" hangingPunct="1">
              <a:lnSpc>
                <a:spcPct val="90000"/>
              </a:lnSpc>
            </a:pPr>
            <a:r>
              <a:rPr lang="en-US" altLang="cs-CZ" sz="2400"/>
              <a:t>Providing an understanding of the basic thermodynamics of the process of folding,</a:t>
            </a:r>
          </a:p>
          <a:p>
            <a:pPr lvl="1" eaLnBrk="1" hangingPunct="1">
              <a:lnSpc>
                <a:spcPct val="90000"/>
              </a:lnSpc>
            </a:pPr>
            <a:r>
              <a:rPr lang="en-US" altLang="cs-CZ" sz="2400"/>
              <a:t>increased protein stability may be a multi-billion dollar value the in food and drug processing, and in biotechnology and protein drugs. </a:t>
            </a:r>
          </a:p>
          <a:p>
            <a:pPr eaLnBrk="1" hangingPunct="1">
              <a:lnSpc>
                <a:spcPct val="90000"/>
              </a:lnSpc>
            </a:pPr>
            <a:r>
              <a:rPr lang="en-US" altLang="cs-CZ" sz="2800"/>
              <a:t>Two relatively recent innovations, which have had major impact in the study of the thermodynamics of proteins were the development of very sensitive techniques, differential scanning calorimetry (especially by Privalov and Brandts) and site-directed mutagenesis. </a:t>
            </a:r>
          </a:p>
        </p:txBody>
      </p:sp>
    </p:spTree>
    <p:extLst>
      <p:ext uri="{BB962C8B-B14F-4D97-AF65-F5344CB8AC3E}">
        <p14:creationId xmlns:p14="http://schemas.microsoft.com/office/powerpoint/2010/main" val="208403232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3" name="Rectangle 1026">
            <a:extLst>
              <a:ext uri="{FF2B5EF4-FFF2-40B4-BE49-F238E27FC236}">
                <a16:creationId xmlns:a16="http://schemas.microsoft.com/office/drawing/2014/main" id="{D2CCB57D-060D-9849-9997-980A552CA020}"/>
              </a:ext>
            </a:extLst>
          </p:cNvPr>
          <p:cNvSpPr>
            <a:spLocks noGrp="1" noChangeArrowheads="1"/>
          </p:cNvSpPr>
          <p:nvPr>
            <p:ph type="title"/>
          </p:nvPr>
        </p:nvSpPr>
        <p:spPr/>
        <p:txBody>
          <a:bodyPr>
            <a:normAutofit fontScale="90000"/>
          </a:bodyPr>
          <a:lstStyle/>
          <a:p>
            <a:pPr eaLnBrk="1" hangingPunct="1"/>
            <a:r>
              <a:rPr lang="en-US" altLang="cs-CZ"/>
              <a:t>Stability of the Folded State</a:t>
            </a:r>
            <a:br>
              <a:rPr lang="en-US" altLang="cs-CZ"/>
            </a:br>
            <a:endParaRPr lang="en-US" altLang="cs-CZ"/>
          </a:p>
        </p:txBody>
      </p:sp>
      <p:sp>
        <p:nvSpPr>
          <p:cNvPr id="8194" name="Rectangle 1027">
            <a:extLst>
              <a:ext uri="{FF2B5EF4-FFF2-40B4-BE49-F238E27FC236}">
                <a16:creationId xmlns:a16="http://schemas.microsoft.com/office/drawing/2014/main" id="{6BCE2BD6-79BE-4547-9271-89B801C7885A}"/>
              </a:ext>
            </a:extLst>
          </p:cNvPr>
          <p:cNvSpPr>
            <a:spLocks noGrp="1" noChangeArrowheads="1"/>
          </p:cNvSpPr>
          <p:nvPr>
            <p:ph type="body" idx="1"/>
          </p:nvPr>
        </p:nvSpPr>
        <p:spPr>
          <a:xfrm>
            <a:off x="457200" y="1371600"/>
            <a:ext cx="8229600" cy="4495800"/>
          </a:xfrm>
        </p:spPr>
        <p:txBody>
          <a:bodyPr/>
          <a:lstStyle/>
          <a:p>
            <a:pPr eaLnBrk="1" hangingPunct="1">
              <a:lnSpc>
                <a:spcPct val="90000"/>
              </a:lnSpc>
            </a:pPr>
            <a:r>
              <a:rPr lang="en-US" altLang="cs-CZ" sz="2800"/>
              <a:t>Measuring protein stability is measuring the energy difference between the U (unfolded) and F (folded) states.</a:t>
            </a:r>
          </a:p>
          <a:p>
            <a:pPr eaLnBrk="1" hangingPunct="1">
              <a:lnSpc>
                <a:spcPct val="90000"/>
              </a:lnSpc>
            </a:pPr>
            <a:r>
              <a:rPr lang="en-US" altLang="cs-CZ" sz="2800"/>
              <a:t>The average stability of a monomeric small protein is about 5 - 10 kcal/mol, which is very small!</a:t>
            </a:r>
          </a:p>
          <a:p>
            <a:pPr eaLnBrk="1" hangingPunct="1">
              <a:lnSpc>
                <a:spcPct val="90000"/>
              </a:lnSpc>
              <a:buFontTx/>
              <a:buNone/>
            </a:pPr>
            <a:r>
              <a:rPr lang="en-US" altLang="cs-CZ" sz="2800">
                <a:latin typeface="Symbol" pitchFamily="2" charset="2"/>
              </a:rPr>
              <a:t>			D</a:t>
            </a:r>
            <a:r>
              <a:rPr lang="en-US" altLang="cs-CZ" sz="2800"/>
              <a:t>G = G</a:t>
            </a:r>
            <a:r>
              <a:rPr lang="en-US" altLang="cs-CZ" sz="2800" baseline="-25000"/>
              <a:t>N</a:t>
            </a:r>
            <a:r>
              <a:rPr lang="en-US" altLang="cs-CZ" sz="2800"/>
              <a:t> - G</a:t>
            </a:r>
            <a:r>
              <a:rPr lang="en-US" altLang="cs-CZ" sz="2800" baseline="-25000"/>
              <a:t>U</a:t>
            </a:r>
            <a:r>
              <a:rPr lang="en-US" altLang="cs-CZ" sz="2800"/>
              <a:t> = -RTlnK</a:t>
            </a:r>
          </a:p>
          <a:p>
            <a:pPr eaLnBrk="1" hangingPunct="1">
              <a:lnSpc>
                <a:spcPct val="90000"/>
              </a:lnSpc>
              <a:buFontTx/>
              <a:buNone/>
            </a:pPr>
            <a:r>
              <a:rPr lang="en-US" altLang="cs-CZ" sz="2800"/>
              <a:t>		K=e</a:t>
            </a:r>
            <a:r>
              <a:rPr lang="en-US" altLang="cs-CZ" sz="2800" baseline="30000"/>
              <a:t>-</a:t>
            </a:r>
            <a:r>
              <a:rPr lang="en-US" altLang="cs-CZ" sz="2800" baseline="30000">
                <a:latin typeface="Symbol" pitchFamily="2" charset="2"/>
              </a:rPr>
              <a:t>D</a:t>
            </a:r>
            <a:r>
              <a:rPr lang="en-US" altLang="cs-CZ" sz="2800" baseline="30000"/>
              <a:t>G/RT </a:t>
            </a:r>
            <a:r>
              <a:rPr lang="en-US" altLang="cs-CZ" sz="2800"/>
              <a:t>= e</a:t>
            </a:r>
            <a:r>
              <a:rPr lang="en-US" altLang="cs-CZ" sz="2800" baseline="30000"/>
              <a:t>-10x1000/(2x298) </a:t>
            </a:r>
            <a:r>
              <a:rPr lang="en-US" altLang="cs-CZ" sz="2800"/>
              <a:t>=2x 10</a:t>
            </a:r>
            <a:r>
              <a:rPr lang="en-US" altLang="cs-CZ" sz="2800" baseline="30000"/>
              <a:t> 7</a:t>
            </a:r>
          </a:p>
          <a:p>
            <a:pPr lvl="1" eaLnBrk="1" hangingPunct="1">
              <a:lnSpc>
                <a:spcPct val="90000"/>
              </a:lnSpc>
            </a:pPr>
            <a:r>
              <a:rPr lang="en-US" altLang="cs-CZ" sz="2400"/>
              <a:t>i.e. in aqueous solution, at room temperature, the ratio of folded : unfolded protein is 2x 10</a:t>
            </a:r>
            <a:r>
              <a:rPr lang="en-US" altLang="cs-CZ" sz="2400" baseline="30000"/>
              <a:t> 7</a:t>
            </a:r>
            <a:r>
              <a:rPr lang="en-US" altLang="cs-CZ" sz="2400"/>
              <a:t> : 1!</a:t>
            </a:r>
          </a:p>
        </p:txBody>
      </p:sp>
    </p:spTree>
    <p:extLst>
      <p:ext uri="{BB962C8B-B14F-4D97-AF65-F5344CB8AC3E}">
        <p14:creationId xmlns:p14="http://schemas.microsoft.com/office/powerpoint/2010/main" val="70457881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7" name="Rectangle 1026">
            <a:extLst>
              <a:ext uri="{FF2B5EF4-FFF2-40B4-BE49-F238E27FC236}">
                <a16:creationId xmlns:a16="http://schemas.microsoft.com/office/drawing/2014/main" id="{C64ACC1D-309E-0A44-803E-A1D59FF86A92}"/>
              </a:ext>
            </a:extLst>
          </p:cNvPr>
          <p:cNvSpPr>
            <a:spLocks noGrp="1" noChangeArrowheads="1"/>
          </p:cNvSpPr>
          <p:nvPr>
            <p:ph type="title"/>
          </p:nvPr>
        </p:nvSpPr>
        <p:spPr/>
        <p:txBody>
          <a:bodyPr/>
          <a:lstStyle/>
          <a:p>
            <a:pPr eaLnBrk="1" hangingPunct="1"/>
            <a:r>
              <a:rPr lang="en-US" altLang="cs-CZ"/>
              <a:t>Stability of the Folded State</a:t>
            </a:r>
          </a:p>
        </p:txBody>
      </p:sp>
      <p:sp>
        <p:nvSpPr>
          <p:cNvPr id="9218" name="Rectangle 1027">
            <a:extLst>
              <a:ext uri="{FF2B5EF4-FFF2-40B4-BE49-F238E27FC236}">
                <a16:creationId xmlns:a16="http://schemas.microsoft.com/office/drawing/2014/main" id="{95C7B98C-2C28-6D49-B955-D7948B26EE30}"/>
              </a:ext>
            </a:extLst>
          </p:cNvPr>
          <p:cNvSpPr>
            <a:spLocks noGrp="1" noChangeArrowheads="1"/>
          </p:cNvSpPr>
          <p:nvPr>
            <p:ph type="body" idx="1"/>
          </p:nvPr>
        </p:nvSpPr>
        <p:spPr>
          <a:xfrm>
            <a:off x="533400" y="1676400"/>
            <a:ext cx="8077200" cy="4343400"/>
          </a:xfrm>
        </p:spPr>
        <p:txBody>
          <a:bodyPr/>
          <a:lstStyle/>
          <a:p>
            <a:pPr eaLnBrk="1" hangingPunct="1">
              <a:lnSpc>
                <a:spcPct val="90000"/>
              </a:lnSpc>
            </a:pPr>
            <a:r>
              <a:rPr lang="en-US" altLang="cs-CZ" sz="2800"/>
              <a:t>K as the equilibrium constant, is the ratio of the forward (f) and the reverse (u) rate constant. K=k</a:t>
            </a:r>
            <a:r>
              <a:rPr lang="en-US" altLang="cs-CZ" sz="2800" baseline="-25000"/>
              <a:t>f</a:t>
            </a:r>
            <a:r>
              <a:rPr lang="en-US" altLang="cs-CZ" sz="2800"/>
              <a:t>/k</a:t>
            </a:r>
            <a:r>
              <a:rPr lang="en-US" altLang="cs-CZ" sz="2800" baseline="-25000"/>
              <a:t>u</a:t>
            </a:r>
          </a:p>
          <a:p>
            <a:pPr eaLnBrk="1" hangingPunct="1">
              <a:lnSpc>
                <a:spcPct val="90000"/>
              </a:lnSpc>
            </a:pPr>
            <a:r>
              <a:rPr lang="en-US" altLang="cs-CZ" sz="2800"/>
              <a:t>If a typical protein refolds spontaneously with a rate constant of k</a:t>
            </a:r>
            <a:r>
              <a:rPr lang="en-US" altLang="cs-CZ" sz="2800" baseline="-25000"/>
              <a:t>f </a:t>
            </a:r>
            <a:r>
              <a:rPr lang="en-US" altLang="cs-CZ" sz="2800"/>
              <a:t>= 1 s</a:t>
            </a:r>
            <a:r>
              <a:rPr lang="en-US" altLang="cs-CZ" sz="2800" baseline="30000"/>
              <a:t>-1</a:t>
            </a:r>
            <a:r>
              <a:rPr lang="en-US" altLang="cs-CZ" sz="2800"/>
              <a:t>, its rate of spontaneously unfolding under the same condition will be 10</a:t>
            </a:r>
            <a:r>
              <a:rPr lang="en-US" altLang="cs-CZ" sz="2800" baseline="30000"/>
              <a:t>-7 </a:t>
            </a:r>
            <a:r>
              <a:rPr lang="en-US" altLang="cs-CZ" sz="2800"/>
              <a:t>s</a:t>
            </a:r>
            <a:r>
              <a:rPr lang="en-US" altLang="cs-CZ" sz="2800" baseline="30000"/>
              <a:t>-1</a:t>
            </a:r>
            <a:r>
              <a:rPr lang="en-US" altLang="cs-CZ" sz="2800"/>
              <a:t>.</a:t>
            </a:r>
            <a:r>
              <a:rPr lang="en-US" altLang="cs-CZ" sz="2800" baseline="30000"/>
              <a:t> </a:t>
            </a:r>
            <a:r>
              <a:rPr lang="en-US" altLang="cs-CZ" sz="2800"/>
              <a:t>The half life is 0.693/10</a:t>
            </a:r>
            <a:r>
              <a:rPr lang="en-US" altLang="cs-CZ" sz="2800" baseline="30000"/>
              <a:t>-7</a:t>
            </a:r>
            <a:r>
              <a:rPr lang="en-US" altLang="cs-CZ" sz="2800"/>
              <a:t> s = 80 days.</a:t>
            </a:r>
          </a:p>
          <a:p>
            <a:pPr lvl="1" eaLnBrk="1" hangingPunct="1">
              <a:lnSpc>
                <a:spcPct val="90000"/>
              </a:lnSpc>
            </a:pPr>
            <a:r>
              <a:rPr lang="en-US" altLang="cs-CZ" sz="2400"/>
              <a:t>This suggests that the unfolding of proteins will only be transient.</a:t>
            </a:r>
          </a:p>
          <a:p>
            <a:pPr lvl="1" eaLnBrk="1" hangingPunct="1">
              <a:lnSpc>
                <a:spcPct val="90000"/>
              </a:lnSpc>
            </a:pPr>
            <a:r>
              <a:rPr lang="en-US" altLang="cs-CZ" sz="2400"/>
              <a:t>We have to perturb the equilibrium to enable us to measure the unfolding of proteins using urea, pH, etc.</a:t>
            </a:r>
          </a:p>
          <a:p>
            <a:pPr eaLnBrk="1" hangingPunct="1">
              <a:lnSpc>
                <a:spcPct val="90000"/>
              </a:lnSpc>
            </a:pPr>
            <a:endParaRPr lang="en-US" altLang="cs-CZ" sz="2800"/>
          </a:p>
        </p:txBody>
      </p:sp>
    </p:spTree>
    <p:extLst>
      <p:ext uri="{BB962C8B-B14F-4D97-AF65-F5344CB8AC3E}">
        <p14:creationId xmlns:p14="http://schemas.microsoft.com/office/powerpoint/2010/main" val="313915811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1" name="Rectangle 2">
            <a:extLst>
              <a:ext uri="{FF2B5EF4-FFF2-40B4-BE49-F238E27FC236}">
                <a16:creationId xmlns:a16="http://schemas.microsoft.com/office/drawing/2014/main" id="{5171B169-DF4E-004F-9E08-9BA374D1CA1A}"/>
              </a:ext>
            </a:extLst>
          </p:cNvPr>
          <p:cNvSpPr>
            <a:spLocks noGrp="1" noChangeArrowheads="1"/>
          </p:cNvSpPr>
          <p:nvPr>
            <p:ph type="title"/>
          </p:nvPr>
        </p:nvSpPr>
        <p:spPr>
          <a:xfrm>
            <a:off x="228600" y="381000"/>
            <a:ext cx="8229600" cy="1143000"/>
          </a:xfrm>
        </p:spPr>
        <p:txBody>
          <a:bodyPr/>
          <a:lstStyle/>
          <a:p>
            <a:pPr eaLnBrk="1" hangingPunct="1"/>
            <a:r>
              <a:rPr lang="en-US" altLang="cs-CZ"/>
              <a:t>Techniques for Measuring Stability</a:t>
            </a:r>
          </a:p>
        </p:txBody>
      </p:sp>
      <p:sp>
        <p:nvSpPr>
          <p:cNvPr id="10242" name="Rectangle 3">
            <a:extLst>
              <a:ext uri="{FF2B5EF4-FFF2-40B4-BE49-F238E27FC236}">
                <a16:creationId xmlns:a16="http://schemas.microsoft.com/office/drawing/2014/main" id="{BE3FA981-1335-2645-9177-EEDD9C437970}"/>
              </a:ext>
            </a:extLst>
          </p:cNvPr>
          <p:cNvSpPr>
            <a:spLocks noGrp="1" noChangeArrowheads="1"/>
          </p:cNvSpPr>
          <p:nvPr>
            <p:ph type="body" idx="1"/>
          </p:nvPr>
        </p:nvSpPr>
        <p:spPr>
          <a:xfrm>
            <a:off x="685800" y="1676400"/>
            <a:ext cx="8305800" cy="4876800"/>
          </a:xfrm>
        </p:spPr>
        <p:txBody>
          <a:bodyPr/>
          <a:lstStyle/>
          <a:p>
            <a:pPr eaLnBrk="1" hangingPunct="1">
              <a:spcBef>
                <a:spcPct val="0"/>
              </a:spcBef>
            </a:pPr>
            <a:r>
              <a:rPr lang="en-US" altLang="cs-CZ" sz="2800"/>
              <a:t>Any methods that can distinguish between U and F </a:t>
            </a:r>
          </a:p>
          <a:p>
            <a:pPr eaLnBrk="1" hangingPunct="1">
              <a:spcBef>
                <a:spcPct val="0"/>
              </a:spcBef>
              <a:buFontTx/>
              <a:buNone/>
            </a:pPr>
            <a:r>
              <a:rPr lang="en-US" altLang="cs-CZ" sz="2800"/>
              <a:t>		Absorbance (e.g. Trp, Tyr) </a:t>
            </a:r>
          </a:p>
          <a:p>
            <a:pPr eaLnBrk="1" hangingPunct="1">
              <a:spcBef>
                <a:spcPct val="0"/>
              </a:spcBef>
              <a:buFontTx/>
              <a:buNone/>
            </a:pPr>
            <a:r>
              <a:rPr lang="en-US" altLang="cs-CZ" sz="2800"/>
              <a:t>		Fluorescence (Trp)-difference in emission max &amp; 		intensity.</a:t>
            </a:r>
          </a:p>
          <a:p>
            <a:pPr eaLnBrk="1" hangingPunct="1">
              <a:spcBef>
                <a:spcPct val="0"/>
              </a:spcBef>
              <a:buFontTx/>
              <a:buNone/>
            </a:pPr>
            <a:r>
              <a:rPr lang="en-US" altLang="cs-CZ" sz="2800"/>
              <a:t>		CD (far or near UV) - (2</a:t>
            </a:r>
            <a:r>
              <a:rPr lang="en-US" altLang="cs-CZ" sz="2800" baseline="30000"/>
              <a:t>o</a:t>
            </a:r>
            <a:r>
              <a:rPr lang="en-US" altLang="cs-CZ" sz="2800"/>
              <a:t> or 3</a:t>
            </a:r>
            <a:r>
              <a:rPr lang="en-US" altLang="cs-CZ" sz="2800" baseline="30000"/>
              <a:t>o</a:t>
            </a:r>
            <a:r>
              <a:rPr lang="en-US" altLang="cs-CZ" sz="2800"/>
              <a:t>) </a:t>
            </a:r>
          </a:p>
          <a:p>
            <a:pPr eaLnBrk="1" hangingPunct="1">
              <a:spcBef>
                <a:spcPct val="0"/>
              </a:spcBef>
              <a:buFontTx/>
              <a:buNone/>
            </a:pPr>
            <a:r>
              <a:rPr lang="en-US" altLang="cs-CZ" sz="2800"/>
              <a:t>		NMR </a:t>
            </a:r>
          </a:p>
          <a:p>
            <a:pPr eaLnBrk="1" hangingPunct="1">
              <a:spcBef>
                <a:spcPct val="0"/>
              </a:spcBef>
              <a:buFontTx/>
              <a:buNone/>
            </a:pPr>
            <a:r>
              <a:rPr lang="en-US" altLang="cs-CZ" sz="2800"/>
              <a:t>		DSC (calorimetry) </a:t>
            </a:r>
          </a:p>
          <a:p>
            <a:pPr eaLnBrk="1" hangingPunct="1">
              <a:spcBef>
                <a:spcPct val="0"/>
              </a:spcBef>
              <a:buFontTx/>
              <a:buNone/>
            </a:pPr>
            <a:r>
              <a:rPr lang="en-US" altLang="cs-CZ" sz="2800"/>
              <a:t>		Urea gradient gels - difference in the migrating 		rates between F and U.</a:t>
            </a:r>
          </a:p>
          <a:p>
            <a:pPr eaLnBrk="1" hangingPunct="1">
              <a:spcBef>
                <a:spcPct val="0"/>
              </a:spcBef>
              <a:buFontTx/>
              <a:buNone/>
            </a:pPr>
            <a:r>
              <a:rPr lang="en-US" altLang="cs-CZ" sz="2800"/>
              <a:t>		Catalytic activity </a:t>
            </a:r>
          </a:p>
          <a:p>
            <a:pPr eaLnBrk="1" hangingPunct="1">
              <a:spcBef>
                <a:spcPct val="0"/>
              </a:spcBef>
              <a:buFontTx/>
              <a:buNone/>
            </a:pPr>
            <a:r>
              <a:rPr lang="en-US" altLang="cs-CZ" sz="2800"/>
              <a:t> 		Chromophoric or fluorophoric probes </a:t>
            </a:r>
          </a:p>
          <a:p>
            <a:pPr eaLnBrk="1" hangingPunct="1">
              <a:spcBef>
                <a:spcPct val="0"/>
              </a:spcBef>
              <a:buFontTx/>
              <a:buNone/>
            </a:pPr>
            <a:endParaRPr lang="en-US" altLang="cs-CZ" sz="2800"/>
          </a:p>
        </p:txBody>
      </p:sp>
    </p:spTree>
    <p:extLst>
      <p:ext uri="{BB962C8B-B14F-4D97-AF65-F5344CB8AC3E}">
        <p14:creationId xmlns:p14="http://schemas.microsoft.com/office/powerpoint/2010/main" val="167713182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Rectangle 2">
            <a:extLst>
              <a:ext uri="{FF2B5EF4-FFF2-40B4-BE49-F238E27FC236}">
                <a16:creationId xmlns:a16="http://schemas.microsoft.com/office/drawing/2014/main" id="{B7ABB3E0-87F0-3140-A3AD-933573234820}"/>
              </a:ext>
            </a:extLst>
          </p:cNvPr>
          <p:cNvSpPr>
            <a:spLocks noGrp="1" noChangeArrowheads="1"/>
          </p:cNvSpPr>
          <p:nvPr>
            <p:ph type="title"/>
          </p:nvPr>
        </p:nvSpPr>
        <p:spPr/>
        <p:txBody>
          <a:bodyPr>
            <a:normAutofit fontScale="90000"/>
          </a:bodyPr>
          <a:lstStyle/>
          <a:p>
            <a:pPr eaLnBrk="1" hangingPunct="1"/>
            <a:r>
              <a:rPr lang="en-US" altLang="cs-CZ" sz="4000"/>
              <a:t>Denaturing Proteins at Extreme pHs</a:t>
            </a:r>
          </a:p>
        </p:txBody>
      </p:sp>
      <p:sp>
        <p:nvSpPr>
          <p:cNvPr id="11266" name="Rectangle 3">
            <a:extLst>
              <a:ext uri="{FF2B5EF4-FFF2-40B4-BE49-F238E27FC236}">
                <a16:creationId xmlns:a16="http://schemas.microsoft.com/office/drawing/2014/main" id="{A8D451C4-22AE-6B47-879F-D4A1F3DE183B}"/>
              </a:ext>
            </a:extLst>
          </p:cNvPr>
          <p:cNvSpPr>
            <a:spLocks noGrp="1" noChangeArrowheads="1"/>
          </p:cNvSpPr>
          <p:nvPr>
            <p:ph type="body" idx="1"/>
          </p:nvPr>
        </p:nvSpPr>
        <p:spPr>
          <a:xfrm>
            <a:off x="685800" y="1600200"/>
            <a:ext cx="7772400" cy="4648200"/>
          </a:xfrm>
        </p:spPr>
        <p:txBody>
          <a:bodyPr/>
          <a:lstStyle/>
          <a:p>
            <a:pPr eaLnBrk="1" hangingPunct="1">
              <a:lnSpc>
                <a:spcPct val="90000"/>
              </a:lnSpc>
            </a:pPr>
            <a:r>
              <a:rPr lang="en-US" altLang="cs-CZ" sz="2400"/>
              <a:t>High pH and low pH denature many, but not all proteins (many are quite stable at pH 1!). </a:t>
            </a:r>
          </a:p>
          <a:p>
            <a:pPr eaLnBrk="1" hangingPunct="1">
              <a:lnSpc>
                <a:spcPct val="90000"/>
              </a:lnSpc>
            </a:pPr>
            <a:r>
              <a:rPr lang="en-US" altLang="cs-CZ" sz="2400"/>
              <a:t>The basic idea is that the net charge on the protein due to the titration of all the ionizing groups leads to intramolecular charge-charge repulsion, which is sufficient to overcome the attractive forces (mostly hydrophobic and dispersive) resulting in at least partial unfolding of the protein. </a:t>
            </a:r>
          </a:p>
          <a:p>
            <a:pPr eaLnBrk="1" hangingPunct="1">
              <a:lnSpc>
                <a:spcPct val="90000"/>
              </a:lnSpc>
            </a:pPr>
            <a:r>
              <a:rPr lang="en-US" altLang="cs-CZ" sz="2400"/>
              <a:t>The presence of specific counterion binding leads to formation of compact intermediate states such as the molten globule (substantial secondary structure, little or no tertiary structure, relatively compact size compared to the native state). </a:t>
            </a:r>
          </a:p>
        </p:txBody>
      </p:sp>
    </p:spTree>
    <p:extLst>
      <p:ext uri="{BB962C8B-B14F-4D97-AF65-F5344CB8AC3E}">
        <p14:creationId xmlns:p14="http://schemas.microsoft.com/office/powerpoint/2010/main" val="213639585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Rectangle 2">
            <a:extLst>
              <a:ext uri="{FF2B5EF4-FFF2-40B4-BE49-F238E27FC236}">
                <a16:creationId xmlns:a16="http://schemas.microsoft.com/office/drawing/2014/main" id="{0FD8440A-5878-6143-985A-ACD2FC1A6635}"/>
              </a:ext>
            </a:extLst>
          </p:cNvPr>
          <p:cNvSpPr>
            <a:spLocks noGrp="1" noChangeArrowheads="1"/>
          </p:cNvSpPr>
          <p:nvPr>
            <p:ph type="title"/>
          </p:nvPr>
        </p:nvSpPr>
        <p:spPr>
          <a:xfrm>
            <a:off x="314325" y="201613"/>
            <a:ext cx="3429000" cy="1143000"/>
          </a:xfrm>
        </p:spPr>
        <p:txBody>
          <a:bodyPr/>
          <a:lstStyle/>
          <a:p>
            <a:pPr eaLnBrk="1" hangingPunct="1"/>
            <a:r>
              <a:rPr lang="en-US" altLang="cs-CZ"/>
              <a:t>Denaturants</a:t>
            </a:r>
          </a:p>
        </p:txBody>
      </p:sp>
      <p:sp>
        <p:nvSpPr>
          <p:cNvPr id="12290" name="Rectangle 3">
            <a:extLst>
              <a:ext uri="{FF2B5EF4-FFF2-40B4-BE49-F238E27FC236}">
                <a16:creationId xmlns:a16="http://schemas.microsoft.com/office/drawing/2014/main" id="{CB98679D-8BAE-6047-9481-2A391001631F}"/>
              </a:ext>
            </a:extLst>
          </p:cNvPr>
          <p:cNvSpPr>
            <a:spLocks noGrp="1" noChangeArrowheads="1"/>
          </p:cNvSpPr>
          <p:nvPr>
            <p:ph type="body" idx="1"/>
          </p:nvPr>
        </p:nvSpPr>
        <p:spPr>
          <a:xfrm>
            <a:off x="60325" y="1439863"/>
            <a:ext cx="8991600" cy="5529262"/>
          </a:xfrm>
        </p:spPr>
        <p:txBody>
          <a:bodyPr/>
          <a:lstStyle/>
          <a:p>
            <a:pPr eaLnBrk="1" hangingPunct="1">
              <a:lnSpc>
                <a:spcPct val="90000"/>
              </a:lnSpc>
            </a:pPr>
            <a:r>
              <a:rPr lang="en-US" altLang="cs-CZ" sz="2400"/>
              <a:t>The effects of denaturants such as urea (usually 8 M) or Guanidinium Hydrochloride (usually 6 M GuHCl) are complex, and currently are best thought of as involving preferential solvation of the denatured (unfolded) state, involving predominantly hydrophobic related properties, and to a lesser extent H-bonding (both side-chains and backbone appear to be more soluble in the presence of the denaturants).</a:t>
            </a:r>
          </a:p>
          <a:p>
            <a:pPr eaLnBrk="1" hangingPunct="1">
              <a:lnSpc>
                <a:spcPct val="90000"/>
              </a:lnSpc>
            </a:pPr>
            <a:r>
              <a:rPr lang="en-US" altLang="cs-CZ" sz="2400"/>
              <a:t>There is no a very good solvent because solvents that are good for the hydrophobic components are bad for the hydrophilic ones and vice versa. </a:t>
            </a:r>
          </a:p>
          <a:p>
            <a:pPr eaLnBrk="1" hangingPunct="1">
              <a:lnSpc>
                <a:spcPct val="90000"/>
              </a:lnSpc>
            </a:pPr>
            <a:r>
              <a:rPr lang="en-US" altLang="cs-CZ" sz="2400"/>
              <a:t>As in the case of pH-induced denaturation, not all proteins are unfolded by these denaturants. </a:t>
            </a:r>
          </a:p>
          <a:p>
            <a:pPr eaLnBrk="1" hangingPunct="1">
              <a:lnSpc>
                <a:spcPct val="90000"/>
              </a:lnSpc>
            </a:pPr>
            <a:r>
              <a:rPr lang="en-US" altLang="cs-CZ" sz="2400"/>
              <a:t>Protein stability: SCN</a:t>
            </a:r>
            <a:r>
              <a:rPr lang="en-US" altLang="cs-CZ" sz="2400" baseline="30000"/>
              <a:t>-</a:t>
            </a:r>
            <a:r>
              <a:rPr lang="en-US" altLang="cs-CZ" sz="2400"/>
              <a:t> &lt; Cl</a:t>
            </a:r>
            <a:r>
              <a:rPr lang="en-US" altLang="cs-CZ" sz="2400" baseline="30000"/>
              <a:t>-</a:t>
            </a:r>
            <a:r>
              <a:rPr lang="en-US" altLang="cs-CZ" sz="2400"/>
              <a:t> &lt; Urea &lt; SO</a:t>
            </a:r>
            <a:r>
              <a:rPr lang="en-US" altLang="cs-CZ" sz="2400" baseline="-25000"/>
              <a:t>4 </a:t>
            </a:r>
            <a:r>
              <a:rPr lang="en-US" altLang="cs-CZ" sz="2400" baseline="30000"/>
              <a:t>2-</a:t>
            </a:r>
          </a:p>
          <a:p>
            <a:pPr eaLnBrk="1" hangingPunct="1">
              <a:lnSpc>
                <a:spcPct val="90000"/>
              </a:lnSpc>
              <a:buFontTx/>
              <a:buNone/>
            </a:pPr>
            <a:r>
              <a:rPr lang="en-US" altLang="cs-CZ" sz="2400"/>
              <a:t>	e. g. midpoints of unfolding transition for RNase: GuSCN = 0.3M, GuHCl = 0.8 M, and urea nearly 3 M. </a:t>
            </a:r>
          </a:p>
        </p:txBody>
      </p:sp>
      <p:pic>
        <p:nvPicPr>
          <p:cNvPr id="12291" name="Picture 4" descr="Urea-Guan">
            <a:extLst>
              <a:ext uri="{FF2B5EF4-FFF2-40B4-BE49-F238E27FC236}">
                <a16:creationId xmlns:a16="http://schemas.microsoft.com/office/drawing/2014/main" id="{A1B8334E-5B8B-7542-9F5B-A533DDF4972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17093" t="21414" r="19890" b="13969"/>
          <a:stretch>
            <a:fillRect/>
          </a:stretch>
        </p:blipFill>
        <p:spPr bwMode="auto">
          <a:xfrm>
            <a:off x="3848100" y="66675"/>
            <a:ext cx="5224463" cy="1427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2196713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Rectangle 1026">
            <a:extLst>
              <a:ext uri="{FF2B5EF4-FFF2-40B4-BE49-F238E27FC236}">
                <a16:creationId xmlns:a16="http://schemas.microsoft.com/office/drawing/2014/main" id="{EFED5FBD-96F2-3B4E-8828-4C9A6D72B502}"/>
              </a:ext>
            </a:extLst>
          </p:cNvPr>
          <p:cNvSpPr>
            <a:spLocks noGrp="1" noChangeArrowheads="1"/>
          </p:cNvSpPr>
          <p:nvPr>
            <p:ph type="title"/>
          </p:nvPr>
        </p:nvSpPr>
        <p:spPr>
          <a:xfrm>
            <a:off x="685800" y="0"/>
            <a:ext cx="7772400" cy="838200"/>
          </a:xfrm>
        </p:spPr>
        <p:txBody>
          <a:bodyPr/>
          <a:lstStyle/>
          <a:p>
            <a:pPr eaLnBrk="1" hangingPunct="1"/>
            <a:r>
              <a:rPr lang="en-US" altLang="cs-CZ"/>
              <a:t>Denaturants</a:t>
            </a:r>
          </a:p>
        </p:txBody>
      </p:sp>
      <p:pic>
        <p:nvPicPr>
          <p:cNvPr id="13314" name="Picture 1028" descr="Fig">
            <a:extLst>
              <a:ext uri="{FF2B5EF4-FFF2-40B4-BE49-F238E27FC236}">
                <a16:creationId xmlns:a16="http://schemas.microsoft.com/office/drawing/2014/main" id="{37B850AF-1E24-E94A-A02B-DA9E0DACEE6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3284" t="5823" r="6976" b="11047"/>
          <a:stretch>
            <a:fillRect/>
          </a:stretch>
        </p:blipFill>
        <p:spPr bwMode="auto">
          <a:xfrm>
            <a:off x="247650" y="620713"/>
            <a:ext cx="8648700" cy="611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940660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2">
            <a:extLst>
              <a:ext uri="{FF2B5EF4-FFF2-40B4-BE49-F238E27FC236}">
                <a16:creationId xmlns:a16="http://schemas.microsoft.com/office/drawing/2014/main" id="{3F0CEA01-196C-9648-8A20-968B61F1ED9A}"/>
              </a:ext>
            </a:extLst>
          </p:cNvPr>
          <p:cNvSpPr>
            <a:spLocks noGrp="1" noChangeArrowheads="1"/>
          </p:cNvSpPr>
          <p:nvPr>
            <p:ph type="title"/>
          </p:nvPr>
        </p:nvSpPr>
        <p:spPr>
          <a:xfrm>
            <a:off x="700088" y="14288"/>
            <a:ext cx="7772400" cy="1143000"/>
          </a:xfrm>
        </p:spPr>
        <p:txBody>
          <a:bodyPr/>
          <a:lstStyle/>
          <a:p>
            <a:pPr eaLnBrk="1" hangingPunct="1"/>
            <a:r>
              <a:rPr lang="en-US" altLang="cs-CZ"/>
              <a:t>Two-state Unfolding of Protein</a:t>
            </a:r>
          </a:p>
        </p:txBody>
      </p:sp>
      <p:sp>
        <p:nvSpPr>
          <p:cNvPr id="14338" name="Rectangle 3">
            <a:extLst>
              <a:ext uri="{FF2B5EF4-FFF2-40B4-BE49-F238E27FC236}">
                <a16:creationId xmlns:a16="http://schemas.microsoft.com/office/drawing/2014/main" id="{8A00DB12-C049-DB41-A05B-25DB86220722}"/>
              </a:ext>
            </a:extLst>
          </p:cNvPr>
          <p:cNvSpPr>
            <a:spLocks noGrp="1" noChangeArrowheads="1"/>
          </p:cNvSpPr>
          <p:nvPr>
            <p:ph type="body" idx="1"/>
          </p:nvPr>
        </p:nvSpPr>
        <p:spPr>
          <a:xfrm>
            <a:off x="0" y="1003300"/>
            <a:ext cx="9144000" cy="1331913"/>
          </a:xfrm>
        </p:spPr>
        <p:txBody>
          <a:bodyPr/>
          <a:lstStyle/>
          <a:p>
            <a:pPr eaLnBrk="1" hangingPunct="1"/>
            <a:r>
              <a:rPr lang="en-US" altLang="cs-CZ" sz="2800"/>
              <a:t>Keq=[N]/[U]= ( [</a:t>
            </a:r>
            <a:r>
              <a:rPr lang="en-US" altLang="cs-CZ" sz="2800">
                <a:cs typeface="Times New Roman" panose="02020603050405020304" pitchFamily="18" charset="0"/>
              </a:rPr>
              <a:t>θ]</a:t>
            </a:r>
            <a:r>
              <a:rPr lang="en-US" altLang="cs-CZ" sz="2800" baseline="-25000">
                <a:cs typeface="Times New Roman" panose="02020603050405020304" pitchFamily="18" charset="0"/>
              </a:rPr>
              <a:t>obs</a:t>
            </a:r>
            <a:r>
              <a:rPr lang="en-US" altLang="cs-CZ" sz="2800">
                <a:cs typeface="Times New Roman" panose="02020603050405020304" pitchFamily="18" charset="0"/>
              </a:rPr>
              <a:t>-</a:t>
            </a:r>
            <a:r>
              <a:rPr lang="en-US" altLang="cs-CZ" sz="2800"/>
              <a:t> [</a:t>
            </a:r>
            <a:r>
              <a:rPr lang="en-US" altLang="cs-CZ" sz="2800">
                <a:cs typeface="Times New Roman" panose="02020603050405020304" pitchFamily="18" charset="0"/>
              </a:rPr>
              <a:t>θ]</a:t>
            </a:r>
            <a:r>
              <a:rPr lang="en-US" altLang="cs-CZ" sz="2800" baseline="-25000">
                <a:cs typeface="Times New Roman" panose="02020603050405020304" pitchFamily="18" charset="0"/>
              </a:rPr>
              <a:t>D</a:t>
            </a:r>
            <a:r>
              <a:rPr lang="en-US" altLang="cs-CZ" sz="2800">
                <a:cs typeface="Times New Roman" panose="02020603050405020304" pitchFamily="18" charset="0"/>
              </a:rPr>
              <a:t>)/</a:t>
            </a:r>
            <a:r>
              <a:rPr lang="en-US" altLang="cs-CZ" sz="2800"/>
              <a:t>( [</a:t>
            </a:r>
            <a:r>
              <a:rPr lang="en-US" altLang="cs-CZ" sz="2800">
                <a:cs typeface="Times New Roman" panose="02020603050405020304" pitchFamily="18" charset="0"/>
              </a:rPr>
              <a:t>θ]</a:t>
            </a:r>
            <a:r>
              <a:rPr lang="en-US" altLang="cs-CZ" sz="2800" baseline="-25000">
                <a:cs typeface="Times New Roman" panose="02020603050405020304" pitchFamily="18" charset="0"/>
              </a:rPr>
              <a:t>N</a:t>
            </a:r>
            <a:r>
              <a:rPr lang="en-US" altLang="cs-CZ" sz="2800">
                <a:cs typeface="Times New Roman" panose="02020603050405020304" pitchFamily="18" charset="0"/>
              </a:rPr>
              <a:t>-</a:t>
            </a:r>
            <a:r>
              <a:rPr lang="en-US" altLang="cs-CZ" sz="2800"/>
              <a:t> [</a:t>
            </a:r>
            <a:r>
              <a:rPr lang="en-US" altLang="cs-CZ" sz="2800">
                <a:cs typeface="Times New Roman" panose="02020603050405020304" pitchFamily="18" charset="0"/>
              </a:rPr>
              <a:t>θ]</a:t>
            </a:r>
            <a:r>
              <a:rPr lang="en-US" altLang="cs-CZ" sz="2800" baseline="-25000">
                <a:cs typeface="Times New Roman" panose="02020603050405020304" pitchFamily="18" charset="0"/>
              </a:rPr>
              <a:t>D</a:t>
            </a:r>
            <a:r>
              <a:rPr lang="en-US" altLang="cs-CZ" sz="2800">
                <a:cs typeface="Times New Roman" panose="02020603050405020304" pitchFamily="18" charset="0"/>
              </a:rPr>
              <a:t>) = </a:t>
            </a:r>
            <a:r>
              <a:rPr lang="en-US" altLang="cs-CZ" sz="2800"/>
              <a:t>F</a:t>
            </a:r>
            <a:r>
              <a:rPr lang="en-US" altLang="cs-CZ" sz="2800" baseline="-25000"/>
              <a:t>N</a:t>
            </a:r>
            <a:r>
              <a:rPr lang="en-US" altLang="cs-CZ" sz="2800"/>
              <a:t>/(1- F</a:t>
            </a:r>
            <a:r>
              <a:rPr lang="en-US" altLang="cs-CZ" sz="2800" baseline="-25000"/>
              <a:t>N</a:t>
            </a:r>
            <a:r>
              <a:rPr lang="en-US" altLang="cs-CZ" sz="2800"/>
              <a:t>) </a:t>
            </a:r>
          </a:p>
          <a:p>
            <a:pPr eaLnBrk="1" hangingPunct="1">
              <a:buFontTx/>
              <a:buNone/>
            </a:pPr>
            <a:r>
              <a:rPr lang="en-US" altLang="cs-CZ" sz="2800"/>
              <a:t>				 F</a:t>
            </a:r>
            <a:r>
              <a:rPr lang="en-US" altLang="cs-CZ" sz="2800" baseline="-25000"/>
              <a:t>N</a:t>
            </a:r>
            <a:r>
              <a:rPr lang="en-US" altLang="cs-CZ" sz="2800"/>
              <a:t> = fraction folded </a:t>
            </a:r>
            <a:endParaRPr lang="en-US" altLang="cs-CZ" sz="2800" baseline="-25000">
              <a:cs typeface="Times New Roman" panose="02020603050405020304" pitchFamily="18" charset="0"/>
            </a:endParaRPr>
          </a:p>
          <a:p>
            <a:pPr eaLnBrk="1" hangingPunct="1"/>
            <a:endParaRPr lang="en-US" altLang="cs-CZ" sz="2800" baseline="-25000">
              <a:cs typeface="Times New Roman" panose="02020603050405020304" pitchFamily="18" charset="0"/>
            </a:endParaRPr>
          </a:p>
        </p:txBody>
      </p:sp>
      <p:pic>
        <p:nvPicPr>
          <p:cNvPr id="14339" name="Picture 5" descr="F16-02">
            <a:extLst>
              <a:ext uri="{FF2B5EF4-FFF2-40B4-BE49-F238E27FC236}">
                <a16:creationId xmlns:a16="http://schemas.microsoft.com/office/drawing/2014/main" id="{D22C9D42-A123-2443-A70A-DE3E593ECB6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2925" y="2051050"/>
            <a:ext cx="3757613" cy="4752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40" name="Picture 6" descr="F16-03">
            <a:extLst>
              <a:ext uri="{FF2B5EF4-FFF2-40B4-BE49-F238E27FC236}">
                <a16:creationId xmlns:a16="http://schemas.microsoft.com/office/drawing/2014/main" id="{F76DE555-0E3F-E342-B704-3B48606B783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53000" y="2103438"/>
            <a:ext cx="4094163" cy="4525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2722198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2">
            <a:extLst>
              <a:ext uri="{FF2B5EF4-FFF2-40B4-BE49-F238E27FC236}">
                <a16:creationId xmlns:a16="http://schemas.microsoft.com/office/drawing/2014/main" id="{04FF86B7-333F-7346-81E5-640BF0025DF2}"/>
              </a:ext>
            </a:extLst>
          </p:cNvPr>
          <p:cNvSpPr>
            <a:spLocks noGrp="1" noChangeArrowheads="1"/>
          </p:cNvSpPr>
          <p:nvPr>
            <p:ph type="title"/>
          </p:nvPr>
        </p:nvSpPr>
        <p:spPr>
          <a:xfrm>
            <a:off x="84138" y="1574800"/>
            <a:ext cx="3167062" cy="1143000"/>
          </a:xfrm>
        </p:spPr>
        <p:txBody>
          <a:bodyPr/>
          <a:lstStyle/>
          <a:p>
            <a:pPr eaLnBrk="1" hangingPunct="1"/>
            <a:r>
              <a:rPr lang="en-US" altLang="cs-CZ"/>
              <a:t>Denaturants</a:t>
            </a:r>
          </a:p>
        </p:txBody>
      </p:sp>
      <p:sp>
        <p:nvSpPr>
          <p:cNvPr id="15362" name="Rectangle 3">
            <a:extLst>
              <a:ext uri="{FF2B5EF4-FFF2-40B4-BE49-F238E27FC236}">
                <a16:creationId xmlns:a16="http://schemas.microsoft.com/office/drawing/2014/main" id="{F6A7FE64-E686-834E-9E1D-CDF6261743B7}"/>
              </a:ext>
            </a:extLst>
          </p:cNvPr>
          <p:cNvSpPr>
            <a:spLocks noGrp="1" noChangeArrowheads="1"/>
          </p:cNvSpPr>
          <p:nvPr>
            <p:ph type="body" idx="1"/>
          </p:nvPr>
        </p:nvSpPr>
        <p:spPr>
          <a:xfrm>
            <a:off x="460375" y="3335338"/>
            <a:ext cx="8153400" cy="3276600"/>
          </a:xfrm>
        </p:spPr>
        <p:txBody>
          <a:bodyPr/>
          <a:lstStyle/>
          <a:p>
            <a:pPr eaLnBrk="1" hangingPunct="1">
              <a:spcBef>
                <a:spcPct val="5000"/>
              </a:spcBef>
            </a:pPr>
            <a:r>
              <a:rPr lang="en-US" altLang="cs-CZ" sz="2800"/>
              <a:t>It is common to extrapolate the data for the unfolding transition as a function of denaturant to 0 M to give the value in water (e.g. G(H</a:t>
            </a:r>
            <a:r>
              <a:rPr lang="en-US" altLang="cs-CZ" sz="2800" baseline="-25000"/>
              <a:t>2</a:t>
            </a:r>
            <a:r>
              <a:rPr lang="en-US" altLang="cs-CZ" sz="2800"/>
              <a:t>O)). </a:t>
            </a:r>
          </a:p>
          <a:p>
            <a:pPr eaLnBrk="1" hangingPunct="1">
              <a:spcBef>
                <a:spcPct val="5000"/>
              </a:spcBef>
              <a:buFontTx/>
              <a:buNone/>
            </a:pPr>
            <a:r>
              <a:rPr lang="en-US" altLang="cs-CZ" sz="2800">
                <a:latin typeface="Symbol" pitchFamily="2" charset="2"/>
              </a:rPr>
              <a:t>		D</a:t>
            </a:r>
            <a:r>
              <a:rPr lang="en-US" altLang="cs-CZ" sz="2800"/>
              <a:t>G </a:t>
            </a:r>
            <a:r>
              <a:rPr lang="en-US" altLang="cs-CZ" sz="2800" baseline="-25000"/>
              <a:t>D-N </a:t>
            </a:r>
            <a:r>
              <a:rPr lang="en-US" altLang="cs-CZ" sz="2800"/>
              <a:t>= </a:t>
            </a:r>
            <a:r>
              <a:rPr lang="en-US" altLang="cs-CZ" sz="2800">
                <a:latin typeface="Symbol" pitchFamily="2" charset="2"/>
              </a:rPr>
              <a:t>D</a:t>
            </a:r>
            <a:r>
              <a:rPr lang="en-US" altLang="cs-CZ" sz="2800"/>
              <a:t>G </a:t>
            </a:r>
            <a:r>
              <a:rPr lang="en-US" altLang="cs-CZ" sz="2800" baseline="30000"/>
              <a:t>H20</a:t>
            </a:r>
            <a:r>
              <a:rPr lang="en-US" altLang="cs-CZ" sz="2800" baseline="-25000"/>
              <a:t>D-N </a:t>
            </a:r>
            <a:r>
              <a:rPr lang="en-US" altLang="cs-CZ" sz="2800"/>
              <a:t>- m </a:t>
            </a:r>
            <a:r>
              <a:rPr lang="en-US" altLang="cs-CZ" sz="2800" baseline="-25000"/>
              <a:t>D-N</a:t>
            </a:r>
            <a:r>
              <a:rPr lang="en-US" altLang="cs-CZ" sz="2800"/>
              <a:t> [denaturant]</a:t>
            </a:r>
          </a:p>
          <a:p>
            <a:pPr eaLnBrk="1" hangingPunct="1">
              <a:spcBef>
                <a:spcPct val="5000"/>
              </a:spcBef>
            </a:pPr>
            <a:endParaRPr lang="en-US" altLang="cs-CZ" sz="2800"/>
          </a:p>
          <a:p>
            <a:pPr eaLnBrk="1" hangingPunct="1">
              <a:spcBef>
                <a:spcPct val="5000"/>
              </a:spcBef>
              <a:buFontTx/>
              <a:buNone/>
            </a:pPr>
            <a:r>
              <a:rPr lang="en-US" altLang="cs-CZ" sz="2800">
                <a:latin typeface="Symbol" pitchFamily="2" charset="2"/>
              </a:rPr>
              <a:t>		D</a:t>
            </a:r>
            <a:r>
              <a:rPr lang="en-US" altLang="cs-CZ" sz="2800"/>
              <a:t>G </a:t>
            </a:r>
            <a:r>
              <a:rPr lang="en-US" altLang="cs-CZ" sz="2800" baseline="30000"/>
              <a:t>H20</a:t>
            </a:r>
            <a:r>
              <a:rPr lang="en-US" altLang="cs-CZ" sz="2800" baseline="-25000"/>
              <a:t>D-N</a:t>
            </a:r>
            <a:r>
              <a:rPr lang="en-US" altLang="cs-CZ" sz="2800"/>
              <a:t> is about –5 to –10 kcal/mol</a:t>
            </a:r>
          </a:p>
          <a:p>
            <a:pPr eaLnBrk="1" hangingPunct="1">
              <a:spcBef>
                <a:spcPct val="5000"/>
              </a:spcBef>
            </a:pPr>
            <a:r>
              <a:rPr lang="en-US" altLang="cs-CZ" sz="2800"/>
              <a:t>The extrapolation can have large errors.</a:t>
            </a:r>
          </a:p>
        </p:txBody>
      </p:sp>
      <p:pic>
        <p:nvPicPr>
          <p:cNvPr id="15363" name="Picture 4" descr="IMG00003">
            <a:extLst>
              <a:ext uri="{FF2B5EF4-FFF2-40B4-BE49-F238E27FC236}">
                <a16:creationId xmlns:a16="http://schemas.microsoft.com/office/drawing/2014/main" id="{640E650D-6307-814E-90F7-F25E424F9EA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89275" y="144463"/>
            <a:ext cx="6015038" cy="3141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487301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2">
            <a:extLst>
              <a:ext uri="{FF2B5EF4-FFF2-40B4-BE49-F238E27FC236}">
                <a16:creationId xmlns:a16="http://schemas.microsoft.com/office/drawing/2014/main" id="{9C7792AB-F17F-9A4C-A634-6A8158E3D6E0}"/>
              </a:ext>
            </a:extLst>
          </p:cNvPr>
          <p:cNvSpPr>
            <a:spLocks noGrp="1" noChangeArrowheads="1"/>
          </p:cNvSpPr>
          <p:nvPr>
            <p:ph type="title"/>
          </p:nvPr>
        </p:nvSpPr>
        <p:spPr>
          <a:xfrm>
            <a:off x="698500" y="9525"/>
            <a:ext cx="7772400" cy="865188"/>
          </a:xfrm>
        </p:spPr>
        <p:txBody>
          <a:bodyPr/>
          <a:lstStyle/>
          <a:p>
            <a:pPr eaLnBrk="1" hangingPunct="1"/>
            <a:r>
              <a:rPr lang="en-US" altLang="cs-CZ"/>
              <a:t>Urea Unfolding of Barnase</a:t>
            </a:r>
          </a:p>
        </p:txBody>
      </p:sp>
      <p:pic>
        <p:nvPicPr>
          <p:cNvPr id="16386" name="Picture 4" descr="Fig">
            <a:extLst>
              <a:ext uri="{FF2B5EF4-FFF2-40B4-BE49-F238E27FC236}">
                <a16:creationId xmlns:a16="http://schemas.microsoft.com/office/drawing/2014/main" id="{CA6FB4DD-1888-644F-85D2-A3EE13FA2AB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6575" y="771525"/>
            <a:ext cx="8067675" cy="6059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1605441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2">
            <a:extLst>
              <a:ext uri="{FF2B5EF4-FFF2-40B4-BE49-F238E27FC236}">
                <a16:creationId xmlns:a16="http://schemas.microsoft.com/office/drawing/2014/main" id="{6A2272A7-642B-3044-AE2F-E6F30EAD870A}"/>
              </a:ext>
            </a:extLst>
          </p:cNvPr>
          <p:cNvSpPr>
            <a:spLocks noGrp="1" noChangeArrowheads="1"/>
          </p:cNvSpPr>
          <p:nvPr>
            <p:ph type="title"/>
          </p:nvPr>
        </p:nvSpPr>
        <p:spPr/>
        <p:txBody>
          <a:bodyPr/>
          <a:lstStyle/>
          <a:p>
            <a:pPr eaLnBrk="1" hangingPunct="1"/>
            <a:r>
              <a:rPr lang="en-US" altLang="cs-CZ"/>
              <a:t>m - value</a:t>
            </a:r>
          </a:p>
        </p:txBody>
      </p:sp>
      <p:sp>
        <p:nvSpPr>
          <p:cNvPr id="17410" name="Rectangle 3">
            <a:extLst>
              <a:ext uri="{FF2B5EF4-FFF2-40B4-BE49-F238E27FC236}">
                <a16:creationId xmlns:a16="http://schemas.microsoft.com/office/drawing/2014/main" id="{7F0EC17C-4D94-C54E-A85E-F8A7793FBE49}"/>
              </a:ext>
            </a:extLst>
          </p:cNvPr>
          <p:cNvSpPr>
            <a:spLocks noGrp="1" noChangeArrowheads="1"/>
          </p:cNvSpPr>
          <p:nvPr>
            <p:ph type="body" idx="1"/>
          </p:nvPr>
        </p:nvSpPr>
        <p:spPr>
          <a:xfrm>
            <a:off x="685800" y="1752600"/>
            <a:ext cx="7772400" cy="4876800"/>
          </a:xfrm>
        </p:spPr>
        <p:txBody>
          <a:bodyPr/>
          <a:lstStyle/>
          <a:p>
            <a:pPr eaLnBrk="1" hangingPunct="1">
              <a:lnSpc>
                <a:spcPct val="90000"/>
              </a:lnSpc>
            </a:pPr>
            <a:r>
              <a:rPr lang="en-US" altLang="cs-CZ" sz="2800"/>
              <a:t>m-value reflects the dependence of the free energy on denaturant concentration</a:t>
            </a:r>
          </a:p>
          <a:p>
            <a:pPr lvl="1" eaLnBrk="1" hangingPunct="1">
              <a:lnSpc>
                <a:spcPct val="90000"/>
              </a:lnSpc>
            </a:pPr>
            <a:r>
              <a:rPr lang="en-US" altLang="cs-CZ" sz="2400"/>
              <a:t>Typically for urea m ~ 1 kcal/mol</a:t>
            </a:r>
          </a:p>
          <a:p>
            <a:pPr lvl="1" eaLnBrk="1" hangingPunct="1">
              <a:lnSpc>
                <a:spcPct val="90000"/>
              </a:lnSpc>
            </a:pPr>
            <a:r>
              <a:rPr lang="en-US" altLang="cs-CZ" sz="2400"/>
              <a:t>For GuHCl m ~ 3 kcal/mol</a:t>
            </a:r>
          </a:p>
          <a:p>
            <a:pPr eaLnBrk="1" hangingPunct="1">
              <a:lnSpc>
                <a:spcPct val="90000"/>
              </a:lnSpc>
              <a:spcBef>
                <a:spcPct val="5000"/>
              </a:spcBef>
            </a:pPr>
            <a:r>
              <a:rPr lang="en-US" altLang="cs-CZ" sz="2400"/>
              <a:t>The variation in slope (m) is believed to be due to change in the solvent accessible area of hydrophobic residues.  The m-value is related to how cooperative the transition is, how much structure remains in the denatured state, perhaps how much denaturant binds to the unfolded state, etc. </a:t>
            </a:r>
          </a:p>
          <a:p>
            <a:pPr eaLnBrk="1" hangingPunct="1">
              <a:lnSpc>
                <a:spcPct val="90000"/>
              </a:lnSpc>
              <a:spcBef>
                <a:spcPct val="5000"/>
              </a:spcBef>
            </a:pPr>
            <a:r>
              <a:rPr lang="en-US" altLang="cs-CZ" sz="2400">
                <a:solidFill>
                  <a:srgbClr val="FF0000"/>
                </a:solidFill>
              </a:rPr>
              <a:t>It’s important to note that because of different values of m, two proteins that have Cm is such that one may appear more stable, but, in fact, the opposite is true in the stability (based on </a:t>
            </a:r>
            <a:r>
              <a:rPr lang="en-US" altLang="cs-CZ" sz="2400">
                <a:solidFill>
                  <a:srgbClr val="FF0000"/>
                </a:solidFill>
                <a:latin typeface="Symbol" pitchFamily="2" charset="2"/>
              </a:rPr>
              <a:t>D</a:t>
            </a:r>
            <a:r>
              <a:rPr lang="en-US" altLang="cs-CZ" sz="2400">
                <a:solidFill>
                  <a:srgbClr val="FF0000"/>
                </a:solidFill>
              </a:rPr>
              <a:t>G </a:t>
            </a:r>
            <a:r>
              <a:rPr lang="en-US" altLang="cs-CZ" sz="2400" baseline="30000">
                <a:solidFill>
                  <a:srgbClr val="FF0000"/>
                </a:solidFill>
              </a:rPr>
              <a:t>H20</a:t>
            </a:r>
            <a:r>
              <a:rPr lang="en-US" altLang="cs-CZ" sz="2400" baseline="-25000">
                <a:solidFill>
                  <a:srgbClr val="FF0000"/>
                </a:solidFill>
              </a:rPr>
              <a:t>D-N</a:t>
            </a:r>
            <a:r>
              <a:rPr lang="en-US" altLang="cs-CZ" sz="2400">
                <a:solidFill>
                  <a:srgbClr val="FF0000"/>
                </a:solidFill>
              </a:rPr>
              <a:t>). </a:t>
            </a:r>
            <a:endParaRPr lang="en-US" altLang="cs-CZ" sz="2800">
              <a:solidFill>
                <a:srgbClr val="FF0000"/>
              </a:solidFill>
            </a:endParaRPr>
          </a:p>
          <a:p>
            <a:pPr eaLnBrk="1" hangingPunct="1">
              <a:lnSpc>
                <a:spcPct val="90000"/>
              </a:lnSpc>
            </a:pPr>
            <a:endParaRPr lang="en-US" altLang="cs-CZ" sz="2800">
              <a:solidFill>
                <a:srgbClr val="FF0000"/>
              </a:solidFill>
            </a:endParaRPr>
          </a:p>
        </p:txBody>
      </p:sp>
    </p:spTree>
    <p:extLst>
      <p:ext uri="{BB962C8B-B14F-4D97-AF65-F5344CB8AC3E}">
        <p14:creationId xmlns:p14="http://schemas.microsoft.com/office/powerpoint/2010/main" val="118020421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2">
            <a:extLst>
              <a:ext uri="{FF2B5EF4-FFF2-40B4-BE49-F238E27FC236}">
                <a16:creationId xmlns:a16="http://schemas.microsoft.com/office/drawing/2014/main" id="{4AD3EC17-0E73-A04B-95D5-B699C2FB2237}"/>
              </a:ext>
            </a:extLst>
          </p:cNvPr>
          <p:cNvSpPr>
            <a:spLocks noGrp="1" noChangeArrowheads="1"/>
          </p:cNvSpPr>
          <p:nvPr>
            <p:ph type="title"/>
          </p:nvPr>
        </p:nvSpPr>
        <p:spPr/>
        <p:txBody>
          <a:bodyPr/>
          <a:lstStyle/>
          <a:p>
            <a:pPr eaLnBrk="1" hangingPunct="1"/>
            <a:r>
              <a:rPr lang="en-US" altLang="cs-CZ"/>
              <a:t>Thermal Denaturation </a:t>
            </a:r>
          </a:p>
        </p:txBody>
      </p:sp>
      <p:sp>
        <p:nvSpPr>
          <p:cNvPr id="18434" name="Rectangle 3">
            <a:extLst>
              <a:ext uri="{FF2B5EF4-FFF2-40B4-BE49-F238E27FC236}">
                <a16:creationId xmlns:a16="http://schemas.microsoft.com/office/drawing/2014/main" id="{AA5BDDD2-5B82-154A-BC0F-984EFB656854}"/>
              </a:ext>
            </a:extLst>
          </p:cNvPr>
          <p:cNvSpPr>
            <a:spLocks noGrp="1" noChangeArrowheads="1"/>
          </p:cNvSpPr>
          <p:nvPr>
            <p:ph type="body" idx="1"/>
          </p:nvPr>
        </p:nvSpPr>
        <p:spPr>
          <a:xfrm>
            <a:off x="1447800" y="1981200"/>
            <a:ext cx="7010400" cy="4724400"/>
          </a:xfrm>
        </p:spPr>
        <p:txBody>
          <a:bodyPr/>
          <a:lstStyle/>
          <a:p>
            <a:pPr eaLnBrk="1" hangingPunct="1"/>
            <a:r>
              <a:rPr lang="en-US" altLang="cs-CZ"/>
              <a:t>The effects of temperature on protein structure have been, and are, controversial, since most proteins can show the phenomenon of cold denaturation, under appropriate conditions! </a:t>
            </a:r>
          </a:p>
          <a:p>
            <a:pPr eaLnBrk="1" hangingPunct="1"/>
            <a:r>
              <a:rPr lang="en-US" altLang="cs-CZ"/>
              <a:t>Disruption of hydrogen bonding and increasing hydrophobicity occurs with thermal denaturation.  </a:t>
            </a:r>
          </a:p>
        </p:txBody>
      </p:sp>
    </p:spTree>
    <p:extLst>
      <p:ext uri="{BB962C8B-B14F-4D97-AF65-F5344CB8AC3E}">
        <p14:creationId xmlns:p14="http://schemas.microsoft.com/office/powerpoint/2010/main" val="228575235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2">
            <a:extLst>
              <a:ext uri="{FF2B5EF4-FFF2-40B4-BE49-F238E27FC236}">
                <a16:creationId xmlns:a16="http://schemas.microsoft.com/office/drawing/2014/main" id="{4FF64403-B1A9-7F4E-B3A3-3144854DC86E}"/>
              </a:ext>
            </a:extLst>
          </p:cNvPr>
          <p:cNvSpPr>
            <a:spLocks noGrp="1" noChangeArrowheads="1"/>
          </p:cNvSpPr>
          <p:nvPr>
            <p:ph type="title"/>
          </p:nvPr>
        </p:nvSpPr>
        <p:spPr>
          <a:xfrm>
            <a:off x="685800" y="0"/>
            <a:ext cx="7772400" cy="733425"/>
          </a:xfrm>
        </p:spPr>
        <p:txBody>
          <a:bodyPr/>
          <a:lstStyle/>
          <a:p>
            <a:pPr eaLnBrk="1" hangingPunct="1"/>
            <a:r>
              <a:rPr lang="en-US" altLang="cs-CZ" sz="3600"/>
              <a:t>Differential Scanning Calorimetry (DSC)</a:t>
            </a:r>
          </a:p>
        </p:txBody>
      </p:sp>
      <p:sp>
        <p:nvSpPr>
          <p:cNvPr id="19458" name="Rectangle 3">
            <a:extLst>
              <a:ext uri="{FF2B5EF4-FFF2-40B4-BE49-F238E27FC236}">
                <a16:creationId xmlns:a16="http://schemas.microsoft.com/office/drawing/2014/main" id="{53C83C51-F2C2-5642-8817-3C5FE554A0EB}"/>
              </a:ext>
            </a:extLst>
          </p:cNvPr>
          <p:cNvSpPr>
            <a:spLocks noGrp="1" noChangeArrowheads="1"/>
          </p:cNvSpPr>
          <p:nvPr>
            <p:ph type="body" idx="1"/>
          </p:nvPr>
        </p:nvSpPr>
        <p:spPr>
          <a:xfrm>
            <a:off x="5257800" y="914400"/>
            <a:ext cx="3886200" cy="5930900"/>
          </a:xfrm>
        </p:spPr>
        <p:txBody>
          <a:bodyPr/>
          <a:lstStyle/>
          <a:p>
            <a:pPr eaLnBrk="1" hangingPunct="1">
              <a:lnSpc>
                <a:spcPct val="90000"/>
              </a:lnSpc>
            </a:pPr>
            <a:r>
              <a:rPr lang="en-US" altLang="cs-CZ" sz="2400"/>
              <a:t>DSC measures the heat required to raise the temperature of the solution of macromolecules relative to that required to the buffer alone (heat obtained by substracting two large numbers).</a:t>
            </a:r>
          </a:p>
          <a:p>
            <a:pPr eaLnBrk="1" hangingPunct="1">
              <a:lnSpc>
                <a:spcPct val="90000"/>
              </a:lnSpc>
            </a:pPr>
            <a:r>
              <a:rPr lang="en-US" altLang="cs-CZ" sz="2400"/>
              <a:t>DSC can be used to directly measure the enthalpy and melting temperature of a thermally induced transition.</a:t>
            </a:r>
          </a:p>
          <a:p>
            <a:pPr eaLnBrk="1" hangingPunct="1">
              <a:lnSpc>
                <a:spcPct val="90000"/>
              </a:lnSpc>
              <a:buFontTx/>
              <a:buNone/>
            </a:pPr>
            <a:r>
              <a:rPr lang="en-US" altLang="cs-CZ" sz="2400"/>
              <a:t>	At Tm (50% unfolded),</a:t>
            </a:r>
          </a:p>
          <a:p>
            <a:pPr eaLnBrk="1" hangingPunct="1">
              <a:lnSpc>
                <a:spcPct val="90000"/>
              </a:lnSpc>
              <a:buFontTx/>
              <a:buNone/>
            </a:pPr>
            <a:r>
              <a:rPr lang="en-US" altLang="cs-CZ" sz="2400"/>
              <a:t>	</a:t>
            </a:r>
            <a:r>
              <a:rPr lang="en-US" altLang="cs-CZ" sz="2400">
                <a:latin typeface="Symbol" pitchFamily="2" charset="2"/>
              </a:rPr>
              <a:t>D</a:t>
            </a:r>
            <a:r>
              <a:rPr lang="en-US" altLang="cs-CZ" sz="2400"/>
              <a:t>G = 0, </a:t>
            </a:r>
            <a:r>
              <a:rPr lang="en-US" altLang="cs-CZ" sz="2400">
                <a:latin typeface="Symbol" pitchFamily="2" charset="2"/>
              </a:rPr>
              <a:t>D</a:t>
            </a:r>
            <a:r>
              <a:rPr lang="en-US" altLang="cs-CZ" sz="2400"/>
              <a:t>H = T</a:t>
            </a:r>
            <a:r>
              <a:rPr lang="en-US" altLang="cs-CZ" sz="2400">
                <a:latin typeface="Symbol" pitchFamily="2" charset="2"/>
              </a:rPr>
              <a:t>D</a:t>
            </a:r>
            <a:r>
              <a:rPr lang="en-US" altLang="cs-CZ" sz="2400"/>
              <a:t>S</a:t>
            </a:r>
            <a:endParaRPr lang="en-US" altLang="cs-CZ" sz="2800"/>
          </a:p>
        </p:txBody>
      </p:sp>
      <p:pic>
        <p:nvPicPr>
          <p:cNvPr id="19459" name="Picture 4" descr="Fig">
            <a:extLst>
              <a:ext uri="{FF2B5EF4-FFF2-40B4-BE49-F238E27FC236}">
                <a16:creationId xmlns:a16="http://schemas.microsoft.com/office/drawing/2014/main" id="{C2DBF674-EE3B-FB4F-9808-5B08CCB9F59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4398" b="4297"/>
          <a:stretch>
            <a:fillRect/>
          </a:stretch>
        </p:blipFill>
        <p:spPr bwMode="auto">
          <a:xfrm>
            <a:off x="123825" y="650875"/>
            <a:ext cx="4765675" cy="6189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3593771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2">
            <a:extLst>
              <a:ext uri="{FF2B5EF4-FFF2-40B4-BE49-F238E27FC236}">
                <a16:creationId xmlns:a16="http://schemas.microsoft.com/office/drawing/2014/main" id="{76826017-9E9E-9B43-97AA-83705A2F1FEA}"/>
              </a:ext>
            </a:extLst>
          </p:cNvPr>
          <p:cNvSpPr>
            <a:spLocks noGrp="1" noChangeArrowheads="1"/>
          </p:cNvSpPr>
          <p:nvPr>
            <p:ph type="title"/>
          </p:nvPr>
        </p:nvSpPr>
        <p:spPr/>
        <p:txBody>
          <a:bodyPr/>
          <a:lstStyle/>
          <a:p>
            <a:pPr eaLnBrk="1" hangingPunct="1"/>
            <a:r>
              <a:rPr lang="en-US" altLang="cs-CZ"/>
              <a:t>Thermal Denaturation</a:t>
            </a:r>
          </a:p>
        </p:txBody>
      </p:sp>
      <p:sp>
        <p:nvSpPr>
          <p:cNvPr id="20482" name="Rectangle 3">
            <a:extLst>
              <a:ext uri="{FF2B5EF4-FFF2-40B4-BE49-F238E27FC236}">
                <a16:creationId xmlns:a16="http://schemas.microsoft.com/office/drawing/2014/main" id="{7B08745B-9659-7044-A29E-3DA006B49582}"/>
              </a:ext>
            </a:extLst>
          </p:cNvPr>
          <p:cNvSpPr>
            <a:spLocks noGrp="1" noChangeArrowheads="1"/>
          </p:cNvSpPr>
          <p:nvPr>
            <p:ph type="body" idx="1"/>
          </p:nvPr>
        </p:nvSpPr>
        <p:spPr>
          <a:xfrm>
            <a:off x="685800" y="1981200"/>
            <a:ext cx="7924800" cy="4114800"/>
          </a:xfrm>
        </p:spPr>
        <p:txBody>
          <a:bodyPr/>
          <a:lstStyle/>
          <a:p>
            <a:pPr eaLnBrk="1" hangingPunct="1"/>
            <a:r>
              <a:rPr lang="en-US" altLang="cs-CZ" sz="2800"/>
              <a:t>It is generally assumed that Cp is constant with respect to temperature.  However, Privalov observed that that Cp was positive for denaturation, i.e. the heat capacity Cp was greater for the unfolded state than the folded state.</a:t>
            </a:r>
          </a:p>
          <a:p>
            <a:pPr eaLnBrk="1" hangingPunct="1">
              <a:buFontTx/>
              <a:buNone/>
            </a:pPr>
            <a:r>
              <a:rPr lang="en-US" altLang="cs-CZ" sz="2800"/>
              <a:t> 				Cp = H/T = TS/T</a:t>
            </a:r>
          </a:p>
          <a:p>
            <a:pPr eaLnBrk="1" hangingPunct="1"/>
            <a:r>
              <a:rPr lang="en-US" altLang="cs-CZ" sz="2800"/>
              <a:t>It is probably the change in ordered water structure between the native and denatured states which accounts, at least in part, for the change in Cp.</a:t>
            </a:r>
          </a:p>
        </p:txBody>
      </p:sp>
    </p:spTree>
    <p:extLst>
      <p:ext uri="{BB962C8B-B14F-4D97-AF65-F5344CB8AC3E}">
        <p14:creationId xmlns:p14="http://schemas.microsoft.com/office/powerpoint/2010/main" val="117965228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a:extLst>
              <a:ext uri="{FF2B5EF4-FFF2-40B4-BE49-F238E27FC236}">
                <a16:creationId xmlns:a16="http://schemas.microsoft.com/office/drawing/2014/main" id="{1FBAD0A0-4BB3-C744-A8E3-92870EF1DEFE}"/>
              </a:ext>
            </a:extLst>
          </p:cNvPr>
          <p:cNvSpPr>
            <a:spLocks noGrp="1" noChangeArrowheads="1"/>
          </p:cNvSpPr>
          <p:nvPr>
            <p:ph type="title"/>
          </p:nvPr>
        </p:nvSpPr>
        <p:spPr>
          <a:xfrm>
            <a:off x="685800" y="228600"/>
            <a:ext cx="7772400" cy="1143000"/>
          </a:xfrm>
        </p:spPr>
        <p:txBody>
          <a:bodyPr/>
          <a:lstStyle/>
          <a:p>
            <a:pPr eaLnBrk="1" hangingPunct="1"/>
            <a:r>
              <a:rPr lang="en-US" altLang="cs-CZ"/>
              <a:t>Thermal Denaturation</a:t>
            </a:r>
          </a:p>
        </p:txBody>
      </p:sp>
      <p:sp>
        <p:nvSpPr>
          <p:cNvPr id="21506" name="Rectangle 3">
            <a:extLst>
              <a:ext uri="{FF2B5EF4-FFF2-40B4-BE49-F238E27FC236}">
                <a16:creationId xmlns:a16="http://schemas.microsoft.com/office/drawing/2014/main" id="{3EA4DC70-11C0-CA4F-9C72-3AEC7B93C810}"/>
              </a:ext>
            </a:extLst>
          </p:cNvPr>
          <p:cNvSpPr>
            <a:spLocks noGrp="1" noChangeArrowheads="1"/>
          </p:cNvSpPr>
          <p:nvPr>
            <p:ph type="body" idx="1"/>
          </p:nvPr>
        </p:nvSpPr>
        <p:spPr>
          <a:xfrm>
            <a:off x="304800" y="1371600"/>
            <a:ext cx="8610600" cy="5181600"/>
          </a:xfrm>
        </p:spPr>
        <p:txBody>
          <a:bodyPr/>
          <a:lstStyle/>
          <a:p>
            <a:pPr eaLnBrk="1" hangingPunct="1">
              <a:lnSpc>
                <a:spcPct val="90000"/>
              </a:lnSpc>
            </a:pPr>
            <a:r>
              <a:rPr lang="en-US" altLang="cs-CZ" sz="2400"/>
              <a:t>The Van't Hoff eq: dlnK/d(1/T) = -H/R </a:t>
            </a:r>
          </a:p>
          <a:p>
            <a:pPr eaLnBrk="1" hangingPunct="1">
              <a:lnSpc>
                <a:spcPct val="90000"/>
              </a:lnSpc>
            </a:pPr>
            <a:r>
              <a:rPr lang="en-US" altLang="cs-CZ" sz="2400"/>
              <a:t>Van't Hoff plots (lnK vs. 1/T) of the thermal denaturation of proteins are non-linear, indicating that H varies with temperature. </a:t>
            </a:r>
          </a:p>
          <a:p>
            <a:pPr eaLnBrk="1" hangingPunct="1">
              <a:lnSpc>
                <a:spcPct val="90000"/>
              </a:lnSpc>
            </a:pPr>
            <a:r>
              <a:rPr lang="en-US" altLang="cs-CZ" sz="2400"/>
              <a:t>This implies that the heat capacity for the folded and unfolded proteins are different! </a:t>
            </a:r>
          </a:p>
          <a:p>
            <a:pPr eaLnBrk="1" hangingPunct="1">
              <a:lnSpc>
                <a:spcPct val="90000"/>
              </a:lnSpc>
              <a:buFontTx/>
              <a:buNone/>
            </a:pPr>
            <a:r>
              <a:rPr lang="en-US" altLang="cs-CZ" sz="2400">
                <a:latin typeface="Symbol" pitchFamily="2" charset="2"/>
              </a:rPr>
              <a:t>			D</a:t>
            </a:r>
            <a:r>
              <a:rPr lang="en-US" altLang="cs-CZ" sz="2400"/>
              <a:t>H/</a:t>
            </a:r>
            <a:r>
              <a:rPr lang="en-US" altLang="cs-CZ" sz="2400">
                <a:latin typeface="Symbol" pitchFamily="2" charset="2"/>
              </a:rPr>
              <a:t>D</a:t>
            </a:r>
            <a:r>
              <a:rPr lang="en-US" altLang="cs-CZ" sz="2400"/>
              <a:t>T = Cp = (Cp</a:t>
            </a:r>
            <a:r>
              <a:rPr lang="en-US" altLang="cs-CZ" sz="2400" baseline="-25000"/>
              <a:t>U</a:t>
            </a:r>
            <a:r>
              <a:rPr lang="en-US" altLang="cs-CZ" sz="2400"/>
              <a:t> - Cp</a:t>
            </a:r>
            <a:r>
              <a:rPr lang="en-US" altLang="cs-CZ" sz="2400" baseline="-25000"/>
              <a:t>N</a:t>
            </a:r>
            <a:r>
              <a:rPr lang="en-US" altLang="cs-CZ" sz="2400"/>
              <a:t>) </a:t>
            </a:r>
          </a:p>
          <a:p>
            <a:pPr eaLnBrk="1" hangingPunct="1">
              <a:lnSpc>
                <a:spcPct val="90000"/>
              </a:lnSpc>
            </a:pPr>
            <a:r>
              <a:rPr lang="en-US" altLang="cs-CZ" sz="2400"/>
              <a:t>Since H = Ho + Cp(T-T</a:t>
            </a:r>
            <a:r>
              <a:rPr lang="en-US" altLang="cs-CZ" sz="2400" baseline="-25000"/>
              <a:t>o</a:t>
            </a:r>
            <a:r>
              <a:rPr lang="en-US" altLang="cs-CZ" sz="2400"/>
              <a:t>), S = So + Cp ln(T/T</a:t>
            </a:r>
            <a:r>
              <a:rPr lang="en-US" altLang="cs-CZ" sz="2400" baseline="-25000"/>
              <a:t>o</a:t>
            </a:r>
            <a:r>
              <a:rPr lang="en-US" altLang="cs-CZ" sz="2400"/>
              <a:t>) </a:t>
            </a:r>
          </a:p>
          <a:p>
            <a:pPr eaLnBrk="1" hangingPunct="1">
              <a:lnSpc>
                <a:spcPct val="90000"/>
              </a:lnSpc>
              <a:buFontTx/>
              <a:buNone/>
            </a:pPr>
            <a:r>
              <a:rPr lang="en-US" altLang="cs-CZ" sz="2400"/>
              <a:t>		and G(T) = Ho - T S</a:t>
            </a:r>
            <a:r>
              <a:rPr lang="en-US" altLang="cs-CZ" sz="2400" baseline="-25000"/>
              <a:t>o</a:t>
            </a:r>
            <a:r>
              <a:rPr lang="en-US" altLang="cs-CZ" sz="2400"/>
              <a:t> + Cp [(T - T</a:t>
            </a:r>
            <a:r>
              <a:rPr lang="en-US" altLang="cs-CZ" sz="2400" baseline="-25000"/>
              <a:t>o</a:t>
            </a:r>
            <a:r>
              <a:rPr lang="en-US" altLang="cs-CZ" sz="2400"/>
              <a:t>) - Tln(T/T</a:t>
            </a:r>
            <a:r>
              <a:rPr lang="en-US" altLang="cs-CZ" sz="2400" baseline="-25000"/>
              <a:t>o</a:t>
            </a:r>
            <a:r>
              <a:rPr lang="en-US" altLang="cs-CZ" sz="2400"/>
              <a:t> )] </a:t>
            </a:r>
          </a:p>
          <a:p>
            <a:pPr eaLnBrk="1" hangingPunct="1">
              <a:lnSpc>
                <a:spcPct val="90000"/>
              </a:lnSpc>
              <a:buFontTx/>
              <a:buNone/>
            </a:pPr>
            <a:r>
              <a:rPr lang="en-US" altLang="cs-CZ" sz="2400"/>
              <a:t>		where T</a:t>
            </a:r>
            <a:r>
              <a:rPr lang="en-US" altLang="cs-CZ" sz="2400" baseline="-25000"/>
              <a:t>0</a:t>
            </a:r>
            <a:r>
              <a:rPr lang="en-US" altLang="cs-CZ" sz="2400"/>
              <a:t> is any reference temperature (usually set = Tm).</a:t>
            </a:r>
          </a:p>
          <a:p>
            <a:pPr eaLnBrk="1" hangingPunct="1">
              <a:lnSpc>
                <a:spcPct val="90000"/>
              </a:lnSpc>
            </a:pPr>
            <a:r>
              <a:rPr lang="en-US" altLang="cs-CZ" sz="2400"/>
              <a:t>The Gibbs Helmholz equation.  </a:t>
            </a:r>
          </a:p>
          <a:p>
            <a:pPr eaLnBrk="1" hangingPunct="1">
              <a:lnSpc>
                <a:spcPct val="90000"/>
              </a:lnSpc>
              <a:buFontTx/>
              <a:buNone/>
            </a:pPr>
            <a:r>
              <a:rPr lang="en-US" altLang="cs-CZ" sz="2400"/>
              <a:t>		G(T) = Hm(1-T/Tm) - Cp[(Tm - T) + Tln(T/Tm)] </a:t>
            </a:r>
          </a:p>
          <a:p>
            <a:pPr eaLnBrk="1" hangingPunct="1">
              <a:lnSpc>
                <a:spcPct val="90000"/>
              </a:lnSpc>
            </a:pPr>
            <a:r>
              <a:rPr lang="en-US" altLang="cs-CZ" sz="2400"/>
              <a:t>The temperature where S = 0, Ts = Tm exp(-Hm/[TmCp])  </a:t>
            </a:r>
          </a:p>
        </p:txBody>
      </p:sp>
    </p:spTree>
    <p:extLst>
      <p:ext uri="{BB962C8B-B14F-4D97-AF65-F5344CB8AC3E}">
        <p14:creationId xmlns:p14="http://schemas.microsoft.com/office/powerpoint/2010/main" val="142540387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29" name="Picture 4" descr="7">
            <a:extLst>
              <a:ext uri="{FF2B5EF4-FFF2-40B4-BE49-F238E27FC236}">
                <a16:creationId xmlns:a16="http://schemas.microsoft.com/office/drawing/2014/main" id="{D540856B-7A3D-B741-B4AD-3E58B5B6043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9151"/>
          <a:stretch>
            <a:fillRect/>
          </a:stretch>
        </p:blipFill>
        <p:spPr bwMode="auto">
          <a:xfrm rot="-126838">
            <a:off x="1982788" y="158750"/>
            <a:ext cx="5753100" cy="662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6206927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2">
            <a:extLst>
              <a:ext uri="{FF2B5EF4-FFF2-40B4-BE49-F238E27FC236}">
                <a16:creationId xmlns:a16="http://schemas.microsoft.com/office/drawing/2014/main" id="{AAD880B5-D5D8-C94A-BD77-97336179222C}"/>
              </a:ext>
            </a:extLst>
          </p:cNvPr>
          <p:cNvSpPr>
            <a:spLocks noGrp="1" noChangeArrowheads="1"/>
          </p:cNvSpPr>
          <p:nvPr>
            <p:ph type="title"/>
          </p:nvPr>
        </p:nvSpPr>
        <p:spPr>
          <a:xfrm>
            <a:off x="685800" y="304800"/>
            <a:ext cx="7772400" cy="1143000"/>
          </a:xfrm>
        </p:spPr>
        <p:txBody>
          <a:bodyPr/>
          <a:lstStyle/>
          <a:p>
            <a:pPr eaLnBrk="1" hangingPunct="1"/>
            <a:r>
              <a:rPr lang="en-US" altLang="cs-CZ"/>
              <a:t>Thermal Denaturation</a:t>
            </a:r>
          </a:p>
        </p:txBody>
      </p:sp>
      <p:sp>
        <p:nvSpPr>
          <p:cNvPr id="23554" name="Rectangle 3">
            <a:extLst>
              <a:ext uri="{FF2B5EF4-FFF2-40B4-BE49-F238E27FC236}">
                <a16:creationId xmlns:a16="http://schemas.microsoft.com/office/drawing/2014/main" id="{E55A9228-E168-0740-8B95-1EF8BB609841}"/>
              </a:ext>
            </a:extLst>
          </p:cNvPr>
          <p:cNvSpPr>
            <a:spLocks noGrp="1" noChangeArrowheads="1"/>
          </p:cNvSpPr>
          <p:nvPr>
            <p:ph type="body" idx="1"/>
          </p:nvPr>
        </p:nvSpPr>
        <p:spPr>
          <a:xfrm>
            <a:off x="685800" y="1371600"/>
            <a:ext cx="7772400" cy="4876800"/>
          </a:xfrm>
        </p:spPr>
        <p:txBody>
          <a:bodyPr/>
          <a:lstStyle/>
          <a:p>
            <a:pPr eaLnBrk="1" hangingPunct="1">
              <a:lnSpc>
                <a:spcPct val="90000"/>
              </a:lnSpc>
            </a:pPr>
            <a:r>
              <a:rPr lang="en-US" altLang="cs-CZ" sz="2800"/>
              <a:t>There are two important forms of enthalpy as far as protein unfolding is concerned, </a:t>
            </a:r>
          </a:p>
          <a:p>
            <a:pPr lvl="1" eaLnBrk="1" hangingPunct="1">
              <a:lnSpc>
                <a:spcPct val="90000"/>
              </a:lnSpc>
            </a:pPr>
            <a:r>
              <a:rPr lang="en-US" altLang="cs-CZ" sz="2400"/>
              <a:t>the Van't Hoff enthalpy, from the temperature dependence of the equilibrium constant, </a:t>
            </a:r>
            <a:r>
              <a:rPr lang="en-US" altLang="cs-CZ" sz="2400">
                <a:latin typeface="Symbol" pitchFamily="2" charset="2"/>
              </a:rPr>
              <a:t>D</a:t>
            </a:r>
            <a:r>
              <a:rPr lang="en-US" altLang="cs-CZ" sz="2400"/>
              <a:t>H</a:t>
            </a:r>
            <a:r>
              <a:rPr lang="en-US" altLang="cs-CZ" sz="2400" baseline="-25000"/>
              <a:t>VH</a:t>
            </a:r>
            <a:r>
              <a:rPr lang="en-US" altLang="cs-CZ" sz="2400"/>
              <a:t>, </a:t>
            </a:r>
          </a:p>
          <a:p>
            <a:pPr lvl="1" eaLnBrk="1" hangingPunct="1">
              <a:lnSpc>
                <a:spcPct val="90000"/>
              </a:lnSpc>
            </a:pPr>
            <a:r>
              <a:rPr lang="en-US" altLang="cs-CZ" sz="2400"/>
              <a:t>and the enthalpy measured calorimetrically (the area under the peak), </a:t>
            </a:r>
            <a:r>
              <a:rPr lang="en-US" altLang="cs-CZ" sz="2400">
                <a:latin typeface="Symbol" pitchFamily="2" charset="2"/>
              </a:rPr>
              <a:t>D</a:t>
            </a:r>
            <a:r>
              <a:rPr lang="en-US" altLang="cs-CZ" sz="2400"/>
              <a:t>H</a:t>
            </a:r>
            <a:r>
              <a:rPr lang="en-US" altLang="cs-CZ" sz="2400" baseline="-25000"/>
              <a:t>cal</a:t>
            </a:r>
            <a:r>
              <a:rPr lang="en-US" altLang="cs-CZ" sz="2400"/>
              <a:t>.</a:t>
            </a:r>
          </a:p>
          <a:p>
            <a:pPr eaLnBrk="1" hangingPunct="1">
              <a:lnSpc>
                <a:spcPct val="90000"/>
              </a:lnSpc>
            </a:pPr>
            <a:r>
              <a:rPr lang="en-US" altLang="cs-CZ" sz="2800"/>
              <a:t>If these are equal, it means there are no populated intermediates present at the Tm, i. e. the system is a two-state one. </a:t>
            </a:r>
          </a:p>
          <a:p>
            <a:pPr eaLnBrk="1" hangingPunct="1">
              <a:lnSpc>
                <a:spcPct val="90000"/>
              </a:lnSpc>
            </a:pPr>
            <a:r>
              <a:rPr lang="en-US" altLang="cs-CZ" sz="2800"/>
              <a:t>For most proteins </a:t>
            </a:r>
            <a:r>
              <a:rPr lang="en-US" altLang="cs-CZ" sz="2800">
                <a:latin typeface="Symbol" pitchFamily="2" charset="2"/>
              </a:rPr>
              <a:t>D</a:t>
            </a:r>
            <a:r>
              <a:rPr lang="en-US" altLang="cs-CZ" sz="2800"/>
              <a:t>H</a:t>
            </a:r>
            <a:r>
              <a:rPr lang="en-US" altLang="cs-CZ" sz="2800" baseline="-25000"/>
              <a:t>VH</a:t>
            </a:r>
            <a:r>
              <a:rPr lang="en-US" altLang="cs-CZ" sz="2800"/>
              <a:t>/</a:t>
            </a:r>
            <a:r>
              <a:rPr lang="en-US" altLang="cs-CZ" sz="2800">
                <a:latin typeface="Symbol" pitchFamily="2" charset="2"/>
              </a:rPr>
              <a:t>D</a:t>
            </a:r>
            <a:r>
              <a:rPr lang="en-US" altLang="cs-CZ" sz="2800"/>
              <a:t>h</a:t>
            </a:r>
            <a:r>
              <a:rPr lang="en-US" altLang="cs-CZ" sz="2800" baseline="-25000"/>
              <a:t>cal </a:t>
            </a:r>
            <a:r>
              <a:rPr lang="en-US" altLang="cs-CZ" sz="2800"/>
              <a:t>= 1.05 </a:t>
            </a:r>
            <a:r>
              <a:rPr lang="en-US" altLang="cs-CZ" sz="2800">
                <a:cs typeface="Times New Roman" panose="02020603050405020304" pitchFamily="18" charset="0"/>
              </a:rPr>
              <a:t>± 0.03 for two-state.</a:t>
            </a:r>
            <a:endParaRPr lang="en-US" altLang="cs-CZ" sz="2800"/>
          </a:p>
          <a:p>
            <a:pPr eaLnBrk="1" hangingPunct="1">
              <a:lnSpc>
                <a:spcPct val="90000"/>
              </a:lnSpc>
            </a:pPr>
            <a:endParaRPr lang="en-US" altLang="cs-CZ" sz="2800"/>
          </a:p>
        </p:txBody>
      </p:sp>
    </p:spTree>
    <p:extLst>
      <p:ext uri="{BB962C8B-B14F-4D97-AF65-F5344CB8AC3E}">
        <p14:creationId xmlns:p14="http://schemas.microsoft.com/office/powerpoint/2010/main" val="44743706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2">
            <a:extLst>
              <a:ext uri="{FF2B5EF4-FFF2-40B4-BE49-F238E27FC236}">
                <a16:creationId xmlns:a16="http://schemas.microsoft.com/office/drawing/2014/main" id="{DA1EC7B6-1226-4641-98E4-13CC2EAECCA2}"/>
              </a:ext>
            </a:extLst>
          </p:cNvPr>
          <p:cNvSpPr>
            <a:spLocks noGrp="1" noChangeArrowheads="1"/>
          </p:cNvSpPr>
          <p:nvPr>
            <p:ph type="title"/>
          </p:nvPr>
        </p:nvSpPr>
        <p:spPr>
          <a:xfrm>
            <a:off x="685800" y="-26988"/>
            <a:ext cx="7772400" cy="877888"/>
          </a:xfrm>
        </p:spPr>
        <p:txBody>
          <a:bodyPr/>
          <a:lstStyle/>
          <a:p>
            <a:pPr eaLnBrk="1" hangingPunct="1"/>
            <a:r>
              <a:rPr lang="en-US" altLang="cs-CZ"/>
              <a:t>Thermal Unfolding of Barnase</a:t>
            </a:r>
          </a:p>
        </p:txBody>
      </p:sp>
      <p:pic>
        <p:nvPicPr>
          <p:cNvPr id="24578" name="Picture 5" descr="Fig">
            <a:extLst>
              <a:ext uri="{FF2B5EF4-FFF2-40B4-BE49-F238E27FC236}">
                <a16:creationId xmlns:a16="http://schemas.microsoft.com/office/drawing/2014/main" id="{8EBE5BD9-83C4-1345-BF9D-A7D1DF6A2E0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2922" b="7973"/>
          <a:stretch>
            <a:fillRect/>
          </a:stretch>
        </p:blipFill>
        <p:spPr bwMode="auto">
          <a:xfrm>
            <a:off x="692150" y="800100"/>
            <a:ext cx="7789863" cy="5794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3484042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2">
            <a:extLst>
              <a:ext uri="{FF2B5EF4-FFF2-40B4-BE49-F238E27FC236}">
                <a16:creationId xmlns:a16="http://schemas.microsoft.com/office/drawing/2014/main" id="{1546E1CF-724E-DA44-B2D5-2FBAE642843A}"/>
              </a:ext>
            </a:extLst>
          </p:cNvPr>
          <p:cNvSpPr>
            <a:spLocks noGrp="1" noChangeArrowheads="1"/>
          </p:cNvSpPr>
          <p:nvPr>
            <p:ph type="title"/>
          </p:nvPr>
        </p:nvSpPr>
        <p:spPr>
          <a:xfrm>
            <a:off x="685800" y="0"/>
            <a:ext cx="7772400" cy="1143000"/>
          </a:xfrm>
        </p:spPr>
        <p:txBody>
          <a:bodyPr/>
          <a:lstStyle/>
          <a:p>
            <a:pPr eaLnBrk="1" hangingPunct="1"/>
            <a:r>
              <a:rPr lang="en-US" altLang="cs-CZ"/>
              <a:t>Thermophilic Proteins</a:t>
            </a:r>
          </a:p>
        </p:txBody>
      </p:sp>
      <p:sp>
        <p:nvSpPr>
          <p:cNvPr id="25602" name="Rectangle 3">
            <a:extLst>
              <a:ext uri="{FF2B5EF4-FFF2-40B4-BE49-F238E27FC236}">
                <a16:creationId xmlns:a16="http://schemas.microsoft.com/office/drawing/2014/main" id="{B3ED0D1D-3BF7-8B42-8B36-ADF7ABCC79AF}"/>
              </a:ext>
            </a:extLst>
          </p:cNvPr>
          <p:cNvSpPr>
            <a:spLocks noGrp="1" noChangeArrowheads="1"/>
          </p:cNvSpPr>
          <p:nvPr>
            <p:ph type="body" idx="1"/>
          </p:nvPr>
        </p:nvSpPr>
        <p:spPr>
          <a:xfrm>
            <a:off x="152400" y="1066800"/>
            <a:ext cx="8839200" cy="5791200"/>
          </a:xfrm>
        </p:spPr>
        <p:txBody>
          <a:bodyPr/>
          <a:lstStyle/>
          <a:p>
            <a:pPr eaLnBrk="1" hangingPunct="1">
              <a:lnSpc>
                <a:spcPct val="90000"/>
              </a:lnSpc>
              <a:spcBef>
                <a:spcPct val="0"/>
              </a:spcBef>
            </a:pPr>
            <a:r>
              <a:rPr lang="en-US" altLang="cs-CZ" sz="2400"/>
              <a:t>Living organisms can be found in the most unexpected places, including deep sea vents at &gt; 100 </a:t>
            </a:r>
            <a:r>
              <a:rPr lang="en-US" altLang="cs-CZ" sz="2400">
                <a:cs typeface="Times New Roman" panose="02020603050405020304" pitchFamily="18" charset="0"/>
              </a:rPr>
              <a:t>º</a:t>
            </a:r>
            <a:r>
              <a:rPr lang="en-US" altLang="cs-CZ" sz="2400"/>
              <a:t>C and several hundred bars pressure, in hot springs, and most recently, deep in the bowels of the earth, living off H</a:t>
            </a:r>
            <a:r>
              <a:rPr lang="en-US" altLang="cs-CZ" sz="2400" baseline="-25000"/>
              <a:t>2</a:t>
            </a:r>
            <a:r>
              <a:rPr lang="en-US" altLang="cs-CZ" sz="2400"/>
              <a:t> formed by chemical decomposition of rocks!</a:t>
            </a:r>
          </a:p>
          <a:p>
            <a:pPr eaLnBrk="1" hangingPunct="1">
              <a:lnSpc>
                <a:spcPct val="90000"/>
              </a:lnSpc>
              <a:spcBef>
                <a:spcPct val="0"/>
              </a:spcBef>
            </a:pPr>
            <a:r>
              <a:rPr lang="en-US" altLang="cs-CZ" sz="2400"/>
              <a:t>The proteins found in thermophilic species are much more stable than their mesophilic counterparts (although this corresponds to only 3 - 8 kcal/mol of free energy).</a:t>
            </a:r>
          </a:p>
          <a:p>
            <a:pPr eaLnBrk="1" hangingPunct="1">
              <a:lnSpc>
                <a:spcPct val="90000"/>
              </a:lnSpc>
              <a:spcBef>
                <a:spcPct val="0"/>
              </a:spcBef>
            </a:pPr>
            <a:r>
              <a:rPr lang="en-US" altLang="cs-CZ" sz="2400"/>
              <a:t>However, the overall three-dimensional structures will be essentially the same for both thermophilic and mesophilic proteins.</a:t>
            </a:r>
          </a:p>
          <a:p>
            <a:pPr eaLnBrk="1" hangingPunct="1">
              <a:lnSpc>
                <a:spcPct val="90000"/>
              </a:lnSpc>
              <a:spcBef>
                <a:spcPct val="0"/>
              </a:spcBef>
            </a:pPr>
            <a:r>
              <a:rPr lang="en-US" altLang="cs-CZ" sz="2400"/>
              <a:t>It only takes stability of a couple of H-bonds, you can understand why there are no gross differences in structure between thermophilic and mesophilic proteins. </a:t>
            </a:r>
          </a:p>
          <a:p>
            <a:pPr eaLnBrk="1" hangingPunct="1">
              <a:lnSpc>
                <a:spcPct val="90000"/>
              </a:lnSpc>
              <a:spcBef>
                <a:spcPct val="0"/>
              </a:spcBef>
            </a:pPr>
            <a:r>
              <a:rPr lang="en-US" altLang="cs-CZ" sz="2400"/>
              <a:t>The upper limit of temperature growth for bacteria is about 110 </a:t>
            </a:r>
            <a:r>
              <a:rPr lang="en-US" altLang="cs-CZ" sz="2400">
                <a:cs typeface="Times New Roman" panose="02020603050405020304" pitchFamily="18" charset="0"/>
              </a:rPr>
              <a:t>º</a:t>
            </a:r>
            <a:r>
              <a:rPr lang="en-US" altLang="cs-CZ" sz="2400"/>
              <a:t> C.</a:t>
            </a:r>
          </a:p>
          <a:p>
            <a:pPr eaLnBrk="1" hangingPunct="1">
              <a:lnSpc>
                <a:spcPct val="90000"/>
              </a:lnSpc>
              <a:spcBef>
                <a:spcPct val="0"/>
              </a:spcBef>
            </a:pPr>
            <a:r>
              <a:rPr lang="en-US" altLang="cs-CZ" sz="2400"/>
              <a:t>Many of the species found in these extreme environments </a:t>
            </a:r>
          </a:p>
          <a:p>
            <a:pPr eaLnBrk="1" hangingPunct="1">
              <a:lnSpc>
                <a:spcPct val="90000"/>
              </a:lnSpc>
              <a:spcBef>
                <a:spcPct val="0"/>
              </a:spcBef>
              <a:buFontTx/>
              <a:buNone/>
            </a:pPr>
            <a:r>
              <a:rPr lang="en-US" altLang="cs-CZ" sz="2400"/>
              <a:t>	(T &gt; 100C, pH 2) belong to the Archeae kingdom. </a:t>
            </a:r>
          </a:p>
        </p:txBody>
      </p:sp>
    </p:spTree>
    <p:extLst>
      <p:ext uri="{BB962C8B-B14F-4D97-AF65-F5344CB8AC3E}">
        <p14:creationId xmlns:p14="http://schemas.microsoft.com/office/powerpoint/2010/main" val="358658776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2">
            <a:extLst>
              <a:ext uri="{FF2B5EF4-FFF2-40B4-BE49-F238E27FC236}">
                <a16:creationId xmlns:a16="http://schemas.microsoft.com/office/drawing/2014/main" id="{1683944B-9FD1-294E-ACC8-C3A4E2038CFC}"/>
              </a:ext>
            </a:extLst>
          </p:cNvPr>
          <p:cNvSpPr>
            <a:spLocks noGrp="1" noChangeArrowheads="1"/>
          </p:cNvSpPr>
          <p:nvPr>
            <p:ph type="title"/>
          </p:nvPr>
        </p:nvSpPr>
        <p:spPr/>
        <p:txBody>
          <a:bodyPr>
            <a:normAutofit fontScale="90000"/>
          </a:bodyPr>
          <a:lstStyle/>
          <a:p>
            <a:pPr eaLnBrk="1" hangingPunct="1"/>
            <a:r>
              <a:rPr lang="en-US" altLang="cs-CZ" sz="4000"/>
              <a:t>Thermophilic vs Mesophilic Proteins</a:t>
            </a:r>
          </a:p>
        </p:txBody>
      </p:sp>
      <p:sp>
        <p:nvSpPr>
          <p:cNvPr id="26626" name="Rectangle 3">
            <a:extLst>
              <a:ext uri="{FF2B5EF4-FFF2-40B4-BE49-F238E27FC236}">
                <a16:creationId xmlns:a16="http://schemas.microsoft.com/office/drawing/2014/main" id="{63E612F0-EF96-8D42-842B-76382D00D9F6}"/>
              </a:ext>
            </a:extLst>
          </p:cNvPr>
          <p:cNvSpPr>
            <a:spLocks noGrp="1" noChangeArrowheads="1"/>
          </p:cNvSpPr>
          <p:nvPr>
            <p:ph type="body" idx="1"/>
          </p:nvPr>
        </p:nvSpPr>
        <p:spPr>
          <a:xfrm>
            <a:off x="685800" y="1752600"/>
            <a:ext cx="7772400" cy="4800600"/>
          </a:xfrm>
        </p:spPr>
        <p:txBody>
          <a:bodyPr/>
          <a:lstStyle/>
          <a:p>
            <a:pPr eaLnBrk="1" hangingPunct="1">
              <a:lnSpc>
                <a:spcPct val="90000"/>
              </a:lnSpc>
            </a:pPr>
            <a:r>
              <a:rPr lang="en-US" altLang="cs-CZ" sz="2400"/>
              <a:t>Thermophilic proteins have increased amounts of Arg, increased occurrence of Ala in helices, and Gly/Ala substitutions (which affect the entropy of the denatured state, and thus its free energy) and increased number of salt bridges. </a:t>
            </a:r>
          </a:p>
          <a:p>
            <a:pPr eaLnBrk="1" hangingPunct="1">
              <a:lnSpc>
                <a:spcPct val="90000"/>
              </a:lnSpc>
            </a:pPr>
            <a:r>
              <a:rPr lang="en-US" altLang="cs-CZ" sz="2400"/>
              <a:t>Each of these alone makes only a small effect, but several such changes are enough.  In general, it appears that there is no single determinant of increased thermal stability; each protein is a unique case, typically involving variations in hydrophobic interactions, H-bonds, electrostatic interactions, metal-ligand (e. g. Ca</a:t>
            </a:r>
            <a:r>
              <a:rPr lang="en-US" altLang="cs-CZ" sz="2400" baseline="30000"/>
              <a:t>2+</a:t>
            </a:r>
            <a:r>
              <a:rPr lang="en-US" altLang="cs-CZ" sz="2400"/>
              <a:t>) binding, and disulfide bonds.  There is some suggestion that better packing may also play a role. </a:t>
            </a:r>
          </a:p>
        </p:txBody>
      </p:sp>
    </p:spTree>
    <p:extLst>
      <p:ext uri="{BB962C8B-B14F-4D97-AF65-F5344CB8AC3E}">
        <p14:creationId xmlns:p14="http://schemas.microsoft.com/office/powerpoint/2010/main" val="359215488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2">
            <a:extLst>
              <a:ext uri="{FF2B5EF4-FFF2-40B4-BE49-F238E27FC236}">
                <a16:creationId xmlns:a16="http://schemas.microsoft.com/office/drawing/2014/main" id="{B7BA5128-252F-F348-9080-6D69F1EFFCCC}"/>
              </a:ext>
            </a:extLst>
          </p:cNvPr>
          <p:cNvSpPr>
            <a:spLocks noGrp="1" noChangeArrowheads="1"/>
          </p:cNvSpPr>
          <p:nvPr>
            <p:ph type="title"/>
          </p:nvPr>
        </p:nvSpPr>
        <p:spPr>
          <a:xfrm>
            <a:off x="685800" y="381000"/>
            <a:ext cx="7772400" cy="1143000"/>
          </a:xfrm>
        </p:spPr>
        <p:txBody>
          <a:bodyPr/>
          <a:lstStyle/>
          <a:p>
            <a:pPr eaLnBrk="1" hangingPunct="1"/>
            <a:r>
              <a:rPr lang="en-US" altLang="cs-CZ"/>
              <a:t>Stability-activity Trade-off?</a:t>
            </a:r>
          </a:p>
        </p:txBody>
      </p:sp>
      <p:sp>
        <p:nvSpPr>
          <p:cNvPr id="27650" name="Rectangle 3">
            <a:extLst>
              <a:ext uri="{FF2B5EF4-FFF2-40B4-BE49-F238E27FC236}">
                <a16:creationId xmlns:a16="http://schemas.microsoft.com/office/drawing/2014/main" id="{C16F12E8-059C-4B4A-8D74-48EA369D098F}"/>
              </a:ext>
            </a:extLst>
          </p:cNvPr>
          <p:cNvSpPr>
            <a:spLocks noGrp="1" noChangeArrowheads="1"/>
          </p:cNvSpPr>
          <p:nvPr>
            <p:ph type="body" idx="1"/>
          </p:nvPr>
        </p:nvSpPr>
        <p:spPr>
          <a:xfrm>
            <a:off x="685800" y="1600200"/>
            <a:ext cx="8229600" cy="5257800"/>
          </a:xfrm>
        </p:spPr>
        <p:txBody>
          <a:bodyPr/>
          <a:lstStyle/>
          <a:p>
            <a:pPr eaLnBrk="1" hangingPunct="1">
              <a:lnSpc>
                <a:spcPct val="90000"/>
              </a:lnSpc>
            </a:pPr>
            <a:r>
              <a:rPr lang="en-US" altLang="cs-CZ" sz="2400"/>
              <a:t>Some enzymes from thermophiles that are very stable at normal temperatures have low activities at the lower temperatures.</a:t>
            </a:r>
          </a:p>
          <a:p>
            <a:pPr eaLnBrk="1" hangingPunct="1">
              <a:lnSpc>
                <a:spcPct val="90000"/>
              </a:lnSpc>
            </a:pPr>
            <a:r>
              <a:rPr lang="en-US" altLang="cs-CZ" sz="2400"/>
              <a:t>There are is a compromise between the stability and activity in the structure of the active site of a protein.</a:t>
            </a:r>
          </a:p>
          <a:p>
            <a:pPr eaLnBrk="1" hangingPunct="1">
              <a:lnSpc>
                <a:spcPct val="90000"/>
              </a:lnSpc>
            </a:pPr>
            <a:r>
              <a:rPr lang="en-US" altLang="cs-CZ" sz="2400"/>
              <a:t>There are several positions in the active site can be mutated to give more stable but less active protein.</a:t>
            </a:r>
          </a:p>
          <a:p>
            <a:pPr eaLnBrk="1" hangingPunct="1">
              <a:lnSpc>
                <a:spcPct val="90000"/>
              </a:lnSpc>
            </a:pPr>
            <a:r>
              <a:rPr lang="en-US" altLang="cs-CZ" sz="2400"/>
              <a:t>Activity can then be increased further at an unacceptable expense to stability.</a:t>
            </a:r>
          </a:p>
          <a:p>
            <a:pPr eaLnBrk="1" hangingPunct="1">
              <a:lnSpc>
                <a:spcPct val="90000"/>
              </a:lnSpc>
            </a:pPr>
            <a:r>
              <a:rPr lang="en-US" altLang="cs-CZ" sz="2400"/>
              <a:t>Active site of enzymes and binding sites of proteins are a general source of instability, because they contain groups that are exposed to solvent in order to bind substrates and ligands, and so are not paired with their normal types of partners</a:t>
            </a:r>
            <a:r>
              <a:rPr lang="en-US" altLang="cs-CZ" sz="2800"/>
              <a:t>.</a:t>
            </a:r>
          </a:p>
        </p:txBody>
      </p:sp>
    </p:spTree>
    <p:extLst>
      <p:ext uri="{BB962C8B-B14F-4D97-AF65-F5344CB8AC3E}">
        <p14:creationId xmlns:p14="http://schemas.microsoft.com/office/powerpoint/2010/main" val="281278383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2">
            <a:extLst>
              <a:ext uri="{FF2B5EF4-FFF2-40B4-BE49-F238E27FC236}">
                <a16:creationId xmlns:a16="http://schemas.microsoft.com/office/drawing/2014/main" id="{E4A516C6-B9A2-9749-99BC-02E38A3C1493}"/>
              </a:ext>
            </a:extLst>
          </p:cNvPr>
          <p:cNvSpPr>
            <a:spLocks noGrp="1" noChangeArrowheads="1"/>
          </p:cNvSpPr>
          <p:nvPr>
            <p:ph type="title"/>
          </p:nvPr>
        </p:nvSpPr>
        <p:spPr>
          <a:xfrm>
            <a:off x="533400" y="381000"/>
            <a:ext cx="8077200" cy="1143000"/>
          </a:xfrm>
        </p:spPr>
        <p:txBody>
          <a:bodyPr/>
          <a:lstStyle/>
          <a:p>
            <a:pPr eaLnBrk="1" hangingPunct="1"/>
            <a:r>
              <a:rPr lang="en-US" altLang="cs-CZ" sz="4000"/>
              <a:t>Aldehyde Ferredoxin Oxidoreductase</a:t>
            </a:r>
          </a:p>
        </p:txBody>
      </p:sp>
      <p:sp>
        <p:nvSpPr>
          <p:cNvPr id="28674" name="Rectangle 3">
            <a:extLst>
              <a:ext uri="{FF2B5EF4-FFF2-40B4-BE49-F238E27FC236}">
                <a16:creationId xmlns:a16="http://schemas.microsoft.com/office/drawing/2014/main" id="{6E4DCE6F-8517-944E-87AA-E64A2AB8BB13}"/>
              </a:ext>
            </a:extLst>
          </p:cNvPr>
          <p:cNvSpPr>
            <a:spLocks noGrp="1" noChangeArrowheads="1"/>
          </p:cNvSpPr>
          <p:nvPr>
            <p:ph type="body" idx="1"/>
          </p:nvPr>
        </p:nvSpPr>
        <p:spPr>
          <a:xfrm>
            <a:off x="685800" y="1676400"/>
            <a:ext cx="7772400" cy="4495800"/>
          </a:xfrm>
        </p:spPr>
        <p:txBody>
          <a:bodyPr/>
          <a:lstStyle/>
          <a:p>
            <a:pPr eaLnBrk="1" hangingPunct="1">
              <a:lnSpc>
                <a:spcPct val="90000"/>
              </a:lnSpc>
            </a:pPr>
            <a:r>
              <a:rPr lang="en-US" altLang="cs-CZ" sz="2400"/>
              <a:t>The crystal structure of an unusual hyperthermophilic enzyme, aldehyde ferredoxin oxidoreductase, a tungsten-containing enzyme, has been solved. </a:t>
            </a:r>
          </a:p>
          <a:p>
            <a:pPr eaLnBrk="1" hangingPunct="1">
              <a:lnSpc>
                <a:spcPct val="90000"/>
              </a:lnSpc>
            </a:pPr>
            <a:r>
              <a:rPr lang="en-US" altLang="cs-CZ" sz="2400"/>
              <a:t>The optimum temperature for this enzyme is  &gt; 95</a:t>
            </a:r>
            <a:r>
              <a:rPr lang="en-US" altLang="cs-CZ" sz="2400">
                <a:sym typeface="Symbol" pitchFamily="2" charset="2"/>
              </a:rPr>
              <a:t> </a:t>
            </a:r>
            <a:r>
              <a:rPr lang="en-US" altLang="cs-CZ" sz="2400"/>
              <a:t>C!! The amino acid composition is close to the average for all prokaryotic proteins except glutamine.  It is 45 % helical, 14 % </a:t>
            </a:r>
            <a:r>
              <a:rPr lang="en-US" altLang="cs-CZ" sz="2400">
                <a:sym typeface="Symbol" pitchFamily="2" charset="2"/>
              </a:rPr>
              <a:t> </a:t>
            </a:r>
            <a:r>
              <a:rPr lang="en-US" altLang="cs-CZ" sz="2400"/>
              <a:t>sheet.  There are no disulfide bonds. </a:t>
            </a:r>
          </a:p>
          <a:p>
            <a:pPr eaLnBrk="1" hangingPunct="1">
              <a:lnSpc>
                <a:spcPct val="90000"/>
              </a:lnSpc>
            </a:pPr>
            <a:r>
              <a:rPr lang="en-US" altLang="cs-CZ" sz="2400"/>
              <a:t>As observed with many other thermophilic proteins there may be an increased number of salt bridges.</a:t>
            </a:r>
          </a:p>
          <a:p>
            <a:pPr eaLnBrk="1" hangingPunct="1">
              <a:lnSpc>
                <a:spcPct val="90000"/>
              </a:lnSpc>
            </a:pPr>
            <a:r>
              <a:rPr lang="en-US" altLang="cs-CZ" sz="2400"/>
              <a:t>What may be significant is that the solvent accessible area is reduced, although the fraction of polar/hydrophobic is similar to other proteins.</a:t>
            </a:r>
          </a:p>
        </p:txBody>
      </p:sp>
    </p:spTree>
    <p:extLst>
      <p:ext uri="{BB962C8B-B14F-4D97-AF65-F5344CB8AC3E}">
        <p14:creationId xmlns:p14="http://schemas.microsoft.com/office/powerpoint/2010/main" val="260558587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2">
            <a:extLst>
              <a:ext uri="{FF2B5EF4-FFF2-40B4-BE49-F238E27FC236}">
                <a16:creationId xmlns:a16="http://schemas.microsoft.com/office/drawing/2014/main" id="{4E40C1C0-DFE0-6648-AE2A-B07D60CB6200}"/>
              </a:ext>
            </a:extLst>
          </p:cNvPr>
          <p:cNvSpPr>
            <a:spLocks noGrp="1" noChangeArrowheads="1"/>
          </p:cNvSpPr>
          <p:nvPr>
            <p:ph type="title"/>
          </p:nvPr>
        </p:nvSpPr>
        <p:spPr/>
        <p:txBody>
          <a:bodyPr/>
          <a:lstStyle/>
          <a:p>
            <a:pPr eaLnBrk="1" hangingPunct="1"/>
            <a:r>
              <a:rPr lang="en-US" altLang="cs-CZ"/>
              <a:t>Cold Denaturation</a:t>
            </a:r>
          </a:p>
        </p:txBody>
      </p:sp>
      <p:sp>
        <p:nvSpPr>
          <p:cNvPr id="29698" name="Rectangle 3">
            <a:extLst>
              <a:ext uri="{FF2B5EF4-FFF2-40B4-BE49-F238E27FC236}">
                <a16:creationId xmlns:a16="http://schemas.microsoft.com/office/drawing/2014/main" id="{2FE5993E-1EB8-1B49-B20E-C99F3CC62BA9}"/>
              </a:ext>
            </a:extLst>
          </p:cNvPr>
          <p:cNvSpPr>
            <a:spLocks noGrp="1" noChangeArrowheads="1"/>
          </p:cNvSpPr>
          <p:nvPr>
            <p:ph type="body" idx="1"/>
          </p:nvPr>
        </p:nvSpPr>
        <p:spPr/>
        <p:txBody>
          <a:bodyPr/>
          <a:lstStyle/>
          <a:p>
            <a:pPr eaLnBrk="1" hangingPunct="1">
              <a:lnSpc>
                <a:spcPct val="90000"/>
              </a:lnSpc>
            </a:pPr>
            <a:r>
              <a:rPr lang="en-US" altLang="cs-CZ" sz="2800"/>
              <a:t>The free energy curve starts to drop at lower temperatures as predicted by the thermodynamics of protein folding.</a:t>
            </a:r>
          </a:p>
          <a:p>
            <a:pPr eaLnBrk="1" hangingPunct="1">
              <a:lnSpc>
                <a:spcPct val="90000"/>
              </a:lnSpc>
            </a:pPr>
            <a:r>
              <a:rPr lang="en-US" altLang="cs-CZ" sz="2800"/>
              <a:t>In the past few years, several proteins have been shown to exhibit cold denaturation under destabilizing conditions, in usually either low pH or moderate denaturant concentration.</a:t>
            </a:r>
          </a:p>
          <a:p>
            <a:pPr eaLnBrk="1" hangingPunct="1">
              <a:lnSpc>
                <a:spcPct val="90000"/>
              </a:lnSpc>
            </a:pPr>
            <a:r>
              <a:rPr lang="en-US" altLang="cs-CZ" sz="2800"/>
              <a:t>Fink, A. L. observed a cold Denaturation for a Staphylococcal Nuclease Mutant under neutral pH and no-denaturant conditions.</a:t>
            </a:r>
          </a:p>
        </p:txBody>
      </p:sp>
    </p:spTree>
    <p:extLst>
      <p:ext uri="{BB962C8B-B14F-4D97-AF65-F5344CB8AC3E}">
        <p14:creationId xmlns:p14="http://schemas.microsoft.com/office/powerpoint/2010/main" val="61769670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2">
            <a:extLst>
              <a:ext uri="{FF2B5EF4-FFF2-40B4-BE49-F238E27FC236}">
                <a16:creationId xmlns:a16="http://schemas.microsoft.com/office/drawing/2014/main" id="{C1161B71-D17F-4E49-8B48-30D1FD089E37}"/>
              </a:ext>
            </a:extLst>
          </p:cNvPr>
          <p:cNvSpPr>
            <a:spLocks noGrp="1" noChangeArrowheads="1"/>
          </p:cNvSpPr>
          <p:nvPr>
            <p:ph type="title"/>
          </p:nvPr>
        </p:nvSpPr>
        <p:spPr>
          <a:xfrm>
            <a:off x="457200" y="609600"/>
            <a:ext cx="8001000" cy="1143000"/>
          </a:xfrm>
        </p:spPr>
        <p:txBody>
          <a:bodyPr/>
          <a:lstStyle/>
          <a:p>
            <a:pPr eaLnBrk="1" hangingPunct="1"/>
            <a:r>
              <a:rPr lang="en-US" altLang="cs-CZ"/>
              <a:t>Factors Affecting Protein Stability</a:t>
            </a:r>
          </a:p>
        </p:txBody>
      </p:sp>
      <p:sp>
        <p:nvSpPr>
          <p:cNvPr id="30722" name="Rectangle 3">
            <a:extLst>
              <a:ext uri="{FF2B5EF4-FFF2-40B4-BE49-F238E27FC236}">
                <a16:creationId xmlns:a16="http://schemas.microsoft.com/office/drawing/2014/main" id="{2DF60799-2168-5D4C-B4E7-E8BDD5D208D3}"/>
              </a:ext>
            </a:extLst>
          </p:cNvPr>
          <p:cNvSpPr>
            <a:spLocks noGrp="1" noChangeArrowheads="1"/>
          </p:cNvSpPr>
          <p:nvPr>
            <p:ph type="body" idx="1"/>
          </p:nvPr>
        </p:nvSpPr>
        <p:spPr/>
        <p:txBody>
          <a:bodyPr/>
          <a:lstStyle/>
          <a:p>
            <a:pPr eaLnBrk="1" hangingPunct="1">
              <a:lnSpc>
                <a:spcPct val="90000"/>
              </a:lnSpc>
            </a:pPr>
            <a:r>
              <a:rPr lang="en-US" altLang="cs-CZ" sz="2800"/>
              <a:t>1) pH: proteins are most stable in the vicinity of their isoelectric point, pI.  In general, electrostatic interactions are believed to contribute to a small amount of the stability of the native state; however, there may be exceptions.</a:t>
            </a:r>
          </a:p>
          <a:p>
            <a:pPr eaLnBrk="1" hangingPunct="1">
              <a:lnSpc>
                <a:spcPct val="90000"/>
              </a:lnSpc>
            </a:pPr>
            <a:r>
              <a:rPr lang="en-US" altLang="cs-CZ" sz="2800"/>
              <a:t>2) Ligand binding: It has been known for a long time that binding ligands, e.g. inhibitors to enzymes, increases the stability of the protein. This also applies to ion binding --- many proteins bind anions in their functional sites. </a:t>
            </a:r>
          </a:p>
        </p:txBody>
      </p:sp>
    </p:spTree>
    <p:extLst>
      <p:ext uri="{BB962C8B-B14F-4D97-AF65-F5344CB8AC3E}">
        <p14:creationId xmlns:p14="http://schemas.microsoft.com/office/powerpoint/2010/main" val="177831123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2">
            <a:extLst>
              <a:ext uri="{FF2B5EF4-FFF2-40B4-BE49-F238E27FC236}">
                <a16:creationId xmlns:a16="http://schemas.microsoft.com/office/drawing/2014/main" id="{08BB1638-F82A-534F-A767-F7926161D8ED}"/>
              </a:ext>
            </a:extLst>
          </p:cNvPr>
          <p:cNvSpPr>
            <a:spLocks noGrp="1" noChangeArrowheads="1"/>
          </p:cNvSpPr>
          <p:nvPr>
            <p:ph type="title"/>
          </p:nvPr>
        </p:nvSpPr>
        <p:spPr>
          <a:xfrm>
            <a:off x="381000" y="609600"/>
            <a:ext cx="8077200" cy="1143000"/>
          </a:xfrm>
        </p:spPr>
        <p:txBody>
          <a:bodyPr/>
          <a:lstStyle/>
          <a:p>
            <a:pPr eaLnBrk="1" hangingPunct="1"/>
            <a:r>
              <a:rPr lang="en-US" altLang="cs-CZ"/>
              <a:t>Factors Affecting Protein Stability</a:t>
            </a:r>
          </a:p>
        </p:txBody>
      </p:sp>
      <p:sp>
        <p:nvSpPr>
          <p:cNvPr id="31746" name="Rectangle 3">
            <a:extLst>
              <a:ext uri="{FF2B5EF4-FFF2-40B4-BE49-F238E27FC236}">
                <a16:creationId xmlns:a16="http://schemas.microsoft.com/office/drawing/2014/main" id="{3C167686-4C13-714B-AD81-39CE854D0F4A}"/>
              </a:ext>
            </a:extLst>
          </p:cNvPr>
          <p:cNvSpPr>
            <a:spLocks noGrp="1" noChangeArrowheads="1"/>
          </p:cNvSpPr>
          <p:nvPr>
            <p:ph type="body" idx="1"/>
          </p:nvPr>
        </p:nvSpPr>
        <p:spPr>
          <a:xfrm>
            <a:off x="457200" y="1981200"/>
            <a:ext cx="8001000" cy="4876800"/>
          </a:xfrm>
        </p:spPr>
        <p:txBody>
          <a:bodyPr/>
          <a:lstStyle/>
          <a:p>
            <a:pPr eaLnBrk="1" hangingPunct="1">
              <a:lnSpc>
                <a:spcPct val="90000"/>
              </a:lnSpc>
            </a:pPr>
            <a:r>
              <a:rPr lang="en-US" altLang="cs-CZ" sz="2400"/>
              <a:t>3) Disulfide bonds: It was observed that many extracellular proteins contained disulfide bonds; whereas intracellular proteins usually did not exhibit disulfide bonds. </a:t>
            </a:r>
          </a:p>
          <a:p>
            <a:pPr eaLnBrk="1" hangingPunct="1">
              <a:lnSpc>
                <a:spcPct val="90000"/>
              </a:lnSpc>
            </a:pPr>
            <a:r>
              <a:rPr lang="en-US" altLang="cs-CZ" sz="2400"/>
              <a:t>In addition, for many proteins, if their disulfides are broken (i.e. reduced) and then carboxymethylated with iodoacetate, the resulting protein is denatured, i.e. unfolded, or mostly unfolded. </a:t>
            </a:r>
          </a:p>
          <a:p>
            <a:pPr eaLnBrk="1" hangingPunct="1">
              <a:lnSpc>
                <a:spcPct val="90000"/>
              </a:lnSpc>
            </a:pPr>
            <a:r>
              <a:rPr lang="en-US" altLang="cs-CZ" sz="2400"/>
              <a:t>Disulfide bonds are believed to increase the stability of the native state by decreasing the conformational entropy of the unfolded state due to the conformational constraints imposed by cross-linking (i. e. decreasing the free energy of the unfolded state).  Most protein have "loops" introduced by disulfides of about 15 residues, but rarely more than 25.</a:t>
            </a:r>
          </a:p>
        </p:txBody>
      </p:sp>
    </p:spTree>
    <p:extLst>
      <p:ext uri="{BB962C8B-B14F-4D97-AF65-F5344CB8AC3E}">
        <p14:creationId xmlns:p14="http://schemas.microsoft.com/office/powerpoint/2010/main" val="237498388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2">
            <a:extLst>
              <a:ext uri="{FF2B5EF4-FFF2-40B4-BE49-F238E27FC236}">
                <a16:creationId xmlns:a16="http://schemas.microsoft.com/office/drawing/2014/main" id="{73782D6E-6513-5847-B6D5-3DB5F5252756}"/>
              </a:ext>
            </a:extLst>
          </p:cNvPr>
          <p:cNvSpPr>
            <a:spLocks noGrp="1" noChangeArrowheads="1"/>
          </p:cNvSpPr>
          <p:nvPr>
            <p:ph type="title"/>
          </p:nvPr>
        </p:nvSpPr>
        <p:spPr>
          <a:xfrm>
            <a:off x="381000" y="609600"/>
            <a:ext cx="8077200" cy="1143000"/>
          </a:xfrm>
        </p:spPr>
        <p:txBody>
          <a:bodyPr/>
          <a:lstStyle/>
          <a:p>
            <a:pPr eaLnBrk="1" hangingPunct="1"/>
            <a:r>
              <a:rPr lang="en-US" altLang="cs-CZ"/>
              <a:t>Factors Affecting Protein Stability</a:t>
            </a:r>
          </a:p>
        </p:txBody>
      </p:sp>
      <p:sp>
        <p:nvSpPr>
          <p:cNvPr id="32770" name="Rectangle 3">
            <a:extLst>
              <a:ext uri="{FF2B5EF4-FFF2-40B4-BE49-F238E27FC236}">
                <a16:creationId xmlns:a16="http://schemas.microsoft.com/office/drawing/2014/main" id="{E7E42DC0-1F1B-F043-814E-195753CD17C7}"/>
              </a:ext>
            </a:extLst>
          </p:cNvPr>
          <p:cNvSpPr>
            <a:spLocks noGrp="1" noChangeArrowheads="1"/>
          </p:cNvSpPr>
          <p:nvPr>
            <p:ph type="body" idx="1"/>
          </p:nvPr>
        </p:nvSpPr>
        <p:spPr/>
        <p:txBody>
          <a:bodyPr/>
          <a:lstStyle/>
          <a:p>
            <a:pPr eaLnBrk="1" hangingPunct="1">
              <a:lnSpc>
                <a:spcPct val="90000"/>
              </a:lnSpc>
            </a:pPr>
            <a:r>
              <a:rPr lang="en-US" altLang="cs-CZ" sz="2800"/>
              <a:t>4) Not all residues make equal contributions to protein stability.  In fact, it makes sense that interior ones, inaccessible to the solvent in the native state, should make a much greater contribution than those on the surface, which will also be solvent accessible in the unfolded state.</a:t>
            </a:r>
          </a:p>
          <a:p>
            <a:pPr eaLnBrk="1" hangingPunct="1">
              <a:lnSpc>
                <a:spcPct val="90000"/>
              </a:lnSpc>
            </a:pPr>
            <a:r>
              <a:rPr lang="en-US" altLang="cs-CZ" sz="2800"/>
              <a:t>Proteins are very malleable, i.e. a mutation at a particular residue tends to be accommodated by changes in the position of adjacent residues, with little further propagation.</a:t>
            </a:r>
          </a:p>
        </p:txBody>
      </p:sp>
    </p:spTree>
    <p:extLst>
      <p:ext uri="{BB962C8B-B14F-4D97-AF65-F5344CB8AC3E}">
        <p14:creationId xmlns:p14="http://schemas.microsoft.com/office/powerpoint/2010/main" val="391074992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2">
            <a:extLst>
              <a:ext uri="{FF2B5EF4-FFF2-40B4-BE49-F238E27FC236}">
                <a16:creationId xmlns:a16="http://schemas.microsoft.com/office/drawing/2014/main" id="{BFC5F17A-6B5B-E84B-8DEB-1510B0934C11}"/>
              </a:ext>
            </a:extLst>
          </p:cNvPr>
          <p:cNvSpPr>
            <a:spLocks noGrp="1" noChangeArrowheads="1"/>
          </p:cNvSpPr>
          <p:nvPr>
            <p:ph type="title"/>
          </p:nvPr>
        </p:nvSpPr>
        <p:spPr/>
        <p:txBody>
          <a:bodyPr/>
          <a:lstStyle/>
          <a:p>
            <a:pPr eaLnBrk="1" hangingPunct="1"/>
            <a:r>
              <a:rPr lang="en-US" altLang="cs-CZ"/>
              <a:t>Denatured States</a:t>
            </a:r>
          </a:p>
        </p:txBody>
      </p:sp>
      <p:sp>
        <p:nvSpPr>
          <p:cNvPr id="33794" name="Rectangle 3">
            <a:extLst>
              <a:ext uri="{FF2B5EF4-FFF2-40B4-BE49-F238E27FC236}">
                <a16:creationId xmlns:a16="http://schemas.microsoft.com/office/drawing/2014/main" id="{D332E669-C0DC-504C-8836-04338D6D5E61}"/>
              </a:ext>
            </a:extLst>
          </p:cNvPr>
          <p:cNvSpPr>
            <a:spLocks noGrp="1" noChangeArrowheads="1"/>
          </p:cNvSpPr>
          <p:nvPr>
            <p:ph type="body" idx="1"/>
          </p:nvPr>
        </p:nvSpPr>
        <p:spPr>
          <a:xfrm>
            <a:off x="685800" y="1600200"/>
            <a:ext cx="7772400" cy="4876800"/>
          </a:xfrm>
        </p:spPr>
        <p:txBody>
          <a:bodyPr/>
          <a:lstStyle/>
          <a:p>
            <a:pPr eaLnBrk="1" hangingPunct="1">
              <a:lnSpc>
                <a:spcPct val="90000"/>
              </a:lnSpc>
            </a:pPr>
            <a:r>
              <a:rPr lang="en-US" altLang="cs-CZ" sz="2800"/>
              <a:t>If the denatured state involves most residues in a fully extended peptide chain conformation, i. e. maximal solvent exposure, then substitutions involving solvent-exposed residues in the native state will have limited effect. </a:t>
            </a:r>
          </a:p>
          <a:p>
            <a:pPr eaLnBrk="1" hangingPunct="1">
              <a:lnSpc>
                <a:spcPct val="90000"/>
              </a:lnSpc>
            </a:pPr>
            <a:r>
              <a:rPr lang="en-US" altLang="cs-CZ" sz="2800"/>
              <a:t>If, on the other hand, the denatured state have considerable residual structure, then it is also possible that mutations may affect the conformation and free energy of the unfolded state; in extreme cases, perhaps only the denatured state and not the native state! </a:t>
            </a:r>
          </a:p>
        </p:txBody>
      </p:sp>
    </p:spTree>
    <p:extLst>
      <p:ext uri="{BB962C8B-B14F-4D97-AF65-F5344CB8AC3E}">
        <p14:creationId xmlns:p14="http://schemas.microsoft.com/office/powerpoint/2010/main" val="387282039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3">
            <a:extLst>
              <a:ext uri="{FF2B5EF4-FFF2-40B4-BE49-F238E27FC236}">
                <a16:creationId xmlns:a16="http://schemas.microsoft.com/office/drawing/2014/main" id="{E56D4738-A492-F341-8D66-7E888A1DF7BA}"/>
              </a:ext>
            </a:extLst>
          </p:cNvPr>
          <p:cNvSpPr>
            <a:spLocks noGrp="1" noChangeArrowheads="1"/>
          </p:cNvSpPr>
          <p:nvPr>
            <p:ph type="body" idx="1"/>
          </p:nvPr>
        </p:nvSpPr>
        <p:spPr>
          <a:xfrm>
            <a:off x="725488" y="2981325"/>
            <a:ext cx="7772400" cy="3822700"/>
          </a:xfrm>
        </p:spPr>
        <p:txBody>
          <a:bodyPr/>
          <a:lstStyle/>
          <a:p>
            <a:pPr eaLnBrk="1" hangingPunct="1">
              <a:lnSpc>
                <a:spcPct val="90000"/>
              </a:lnSpc>
              <a:spcBef>
                <a:spcPct val="0"/>
              </a:spcBef>
            </a:pPr>
            <a:r>
              <a:rPr lang="en-US" altLang="cs-CZ" sz="2200"/>
              <a:t>The m-value changes can be used to understand the nature of denatured state.</a:t>
            </a:r>
          </a:p>
          <a:p>
            <a:pPr eaLnBrk="1" hangingPunct="1">
              <a:lnSpc>
                <a:spcPct val="90000"/>
              </a:lnSpc>
              <a:spcBef>
                <a:spcPct val="0"/>
              </a:spcBef>
            </a:pPr>
            <a:r>
              <a:rPr lang="en-US" altLang="cs-CZ" sz="2200"/>
              <a:t>The effect of mutations to the protein stability can be estimated using the change of </a:t>
            </a:r>
            <a:r>
              <a:rPr lang="en-US" altLang="cs-CZ" sz="2200">
                <a:latin typeface="Symbol" pitchFamily="2" charset="2"/>
              </a:rPr>
              <a:t>D</a:t>
            </a:r>
            <a:r>
              <a:rPr lang="en-US" altLang="cs-CZ" sz="2200"/>
              <a:t>G </a:t>
            </a:r>
            <a:r>
              <a:rPr lang="en-US" altLang="cs-CZ" sz="2200" baseline="30000"/>
              <a:t>H20</a:t>
            </a:r>
            <a:r>
              <a:rPr lang="en-US" altLang="cs-CZ" sz="2200" baseline="-25000"/>
              <a:t>D-N</a:t>
            </a:r>
          </a:p>
          <a:p>
            <a:pPr eaLnBrk="1" hangingPunct="1">
              <a:lnSpc>
                <a:spcPct val="90000"/>
              </a:lnSpc>
              <a:spcBef>
                <a:spcPct val="0"/>
              </a:spcBef>
            </a:pPr>
            <a:r>
              <a:rPr lang="en-US" altLang="cs-CZ" sz="2200"/>
              <a:t>For some of the mutation, the m-value is changed.  The different m-values related to the difference between the number of molecules of solvent bound in the native vs. denatured state.  Since for the folded stated we have similar structure, the number of solvent molecules bound to the folded state is about the same, and the m-value difference reflects the different distribution of denatured state.</a:t>
            </a:r>
          </a:p>
          <a:p>
            <a:pPr eaLnBrk="1" hangingPunct="1">
              <a:lnSpc>
                <a:spcPct val="90000"/>
              </a:lnSpc>
              <a:spcBef>
                <a:spcPct val="0"/>
              </a:spcBef>
            </a:pPr>
            <a:r>
              <a:rPr lang="en-US" altLang="cs-CZ" sz="2200"/>
              <a:t>=&gt; more or less exposure of hydrophobic residues.</a:t>
            </a:r>
          </a:p>
        </p:txBody>
      </p:sp>
      <p:sp>
        <p:nvSpPr>
          <p:cNvPr id="34818" name="Line 6">
            <a:extLst>
              <a:ext uri="{FF2B5EF4-FFF2-40B4-BE49-F238E27FC236}">
                <a16:creationId xmlns:a16="http://schemas.microsoft.com/office/drawing/2014/main" id="{BE909C81-8696-E544-A595-46FEB617C356}"/>
              </a:ext>
            </a:extLst>
          </p:cNvPr>
          <p:cNvSpPr>
            <a:spLocks noChangeShapeType="1"/>
          </p:cNvSpPr>
          <p:nvPr/>
        </p:nvSpPr>
        <p:spPr bwMode="auto">
          <a:xfrm>
            <a:off x="5943600" y="304800"/>
            <a:ext cx="2362200" cy="12954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cs-CZ"/>
          </a:p>
        </p:txBody>
      </p:sp>
      <p:sp>
        <p:nvSpPr>
          <p:cNvPr id="34819" name="Line 8">
            <a:extLst>
              <a:ext uri="{FF2B5EF4-FFF2-40B4-BE49-F238E27FC236}">
                <a16:creationId xmlns:a16="http://schemas.microsoft.com/office/drawing/2014/main" id="{35FE0882-42B7-5345-86B6-8B9209894376}"/>
              </a:ext>
            </a:extLst>
          </p:cNvPr>
          <p:cNvSpPr>
            <a:spLocks noChangeShapeType="1"/>
          </p:cNvSpPr>
          <p:nvPr/>
        </p:nvSpPr>
        <p:spPr bwMode="auto">
          <a:xfrm>
            <a:off x="455613" y="892175"/>
            <a:ext cx="3157537" cy="12954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cs-CZ"/>
          </a:p>
        </p:txBody>
      </p:sp>
      <p:sp>
        <p:nvSpPr>
          <p:cNvPr id="34820" name="Line 9">
            <a:extLst>
              <a:ext uri="{FF2B5EF4-FFF2-40B4-BE49-F238E27FC236}">
                <a16:creationId xmlns:a16="http://schemas.microsoft.com/office/drawing/2014/main" id="{8E35DE06-D212-DF4B-95AF-3C610B57CB04}"/>
              </a:ext>
            </a:extLst>
          </p:cNvPr>
          <p:cNvSpPr>
            <a:spLocks noChangeShapeType="1"/>
          </p:cNvSpPr>
          <p:nvPr/>
        </p:nvSpPr>
        <p:spPr bwMode="auto">
          <a:xfrm>
            <a:off x="1720850" y="422275"/>
            <a:ext cx="981075" cy="1779588"/>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cs-CZ"/>
          </a:p>
        </p:txBody>
      </p:sp>
      <p:grpSp>
        <p:nvGrpSpPr>
          <p:cNvPr id="34821" name="Group 16">
            <a:extLst>
              <a:ext uri="{FF2B5EF4-FFF2-40B4-BE49-F238E27FC236}">
                <a16:creationId xmlns:a16="http://schemas.microsoft.com/office/drawing/2014/main" id="{F1235632-DCC4-9F4A-B3C8-FDE9DCF23F66}"/>
              </a:ext>
            </a:extLst>
          </p:cNvPr>
          <p:cNvGrpSpPr>
            <a:grpSpLocks/>
          </p:cNvGrpSpPr>
          <p:nvPr/>
        </p:nvGrpSpPr>
        <p:grpSpPr bwMode="auto">
          <a:xfrm>
            <a:off x="0" y="0"/>
            <a:ext cx="9144000" cy="2590800"/>
            <a:chOff x="0" y="0"/>
            <a:chExt cx="5760" cy="1632"/>
          </a:xfrm>
        </p:grpSpPr>
        <p:pic>
          <p:nvPicPr>
            <p:cNvPr id="34823" name="Picture 4" descr="IMG00003">
              <a:extLst>
                <a:ext uri="{FF2B5EF4-FFF2-40B4-BE49-F238E27FC236}">
                  <a16:creationId xmlns:a16="http://schemas.microsoft.com/office/drawing/2014/main" id="{8B08605A-18E2-E14F-9BFE-69FBD382FB4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80" y="96"/>
              <a:ext cx="2880" cy="1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24" name="Picture 7" descr="IMG00003">
              <a:extLst>
                <a:ext uri="{FF2B5EF4-FFF2-40B4-BE49-F238E27FC236}">
                  <a16:creationId xmlns:a16="http://schemas.microsoft.com/office/drawing/2014/main" id="{136378EE-D49B-F24F-BCA4-B4C9DB02ED0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97"/>
              <a:ext cx="2400" cy="15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825" name="Text Box 10">
              <a:extLst>
                <a:ext uri="{FF2B5EF4-FFF2-40B4-BE49-F238E27FC236}">
                  <a16:creationId xmlns:a16="http://schemas.microsoft.com/office/drawing/2014/main" id="{4C108A40-98AA-C045-8557-B192C54AAD67}"/>
                </a:ext>
              </a:extLst>
            </p:cNvPr>
            <p:cNvSpPr txBox="1">
              <a:spLocks noChangeArrowheads="1"/>
            </p:cNvSpPr>
            <p:nvPr/>
          </p:nvSpPr>
          <p:spPr bwMode="auto">
            <a:xfrm>
              <a:off x="1306" y="199"/>
              <a:ext cx="373"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altLang="cs-CZ"/>
                <a:t>m+</a:t>
              </a:r>
            </a:p>
          </p:txBody>
        </p:sp>
        <p:sp>
          <p:nvSpPr>
            <p:cNvPr id="34826" name="Text Box 11">
              <a:extLst>
                <a:ext uri="{FF2B5EF4-FFF2-40B4-BE49-F238E27FC236}">
                  <a16:creationId xmlns:a16="http://schemas.microsoft.com/office/drawing/2014/main" id="{ADCC2036-4F9A-904D-97BE-DE600CDB96AD}"/>
                </a:ext>
              </a:extLst>
            </p:cNvPr>
            <p:cNvSpPr txBox="1">
              <a:spLocks noChangeArrowheads="1"/>
            </p:cNvSpPr>
            <p:nvPr/>
          </p:nvSpPr>
          <p:spPr bwMode="auto">
            <a:xfrm>
              <a:off x="488" y="863"/>
              <a:ext cx="329"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altLang="cs-CZ"/>
                <a:t>m-</a:t>
              </a:r>
            </a:p>
          </p:txBody>
        </p:sp>
        <p:sp>
          <p:nvSpPr>
            <p:cNvPr id="34827" name="Text Box 12">
              <a:extLst>
                <a:ext uri="{FF2B5EF4-FFF2-40B4-BE49-F238E27FC236}">
                  <a16:creationId xmlns:a16="http://schemas.microsoft.com/office/drawing/2014/main" id="{6313C4F9-620B-F948-B330-B7462C06AB61}"/>
                </a:ext>
              </a:extLst>
            </p:cNvPr>
            <p:cNvSpPr txBox="1">
              <a:spLocks noChangeArrowheads="1"/>
            </p:cNvSpPr>
            <p:nvPr/>
          </p:nvSpPr>
          <p:spPr bwMode="auto">
            <a:xfrm>
              <a:off x="53" y="0"/>
              <a:ext cx="308"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altLang="cs-CZ"/>
                <a:t>wt</a:t>
              </a:r>
            </a:p>
          </p:txBody>
        </p:sp>
      </p:grpSp>
      <p:sp>
        <p:nvSpPr>
          <p:cNvPr id="34822" name="Rectangle 2">
            <a:extLst>
              <a:ext uri="{FF2B5EF4-FFF2-40B4-BE49-F238E27FC236}">
                <a16:creationId xmlns:a16="http://schemas.microsoft.com/office/drawing/2014/main" id="{439C965F-95FD-6144-940E-76F37D6B8A10}"/>
              </a:ext>
            </a:extLst>
          </p:cNvPr>
          <p:cNvSpPr>
            <a:spLocks noGrp="1" noChangeArrowheads="1"/>
          </p:cNvSpPr>
          <p:nvPr>
            <p:ph type="title"/>
          </p:nvPr>
        </p:nvSpPr>
        <p:spPr>
          <a:xfrm>
            <a:off x="2819400" y="0"/>
            <a:ext cx="2286000" cy="1143000"/>
          </a:xfrm>
        </p:spPr>
        <p:txBody>
          <a:bodyPr/>
          <a:lstStyle/>
          <a:p>
            <a:pPr eaLnBrk="1" hangingPunct="1"/>
            <a:r>
              <a:rPr lang="en-US" altLang="cs-CZ"/>
              <a:t>m-value</a:t>
            </a:r>
          </a:p>
        </p:txBody>
      </p:sp>
    </p:spTree>
    <p:extLst>
      <p:ext uri="{BB962C8B-B14F-4D97-AF65-F5344CB8AC3E}">
        <p14:creationId xmlns:p14="http://schemas.microsoft.com/office/powerpoint/2010/main" val="348543574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2">
            <a:extLst>
              <a:ext uri="{FF2B5EF4-FFF2-40B4-BE49-F238E27FC236}">
                <a16:creationId xmlns:a16="http://schemas.microsoft.com/office/drawing/2014/main" id="{E9D4002A-CD18-6248-A74F-DE0E82B62D92}"/>
              </a:ext>
            </a:extLst>
          </p:cNvPr>
          <p:cNvSpPr>
            <a:spLocks noGrp="1" noChangeArrowheads="1"/>
          </p:cNvSpPr>
          <p:nvPr>
            <p:ph type="title"/>
          </p:nvPr>
        </p:nvSpPr>
        <p:spPr/>
        <p:txBody>
          <a:bodyPr/>
          <a:lstStyle/>
          <a:p>
            <a:pPr eaLnBrk="1" hangingPunct="1"/>
            <a:r>
              <a:rPr lang="en-US" altLang="cs-CZ"/>
              <a:t>Different Unfolded States</a:t>
            </a:r>
          </a:p>
        </p:txBody>
      </p:sp>
      <p:pic>
        <p:nvPicPr>
          <p:cNvPr id="35842" name="Picture 4" descr="Unfolded">
            <a:extLst>
              <a:ext uri="{FF2B5EF4-FFF2-40B4-BE49-F238E27FC236}">
                <a16:creationId xmlns:a16="http://schemas.microsoft.com/office/drawing/2014/main" id="{DB038629-87CA-4845-A5C3-3B683E156F4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5127" t="8969" r="12820" b="12108"/>
          <a:stretch>
            <a:fillRect/>
          </a:stretch>
        </p:blipFill>
        <p:spPr bwMode="auto">
          <a:xfrm>
            <a:off x="3657600" y="1981200"/>
            <a:ext cx="4876800" cy="4156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843" name="Text Box 7">
            <a:extLst>
              <a:ext uri="{FF2B5EF4-FFF2-40B4-BE49-F238E27FC236}">
                <a16:creationId xmlns:a16="http://schemas.microsoft.com/office/drawing/2014/main" id="{D36FCDDE-B81C-D745-BB87-40540E50FE0A}"/>
              </a:ext>
            </a:extLst>
          </p:cNvPr>
          <p:cNvSpPr>
            <a:spLocks noChangeArrowheads="1"/>
          </p:cNvSpPr>
          <p:nvPr>
            <p:ph type="body" idx="1"/>
          </p:nvPr>
        </p:nvSpPr>
        <p:spPr>
          <a:xfrm>
            <a:off x="685800" y="1981200"/>
            <a:ext cx="2667000" cy="4114800"/>
          </a:xfrm>
          <a:noFill/>
        </p:spPr>
        <p:txBody>
          <a:bodyPr/>
          <a:lstStyle/>
          <a:p>
            <a:pPr eaLnBrk="1" hangingPunct="1">
              <a:spcBef>
                <a:spcPct val="0"/>
              </a:spcBef>
              <a:buFontTx/>
              <a:buNone/>
            </a:pPr>
            <a:r>
              <a:rPr lang="en-US" altLang="cs-CZ" sz="2800"/>
              <a:t>m+ mutant has a more exposed unfolded state than that of m- mutant.</a:t>
            </a:r>
          </a:p>
        </p:txBody>
      </p:sp>
      <p:sp>
        <p:nvSpPr>
          <p:cNvPr id="35844" name="Text Box 8">
            <a:extLst>
              <a:ext uri="{FF2B5EF4-FFF2-40B4-BE49-F238E27FC236}">
                <a16:creationId xmlns:a16="http://schemas.microsoft.com/office/drawing/2014/main" id="{B92F1C44-E2E4-AF4E-AA57-D017827128B0}"/>
              </a:ext>
            </a:extLst>
          </p:cNvPr>
          <p:cNvSpPr txBox="1">
            <a:spLocks noChangeArrowheads="1"/>
          </p:cNvSpPr>
          <p:nvPr/>
        </p:nvSpPr>
        <p:spPr bwMode="auto">
          <a:xfrm>
            <a:off x="5622925" y="2022475"/>
            <a:ext cx="1512888"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altLang="cs-CZ"/>
              <a:t>m+ mutant</a:t>
            </a:r>
          </a:p>
          <a:p>
            <a:pPr eaLnBrk="1" hangingPunct="1"/>
            <a:endParaRPr lang="en-US" altLang="cs-CZ"/>
          </a:p>
        </p:txBody>
      </p:sp>
      <p:sp>
        <p:nvSpPr>
          <p:cNvPr id="35845" name="Text Box 9">
            <a:extLst>
              <a:ext uri="{FF2B5EF4-FFF2-40B4-BE49-F238E27FC236}">
                <a16:creationId xmlns:a16="http://schemas.microsoft.com/office/drawing/2014/main" id="{7F71DDBC-0AA1-AF4F-BEAC-890DACF7A9C4}"/>
              </a:ext>
            </a:extLst>
          </p:cNvPr>
          <p:cNvSpPr txBox="1">
            <a:spLocks noChangeArrowheads="1"/>
          </p:cNvSpPr>
          <p:nvPr/>
        </p:nvSpPr>
        <p:spPr bwMode="auto">
          <a:xfrm>
            <a:off x="5241925" y="4384675"/>
            <a:ext cx="1477963"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altLang="cs-CZ"/>
              <a:t>M- mutant</a:t>
            </a:r>
          </a:p>
          <a:p>
            <a:pPr eaLnBrk="1" hangingPunct="1"/>
            <a:endParaRPr lang="en-US" altLang="cs-CZ"/>
          </a:p>
        </p:txBody>
      </p:sp>
      <p:sp>
        <p:nvSpPr>
          <p:cNvPr id="35846" name="Text Box 10">
            <a:extLst>
              <a:ext uri="{FF2B5EF4-FFF2-40B4-BE49-F238E27FC236}">
                <a16:creationId xmlns:a16="http://schemas.microsoft.com/office/drawing/2014/main" id="{8D3ED1E3-21BB-C849-9E72-7FF39507D4F7}"/>
              </a:ext>
            </a:extLst>
          </p:cNvPr>
          <p:cNvSpPr txBox="1">
            <a:spLocks noChangeArrowheads="1"/>
          </p:cNvSpPr>
          <p:nvPr/>
        </p:nvSpPr>
        <p:spPr bwMode="auto">
          <a:xfrm>
            <a:off x="6994525" y="6137275"/>
            <a:ext cx="11811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altLang="cs-CZ"/>
              <a:t>smallest</a:t>
            </a:r>
          </a:p>
        </p:txBody>
      </p:sp>
    </p:spTree>
    <p:extLst>
      <p:ext uri="{BB962C8B-B14F-4D97-AF65-F5344CB8AC3E}">
        <p14:creationId xmlns:p14="http://schemas.microsoft.com/office/powerpoint/2010/main" val="58867641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5" name="Picture 4" descr="Fig">
            <a:extLst>
              <a:ext uri="{FF2B5EF4-FFF2-40B4-BE49-F238E27FC236}">
                <a16:creationId xmlns:a16="http://schemas.microsoft.com/office/drawing/2014/main" id="{ABCACDFE-DAA8-254B-8BB9-0B87C910718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5002" t="3876" r="3822"/>
          <a:stretch>
            <a:fillRect/>
          </a:stretch>
        </p:blipFill>
        <p:spPr bwMode="auto">
          <a:xfrm>
            <a:off x="647700" y="115888"/>
            <a:ext cx="7848600" cy="662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3800037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04800" y="1295400"/>
            <a:ext cx="8610600" cy="4953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0" name="Rectangle 109"/>
          <p:cNvSpPr/>
          <p:nvPr/>
        </p:nvSpPr>
        <p:spPr>
          <a:xfrm>
            <a:off x="762000" y="1371600"/>
            <a:ext cx="2590800" cy="4724400"/>
          </a:xfrm>
          <a:prstGeom prst="rect">
            <a:avLst/>
          </a:prstGeom>
          <a:solidFill>
            <a:srgbClr val="97B1FF"/>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re 1"/>
          <p:cNvSpPr>
            <a:spLocks noGrp="1"/>
          </p:cNvSpPr>
          <p:nvPr>
            <p:ph type="title"/>
          </p:nvPr>
        </p:nvSpPr>
        <p:spPr>
          <a:xfrm>
            <a:off x="1033356" y="37163"/>
            <a:ext cx="7772400" cy="1143000"/>
          </a:xfrm>
        </p:spPr>
        <p:txBody>
          <a:bodyPr/>
          <a:lstStyle/>
          <a:p>
            <a:r>
              <a:rPr lang="fr-FR" dirty="0"/>
              <a:t>       </a:t>
            </a:r>
            <a:r>
              <a:rPr lang="fr-FR" dirty="0" err="1"/>
              <a:t>Numbers</a:t>
            </a:r>
            <a:r>
              <a:rPr lang="fr-FR" dirty="0"/>
              <a:t> </a:t>
            </a:r>
            <a:r>
              <a:rPr lang="fr-FR" dirty="0" err="1"/>
              <a:t>Matter</a:t>
            </a:r>
            <a:endParaRPr lang="fr-FR" dirty="0"/>
          </a:p>
        </p:txBody>
      </p:sp>
      <p:grpSp>
        <p:nvGrpSpPr>
          <p:cNvPr id="20" name="Group 19"/>
          <p:cNvGrpSpPr/>
          <p:nvPr/>
        </p:nvGrpSpPr>
        <p:grpSpPr>
          <a:xfrm>
            <a:off x="1033356" y="1600200"/>
            <a:ext cx="2150322" cy="2133600"/>
            <a:chOff x="364278" y="1600200"/>
            <a:chExt cx="2150322" cy="2133600"/>
          </a:xfrm>
        </p:grpSpPr>
        <p:cxnSp>
          <p:nvCxnSpPr>
            <p:cNvPr id="6" name="Straight Connector 5"/>
            <p:cNvCxnSpPr/>
            <p:nvPr/>
          </p:nvCxnSpPr>
          <p:spPr>
            <a:xfrm>
              <a:off x="685800" y="3124200"/>
              <a:ext cx="1828800" cy="0"/>
            </a:xfrm>
            <a:prstGeom prst="line">
              <a:avLst/>
            </a:prstGeom>
            <a:ln>
              <a:solidFill>
                <a:schemeClr val="tx1"/>
              </a:solidFill>
              <a:headEnd type="none"/>
              <a:tailEnd type="arrow"/>
            </a:ln>
          </p:spPr>
          <p:style>
            <a:lnRef idx="2">
              <a:schemeClr val="accent1"/>
            </a:lnRef>
            <a:fillRef idx="0">
              <a:schemeClr val="accent1"/>
            </a:fillRef>
            <a:effectRef idx="1">
              <a:schemeClr val="accent1"/>
            </a:effectRef>
            <a:fontRef idx="minor">
              <a:schemeClr val="tx1"/>
            </a:fontRef>
          </p:style>
        </p:cxnSp>
        <p:cxnSp>
          <p:nvCxnSpPr>
            <p:cNvPr id="8" name="Straight Connector 7"/>
            <p:cNvCxnSpPr/>
            <p:nvPr/>
          </p:nvCxnSpPr>
          <p:spPr>
            <a:xfrm flipV="1">
              <a:off x="685800" y="1600200"/>
              <a:ext cx="0" cy="1524000"/>
            </a:xfrm>
            <a:prstGeom prst="line">
              <a:avLst/>
            </a:prstGeom>
            <a:ln>
              <a:solidFill>
                <a:srgbClr val="000000"/>
              </a:solidFill>
              <a:headEnd type="none"/>
              <a:tailEnd type="triangle"/>
            </a:ln>
          </p:spPr>
          <p:style>
            <a:lnRef idx="2">
              <a:schemeClr val="accent1"/>
            </a:lnRef>
            <a:fillRef idx="0">
              <a:schemeClr val="accent1"/>
            </a:fillRef>
            <a:effectRef idx="1">
              <a:schemeClr val="accent1"/>
            </a:effectRef>
            <a:fontRef idx="minor">
              <a:schemeClr val="tx1"/>
            </a:fontRef>
          </p:style>
        </p:cxnSp>
        <p:sp>
          <p:nvSpPr>
            <p:cNvPr id="10" name="TextBox 9"/>
            <p:cNvSpPr txBox="1"/>
            <p:nvPr/>
          </p:nvSpPr>
          <p:spPr>
            <a:xfrm>
              <a:off x="838200" y="3395246"/>
              <a:ext cx="1416373" cy="338554"/>
            </a:xfrm>
            <a:prstGeom prst="rect">
              <a:avLst/>
            </a:prstGeom>
            <a:noFill/>
          </p:spPr>
          <p:txBody>
            <a:bodyPr wrap="none" rtlCol="0">
              <a:spAutoFit/>
            </a:bodyPr>
            <a:lstStyle/>
            <a:p>
              <a:r>
                <a:rPr lang="en-US" sz="1600" dirty="0">
                  <a:latin typeface="Arial"/>
                  <a:cs typeface="Arial"/>
                </a:rPr>
                <a:t>Conformation</a:t>
              </a:r>
            </a:p>
          </p:txBody>
        </p:sp>
        <p:sp>
          <p:nvSpPr>
            <p:cNvPr id="12" name="TextBox 11"/>
            <p:cNvSpPr txBox="1"/>
            <p:nvPr/>
          </p:nvSpPr>
          <p:spPr>
            <a:xfrm>
              <a:off x="364278" y="2209800"/>
              <a:ext cx="321522" cy="338554"/>
            </a:xfrm>
            <a:prstGeom prst="rect">
              <a:avLst/>
            </a:prstGeom>
            <a:noFill/>
          </p:spPr>
          <p:txBody>
            <a:bodyPr wrap="none" rtlCol="0">
              <a:spAutoFit/>
            </a:bodyPr>
            <a:lstStyle/>
            <a:p>
              <a:r>
                <a:rPr lang="en-US" sz="1600" dirty="0">
                  <a:latin typeface="Arial"/>
                  <a:cs typeface="Arial"/>
                </a:rPr>
                <a:t>E</a:t>
              </a:r>
            </a:p>
          </p:txBody>
        </p:sp>
        <p:pic>
          <p:nvPicPr>
            <p:cNvPr id="14" name="Picture 8" descr="AK_open"/>
            <p:cNvPicPr>
              <a:picLocks noChangeAspect="1" noChangeArrowheads="1"/>
            </p:cNvPicPr>
            <p:nvPr/>
          </p:nvPicPr>
          <p:blipFill>
            <a:blip r:embed="rId2"/>
            <a:srcRect/>
            <a:stretch>
              <a:fillRect/>
            </a:stretch>
          </p:blipFill>
          <p:spPr bwMode="auto">
            <a:xfrm>
              <a:off x="1219200" y="1905000"/>
              <a:ext cx="414099" cy="380999"/>
            </a:xfrm>
            <a:prstGeom prst="rect">
              <a:avLst/>
            </a:prstGeom>
            <a:noFill/>
            <a:ln w="9525">
              <a:noFill/>
              <a:miter lim="800000"/>
              <a:headEnd/>
              <a:tailEnd/>
            </a:ln>
          </p:spPr>
        </p:pic>
        <p:pic>
          <p:nvPicPr>
            <p:cNvPr id="15" name="Picture 9" descr="AK_closed"/>
            <p:cNvPicPr>
              <a:picLocks noChangeAspect="1" noChangeArrowheads="1"/>
            </p:cNvPicPr>
            <p:nvPr/>
          </p:nvPicPr>
          <p:blipFill>
            <a:blip r:embed="rId3"/>
            <a:srcRect/>
            <a:stretch>
              <a:fillRect/>
            </a:stretch>
          </p:blipFill>
          <p:spPr bwMode="auto">
            <a:xfrm>
              <a:off x="762000" y="2713928"/>
              <a:ext cx="381000" cy="376935"/>
            </a:xfrm>
            <a:prstGeom prst="rect">
              <a:avLst/>
            </a:prstGeom>
            <a:noFill/>
            <a:ln w="9525">
              <a:noFill/>
              <a:miter lim="800000"/>
              <a:headEnd/>
              <a:tailEnd/>
            </a:ln>
          </p:spPr>
        </p:pic>
        <p:sp>
          <p:nvSpPr>
            <p:cNvPr id="16" name="Freeform 15"/>
            <p:cNvSpPr/>
            <p:nvPr/>
          </p:nvSpPr>
          <p:spPr>
            <a:xfrm>
              <a:off x="1905000" y="1752600"/>
              <a:ext cx="395593" cy="150765"/>
            </a:xfrm>
            <a:custGeom>
              <a:avLst/>
              <a:gdLst>
                <a:gd name="connsiteX0" fmla="*/ 66142 w 595534"/>
                <a:gd name="connsiteY0" fmla="*/ 0 h 226965"/>
                <a:gd name="connsiteX1" fmla="*/ 66142 w 595534"/>
                <a:gd name="connsiteY1" fmla="*/ 119068 h 226965"/>
                <a:gd name="connsiteX2" fmla="*/ 79370 w 595534"/>
                <a:gd name="connsiteY2" fmla="*/ 158757 h 226965"/>
                <a:gd name="connsiteX3" fmla="*/ 251336 w 595534"/>
                <a:gd name="connsiteY3" fmla="*/ 171987 h 226965"/>
                <a:gd name="connsiteX4" fmla="*/ 304249 w 595534"/>
                <a:gd name="connsiteY4" fmla="*/ 158757 h 226965"/>
                <a:gd name="connsiteX5" fmla="*/ 357162 w 595534"/>
                <a:gd name="connsiteY5" fmla="*/ 79379 h 226965"/>
                <a:gd name="connsiteX6" fmla="*/ 410075 w 595534"/>
                <a:gd name="connsiteY6" fmla="*/ 13230 h 226965"/>
                <a:gd name="connsiteX7" fmla="*/ 515901 w 595534"/>
                <a:gd name="connsiteY7" fmla="*/ 26459 h 226965"/>
                <a:gd name="connsiteX8" fmla="*/ 568813 w 595534"/>
                <a:gd name="connsiteY8" fmla="*/ 92608 h 226965"/>
                <a:gd name="connsiteX9" fmla="*/ 595270 w 595534"/>
                <a:gd name="connsiteY9" fmla="*/ 119068 h 226965"/>
                <a:gd name="connsiteX10" fmla="*/ 582042 w 595534"/>
                <a:gd name="connsiteY10" fmla="*/ 198447 h 226965"/>
                <a:gd name="connsiteX11" fmla="*/ 489444 w 595534"/>
                <a:gd name="connsiteY11" fmla="*/ 185217 h 226965"/>
                <a:gd name="connsiteX12" fmla="*/ 410075 w 595534"/>
                <a:gd name="connsiteY12" fmla="*/ 145528 h 226965"/>
                <a:gd name="connsiteX13" fmla="*/ 357162 w 595534"/>
                <a:gd name="connsiteY13" fmla="*/ 79379 h 226965"/>
                <a:gd name="connsiteX14" fmla="*/ 330706 w 595534"/>
                <a:gd name="connsiteY14" fmla="*/ 39689 h 226965"/>
                <a:gd name="connsiteX15" fmla="*/ 251336 w 595534"/>
                <a:gd name="connsiteY15" fmla="*/ 13230 h 226965"/>
                <a:gd name="connsiteX16" fmla="*/ 224880 w 595534"/>
                <a:gd name="connsiteY16" fmla="*/ 52919 h 226965"/>
                <a:gd name="connsiteX17" fmla="*/ 211652 w 595534"/>
                <a:gd name="connsiteY17" fmla="*/ 185217 h 226965"/>
                <a:gd name="connsiteX18" fmla="*/ 132283 w 595534"/>
                <a:gd name="connsiteY18" fmla="*/ 211677 h 226965"/>
                <a:gd name="connsiteX19" fmla="*/ 0 w 595534"/>
                <a:gd name="connsiteY19" fmla="*/ 224907 h 2269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595534" h="226965">
                  <a:moveTo>
                    <a:pt x="66142" y="0"/>
                  </a:moveTo>
                  <a:cubicBezTo>
                    <a:pt x="50706" y="77184"/>
                    <a:pt x="46361" y="49828"/>
                    <a:pt x="66142" y="119068"/>
                  </a:cubicBezTo>
                  <a:cubicBezTo>
                    <a:pt x="69973" y="132477"/>
                    <a:pt x="65962" y="154926"/>
                    <a:pt x="79370" y="158757"/>
                  </a:cubicBezTo>
                  <a:cubicBezTo>
                    <a:pt x="134649" y="174553"/>
                    <a:pt x="194014" y="167577"/>
                    <a:pt x="251336" y="171987"/>
                  </a:cubicBezTo>
                  <a:cubicBezTo>
                    <a:pt x="268974" y="167577"/>
                    <a:pt x="290567" y="170730"/>
                    <a:pt x="304249" y="158757"/>
                  </a:cubicBezTo>
                  <a:cubicBezTo>
                    <a:pt x="328179" y="137816"/>
                    <a:pt x="334678" y="101866"/>
                    <a:pt x="357162" y="79379"/>
                  </a:cubicBezTo>
                  <a:cubicBezTo>
                    <a:pt x="394861" y="41676"/>
                    <a:pt x="376701" y="63297"/>
                    <a:pt x="410075" y="13230"/>
                  </a:cubicBezTo>
                  <a:cubicBezTo>
                    <a:pt x="445350" y="17640"/>
                    <a:pt x="481604" y="17104"/>
                    <a:pt x="515901" y="26459"/>
                  </a:cubicBezTo>
                  <a:cubicBezTo>
                    <a:pt x="572601" y="41924"/>
                    <a:pt x="545810" y="54265"/>
                    <a:pt x="568813" y="92608"/>
                  </a:cubicBezTo>
                  <a:cubicBezTo>
                    <a:pt x="575230" y="103304"/>
                    <a:pt x="586451" y="110248"/>
                    <a:pt x="595270" y="119068"/>
                  </a:cubicBezTo>
                  <a:cubicBezTo>
                    <a:pt x="590861" y="145528"/>
                    <a:pt x="604788" y="184229"/>
                    <a:pt x="582042" y="198447"/>
                  </a:cubicBezTo>
                  <a:cubicBezTo>
                    <a:pt x="555603" y="214973"/>
                    <a:pt x="520018" y="191333"/>
                    <a:pt x="489444" y="185217"/>
                  </a:cubicBezTo>
                  <a:cubicBezTo>
                    <a:pt x="450327" y="177392"/>
                    <a:pt x="443518" y="167825"/>
                    <a:pt x="410075" y="145528"/>
                  </a:cubicBezTo>
                  <a:cubicBezTo>
                    <a:pt x="384322" y="68258"/>
                    <a:pt x="416998" y="139222"/>
                    <a:pt x="357162" y="79379"/>
                  </a:cubicBezTo>
                  <a:cubicBezTo>
                    <a:pt x="345920" y="68136"/>
                    <a:pt x="344189" y="48117"/>
                    <a:pt x="330706" y="39689"/>
                  </a:cubicBezTo>
                  <a:cubicBezTo>
                    <a:pt x="307058" y="24907"/>
                    <a:pt x="251336" y="13230"/>
                    <a:pt x="251336" y="13230"/>
                  </a:cubicBezTo>
                  <a:cubicBezTo>
                    <a:pt x="242517" y="26460"/>
                    <a:pt x="228455" y="37427"/>
                    <a:pt x="224880" y="52919"/>
                  </a:cubicBezTo>
                  <a:cubicBezTo>
                    <a:pt x="214916" y="96104"/>
                    <a:pt x="233981" y="146934"/>
                    <a:pt x="211652" y="185217"/>
                  </a:cubicBezTo>
                  <a:cubicBezTo>
                    <a:pt x="197601" y="209307"/>
                    <a:pt x="158739" y="202857"/>
                    <a:pt x="132283" y="211677"/>
                  </a:cubicBezTo>
                  <a:cubicBezTo>
                    <a:pt x="63317" y="234669"/>
                    <a:pt x="106541" y="224907"/>
                    <a:pt x="0" y="224907"/>
                  </a:cubicBezTo>
                </a:path>
              </a:pathLst>
            </a:custGeom>
            <a:ln>
              <a:solidFill>
                <a:srgbClr val="0000FF"/>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7" name="TextBox 16"/>
            <p:cNvSpPr txBox="1"/>
            <p:nvPr/>
          </p:nvSpPr>
          <p:spPr>
            <a:xfrm>
              <a:off x="762000" y="3124200"/>
              <a:ext cx="298780" cy="338554"/>
            </a:xfrm>
            <a:prstGeom prst="rect">
              <a:avLst/>
            </a:prstGeom>
            <a:noFill/>
          </p:spPr>
          <p:txBody>
            <a:bodyPr wrap="none" rtlCol="0">
              <a:spAutoFit/>
            </a:bodyPr>
            <a:lstStyle/>
            <a:p>
              <a:r>
                <a:rPr lang="en-US" sz="1600" dirty="0">
                  <a:latin typeface="Arial"/>
                  <a:cs typeface="Arial"/>
                </a:rPr>
                <a:t>1</a:t>
              </a:r>
            </a:p>
          </p:txBody>
        </p:sp>
        <p:sp>
          <p:nvSpPr>
            <p:cNvPr id="18" name="TextBox 17"/>
            <p:cNvSpPr txBox="1"/>
            <p:nvPr/>
          </p:nvSpPr>
          <p:spPr>
            <a:xfrm>
              <a:off x="1371600" y="3124200"/>
              <a:ext cx="298780" cy="338554"/>
            </a:xfrm>
            <a:prstGeom prst="rect">
              <a:avLst/>
            </a:prstGeom>
            <a:noFill/>
          </p:spPr>
          <p:txBody>
            <a:bodyPr wrap="none" rtlCol="0">
              <a:spAutoFit/>
            </a:bodyPr>
            <a:lstStyle/>
            <a:p>
              <a:r>
                <a:rPr lang="en-US" sz="1600" dirty="0">
                  <a:latin typeface="Arial"/>
                  <a:cs typeface="Arial"/>
                </a:rPr>
                <a:t>2</a:t>
              </a:r>
            </a:p>
          </p:txBody>
        </p:sp>
        <p:sp>
          <p:nvSpPr>
            <p:cNvPr id="19" name="TextBox 18"/>
            <p:cNvSpPr txBox="1"/>
            <p:nvPr/>
          </p:nvSpPr>
          <p:spPr>
            <a:xfrm>
              <a:off x="1987220" y="3124200"/>
              <a:ext cx="298780" cy="338554"/>
            </a:xfrm>
            <a:prstGeom prst="rect">
              <a:avLst/>
            </a:prstGeom>
            <a:noFill/>
          </p:spPr>
          <p:txBody>
            <a:bodyPr wrap="none" rtlCol="0">
              <a:spAutoFit/>
            </a:bodyPr>
            <a:lstStyle/>
            <a:p>
              <a:r>
                <a:rPr lang="en-US" sz="1600" dirty="0">
                  <a:latin typeface="Arial"/>
                  <a:cs typeface="Arial"/>
                </a:rPr>
                <a:t>3</a:t>
              </a:r>
            </a:p>
          </p:txBody>
        </p:sp>
      </p:grpSp>
      <p:grpSp>
        <p:nvGrpSpPr>
          <p:cNvPr id="32" name="Group 31"/>
          <p:cNvGrpSpPr/>
          <p:nvPr/>
        </p:nvGrpSpPr>
        <p:grpSpPr>
          <a:xfrm>
            <a:off x="897678" y="1582854"/>
            <a:ext cx="2302722" cy="2167354"/>
            <a:chOff x="211878" y="1566446"/>
            <a:chExt cx="2302722" cy="2167354"/>
          </a:xfrm>
        </p:grpSpPr>
        <p:cxnSp>
          <p:nvCxnSpPr>
            <p:cNvPr id="33" name="Straight Connector 32"/>
            <p:cNvCxnSpPr/>
            <p:nvPr/>
          </p:nvCxnSpPr>
          <p:spPr>
            <a:xfrm>
              <a:off x="685800" y="3124200"/>
              <a:ext cx="1828800" cy="0"/>
            </a:xfrm>
            <a:prstGeom prst="line">
              <a:avLst/>
            </a:prstGeom>
            <a:ln>
              <a:solidFill>
                <a:schemeClr val="tx1"/>
              </a:solidFill>
              <a:headEnd type="none"/>
              <a:tailEnd type="arrow"/>
            </a:ln>
          </p:spPr>
          <p:style>
            <a:lnRef idx="2">
              <a:schemeClr val="accent1"/>
            </a:lnRef>
            <a:fillRef idx="0">
              <a:schemeClr val="accent1"/>
            </a:fillRef>
            <a:effectRef idx="1">
              <a:schemeClr val="accent1"/>
            </a:effectRef>
            <a:fontRef idx="minor">
              <a:schemeClr val="tx1"/>
            </a:fontRef>
          </p:style>
        </p:cxnSp>
        <p:cxnSp>
          <p:nvCxnSpPr>
            <p:cNvPr id="34" name="Straight Connector 33"/>
            <p:cNvCxnSpPr/>
            <p:nvPr/>
          </p:nvCxnSpPr>
          <p:spPr>
            <a:xfrm flipV="1">
              <a:off x="685800" y="1600200"/>
              <a:ext cx="0" cy="1524000"/>
            </a:xfrm>
            <a:prstGeom prst="line">
              <a:avLst/>
            </a:prstGeom>
            <a:ln>
              <a:solidFill>
                <a:srgbClr val="000000"/>
              </a:solidFill>
              <a:headEnd type="none"/>
              <a:tailEnd type="triangle"/>
            </a:ln>
          </p:spPr>
          <p:style>
            <a:lnRef idx="2">
              <a:schemeClr val="accent1"/>
            </a:lnRef>
            <a:fillRef idx="0">
              <a:schemeClr val="accent1"/>
            </a:fillRef>
            <a:effectRef idx="1">
              <a:schemeClr val="accent1"/>
            </a:effectRef>
            <a:fontRef idx="minor">
              <a:schemeClr val="tx1"/>
            </a:fontRef>
          </p:style>
        </p:cxnSp>
        <p:sp>
          <p:nvSpPr>
            <p:cNvPr id="35" name="TextBox 34"/>
            <p:cNvSpPr txBox="1"/>
            <p:nvPr/>
          </p:nvSpPr>
          <p:spPr>
            <a:xfrm>
              <a:off x="838200" y="3395246"/>
              <a:ext cx="1416373" cy="338554"/>
            </a:xfrm>
            <a:prstGeom prst="rect">
              <a:avLst/>
            </a:prstGeom>
            <a:noFill/>
          </p:spPr>
          <p:txBody>
            <a:bodyPr wrap="none" rtlCol="0">
              <a:spAutoFit/>
            </a:bodyPr>
            <a:lstStyle/>
            <a:p>
              <a:r>
                <a:rPr lang="en-US" sz="1600" dirty="0">
                  <a:latin typeface="Arial"/>
                  <a:cs typeface="Arial"/>
                </a:rPr>
                <a:t>Conformation</a:t>
              </a:r>
            </a:p>
          </p:txBody>
        </p:sp>
        <p:sp>
          <p:nvSpPr>
            <p:cNvPr id="36" name="TextBox 35"/>
            <p:cNvSpPr txBox="1"/>
            <p:nvPr/>
          </p:nvSpPr>
          <p:spPr>
            <a:xfrm>
              <a:off x="211878" y="2209800"/>
              <a:ext cx="609599" cy="338554"/>
            </a:xfrm>
            <a:prstGeom prst="rect">
              <a:avLst/>
            </a:prstGeom>
            <a:noFill/>
          </p:spPr>
          <p:txBody>
            <a:bodyPr wrap="square" rtlCol="0">
              <a:spAutoFit/>
            </a:bodyPr>
            <a:lstStyle/>
            <a:p>
              <a:r>
                <a:rPr lang="en-US" sz="1600" dirty="0">
                  <a:latin typeface="Symbol" charset="2"/>
                  <a:cs typeface="Symbol" charset="2"/>
                </a:rPr>
                <a:t>D</a:t>
              </a:r>
              <a:r>
                <a:rPr lang="en-US" sz="1600" dirty="0">
                  <a:latin typeface="Arial"/>
                  <a:cs typeface="Arial"/>
                </a:rPr>
                <a:t>G</a:t>
              </a:r>
            </a:p>
          </p:txBody>
        </p:sp>
        <p:pic>
          <p:nvPicPr>
            <p:cNvPr id="37" name="Picture 8" descr="AK_open"/>
            <p:cNvPicPr>
              <a:picLocks noChangeAspect="1" noChangeArrowheads="1"/>
            </p:cNvPicPr>
            <p:nvPr/>
          </p:nvPicPr>
          <p:blipFill>
            <a:blip r:embed="rId2"/>
            <a:srcRect/>
            <a:stretch>
              <a:fillRect/>
            </a:stretch>
          </p:blipFill>
          <p:spPr bwMode="auto">
            <a:xfrm>
              <a:off x="1219200" y="1905000"/>
              <a:ext cx="414099" cy="380999"/>
            </a:xfrm>
            <a:prstGeom prst="rect">
              <a:avLst/>
            </a:prstGeom>
            <a:noFill/>
            <a:ln w="9525">
              <a:noFill/>
              <a:miter lim="800000"/>
              <a:headEnd/>
              <a:tailEnd/>
            </a:ln>
          </p:spPr>
        </p:pic>
        <p:pic>
          <p:nvPicPr>
            <p:cNvPr id="38" name="Picture 9" descr="AK_closed"/>
            <p:cNvPicPr>
              <a:picLocks noChangeAspect="1" noChangeArrowheads="1"/>
            </p:cNvPicPr>
            <p:nvPr/>
          </p:nvPicPr>
          <p:blipFill>
            <a:blip r:embed="rId3"/>
            <a:srcRect/>
            <a:stretch>
              <a:fillRect/>
            </a:stretch>
          </p:blipFill>
          <p:spPr bwMode="auto">
            <a:xfrm>
              <a:off x="762000" y="2713928"/>
              <a:ext cx="381000" cy="376935"/>
            </a:xfrm>
            <a:prstGeom prst="rect">
              <a:avLst/>
            </a:prstGeom>
            <a:noFill/>
            <a:ln w="9525">
              <a:noFill/>
              <a:miter lim="800000"/>
              <a:headEnd/>
              <a:tailEnd/>
            </a:ln>
          </p:spPr>
        </p:pic>
        <p:sp>
          <p:nvSpPr>
            <p:cNvPr id="39" name="Freeform 38"/>
            <p:cNvSpPr/>
            <p:nvPr/>
          </p:nvSpPr>
          <p:spPr>
            <a:xfrm>
              <a:off x="1905000" y="1752600"/>
              <a:ext cx="395593" cy="150765"/>
            </a:xfrm>
            <a:custGeom>
              <a:avLst/>
              <a:gdLst>
                <a:gd name="connsiteX0" fmla="*/ 66142 w 595534"/>
                <a:gd name="connsiteY0" fmla="*/ 0 h 226965"/>
                <a:gd name="connsiteX1" fmla="*/ 66142 w 595534"/>
                <a:gd name="connsiteY1" fmla="*/ 119068 h 226965"/>
                <a:gd name="connsiteX2" fmla="*/ 79370 w 595534"/>
                <a:gd name="connsiteY2" fmla="*/ 158757 h 226965"/>
                <a:gd name="connsiteX3" fmla="*/ 251336 w 595534"/>
                <a:gd name="connsiteY3" fmla="*/ 171987 h 226965"/>
                <a:gd name="connsiteX4" fmla="*/ 304249 w 595534"/>
                <a:gd name="connsiteY4" fmla="*/ 158757 h 226965"/>
                <a:gd name="connsiteX5" fmla="*/ 357162 w 595534"/>
                <a:gd name="connsiteY5" fmla="*/ 79379 h 226965"/>
                <a:gd name="connsiteX6" fmla="*/ 410075 w 595534"/>
                <a:gd name="connsiteY6" fmla="*/ 13230 h 226965"/>
                <a:gd name="connsiteX7" fmla="*/ 515901 w 595534"/>
                <a:gd name="connsiteY7" fmla="*/ 26459 h 226965"/>
                <a:gd name="connsiteX8" fmla="*/ 568813 w 595534"/>
                <a:gd name="connsiteY8" fmla="*/ 92608 h 226965"/>
                <a:gd name="connsiteX9" fmla="*/ 595270 w 595534"/>
                <a:gd name="connsiteY9" fmla="*/ 119068 h 226965"/>
                <a:gd name="connsiteX10" fmla="*/ 582042 w 595534"/>
                <a:gd name="connsiteY10" fmla="*/ 198447 h 226965"/>
                <a:gd name="connsiteX11" fmla="*/ 489444 w 595534"/>
                <a:gd name="connsiteY11" fmla="*/ 185217 h 226965"/>
                <a:gd name="connsiteX12" fmla="*/ 410075 w 595534"/>
                <a:gd name="connsiteY12" fmla="*/ 145528 h 226965"/>
                <a:gd name="connsiteX13" fmla="*/ 357162 w 595534"/>
                <a:gd name="connsiteY13" fmla="*/ 79379 h 226965"/>
                <a:gd name="connsiteX14" fmla="*/ 330706 w 595534"/>
                <a:gd name="connsiteY14" fmla="*/ 39689 h 226965"/>
                <a:gd name="connsiteX15" fmla="*/ 251336 w 595534"/>
                <a:gd name="connsiteY15" fmla="*/ 13230 h 226965"/>
                <a:gd name="connsiteX16" fmla="*/ 224880 w 595534"/>
                <a:gd name="connsiteY16" fmla="*/ 52919 h 226965"/>
                <a:gd name="connsiteX17" fmla="*/ 211652 w 595534"/>
                <a:gd name="connsiteY17" fmla="*/ 185217 h 226965"/>
                <a:gd name="connsiteX18" fmla="*/ 132283 w 595534"/>
                <a:gd name="connsiteY18" fmla="*/ 211677 h 226965"/>
                <a:gd name="connsiteX19" fmla="*/ 0 w 595534"/>
                <a:gd name="connsiteY19" fmla="*/ 224907 h 2269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595534" h="226965">
                  <a:moveTo>
                    <a:pt x="66142" y="0"/>
                  </a:moveTo>
                  <a:cubicBezTo>
                    <a:pt x="50706" y="77184"/>
                    <a:pt x="46361" y="49828"/>
                    <a:pt x="66142" y="119068"/>
                  </a:cubicBezTo>
                  <a:cubicBezTo>
                    <a:pt x="69973" y="132477"/>
                    <a:pt x="65962" y="154926"/>
                    <a:pt x="79370" y="158757"/>
                  </a:cubicBezTo>
                  <a:cubicBezTo>
                    <a:pt x="134649" y="174553"/>
                    <a:pt x="194014" y="167577"/>
                    <a:pt x="251336" y="171987"/>
                  </a:cubicBezTo>
                  <a:cubicBezTo>
                    <a:pt x="268974" y="167577"/>
                    <a:pt x="290567" y="170730"/>
                    <a:pt x="304249" y="158757"/>
                  </a:cubicBezTo>
                  <a:cubicBezTo>
                    <a:pt x="328179" y="137816"/>
                    <a:pt x="334678" y="101866"/>
                    <a:pt x="357162" y="79379"/>
                  </a:cubicBezTo>
                  <a:cubicBezTo>
                    <a:pt x="394861" y="41676"/>
                    <a:pt x="376701" y="63297"/>
                    <a:pt x="410075" y="13230"/>
                  </a:cubicBezTo>
                  <a:cubicBezTo>
                    <a:pt x="445350" y="17640"/>
                    <a:pt x="481604" y="17104"/>
                    <a:pt x="515901" y="26459"/>
                  </a:cubicBezTo>
                  <a:cubicBezTo>
                    <a:pt x="572601" y="41924"/>
                    <a:pt x="545810" y="54265"/>
                    <a:pt x="568813" y="92608"/>
                  </a:cubicBezTo>
                  <a:cubicBezTo>
                    <a:pt x="575230" y="103304"/>
                    <a:pt x="586451" y="110248"/>
                    <a:pt x="595270" y="119068"/>
                  </a:cubicBezTo>
                  <a:cubicBezTo>
                    <a:pt x="590861" y="145528"/>
                    <a:pt x="604788" y="184229"/>
                    <a:pt x="582042" y="198447"/>
                  </a:cubicBezTo>
                  <a:cubicBezTo>
                    <a:pt x="555603" y="214973"/>
                    <a:pt x="520018" y="191333"/>
                    <a:pt x="489444" y="185217"/>
                  </a:cubicBezTo>
                  <a:cubicBezTo>
                    <a:pt x="450327" y="177392"/>
                    <a:pt x="443518" y="167825"/>
                    <a:pt x="410075" y="145528"/>
                  </a:cubicBezTo>
                  <a:cubicBezTo>
                    <a:pt x="384322" y="68258"/>
                    <a:pt x="416998" y="139222"/>
                    <a:pt x="357162" y="79379"/>
                  </a:cubicBezTo>
                  <a:cubicBezTo>
                    <a:pt x="345920" y="68136"/>
                    <a:pt x="344189" y="48117"/>
                    <a:pt x="330706" y="39689"/>
                  </a:cubicBezTo>
                  <a:cubicBezTo>
                    <a:pt x="307058" y="24907"/>
                    <a:pt x="251336" y="13230"/>
                    <a:pt x="251336" y="13230"/>
                  </a:cubicBezTo>
                  <a:cubicBezTo>
                    <a:pt x="242517" y="26460"/>
                    <a:pt x="228455" y="37427"/>
                    <a:pt x="224880" y="52919"/>
                  </a:cubicBezTo>
                  <a:cubicBezTo>
                    <a:pt x="214916" y="96104"/>
                    <a:pt x="233981" y="146934"/>
                    <a:pt x="211652" y="185217"/>
                  </a:cubicBezTo>
                  <a:cubicBezTo>
                    <a:pt x="197601" y="209307"/>
                    <a:pt x="158739" y="202857"/>
                    <a:pt x="132283" y="211677"/>
                  </a:cubicBezTo>
                  <a:cubicBezTo>
                    <a:pt x="63317" y="234669"/>
                    <a:pt x="106541" y="224907"/>
                    <a:pt x="0" y="224907"/>
                  </a:cubicBezTo>
                </a:path>
              </a:pathLst>
            </a:custGeom>
            <a:ln>
              <a:solidFill>
                <a:srgbClr val="0000FF"/>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0" name="TextBox 39"/>
            <p:cNvSpPr txBox="1"/>
            <p:nvPr/>
          </p:nvSpPr>
          <p:spPr>
            <a:xfrm>
              <a:off x="762000" y="3124200"/>
              <a:ext cx="298780" cy="338554"/>
            </a:xfrm>
            <a:prstGeom prst="rect">
              <a:avLst/>
            </a:prstGeom>
            <a:noFill/>
          </p:spPr>
          <p:txBody>
            <a:bodyPr wrap="none" rtlCol="0">
              <a:spAutoFit/>
            </a:bodyPr>
            <a:lstStyle/>
            <a:p>
              <a:r>
                <a:rPr lang="en-US" sz="1600" dirty="0">
                  <a:latin typeface="Arial"/>
                  <a:cs typeface="Arial"/>
                </a:rPr>
                <a:t>1</a:t>
              </a:r>
            </a:p>
          </p:txBody>
        </p:sp>
        <p:sp>
          <p:nvSpPr>
            <p:cNvPr id="41" name="TextBox 40"/>
            <p:cNvSpPr txBox="1"/>
            <p:nvPr/>
          </p:nvSpPr>
          <p:spPr>
            <a:xfrm>
              <a:off x="1371600" y="3124200"/>
              <a:ext cx="298780" cy="338554"/>
            </a:xfrm>
            <a:prstGeom prst="rect">
              <a:avLst/>
            </a:prstGeom>
            <a:noFill/>
          </p:spPr>
          <p:txBody>
            <a:bodyPr wrap="none" rtlCol="0">
              <a:spAutoFit/>
            </a:bodyPr>
            <a:lstStyle/>
            <a:p>
              <a:r>
                <a:rPr lang="en-US" sz="1600" dirty="0">
                  <a:latin typeface="Arial"/>
                  <a:cs typeface="Arial"/>
                </a:rPr>
                <a:t>2</a:t>
              </a:r>
            </a:p>
          </p:txBody>
        </p:sp>
        <p:sp>
          <p:nvSpPr>
            <p:cNvPr id="42" name="TextBox 41"/>
            <p:cNvSpPr txBox="1"/>
            <p:nvPr/>
          </p:nvSpPr>
          <p:spPr>
            <a:xfrm>
              <a:off x="1987220" y="3124200"/>
              <a:ext cx="298780" cy="338554"/>
            </a:xfrm>
            <a:prstGeom prst="rect">
              <a:avLst/>
            </a:prstGeom>
            <a:noFill/>
          </p:spPr>
          <p:txBody>
            <a:bodyPr wrap="none" rtlCol="0">
              <a:spAutoFit/>
            </a:bodyPr>
            <a:lstStyle/>
            <a:p>
              <a:r>
                <a:rPr lang="en-US" sz="1600" dirty="0">
                  <a:latin typeface="Arial"/>
                  <a:cs typeface="Arial"/>
                </a:rPr>
                <a:t>3</a:t>
              </a:r>
            </a:p>
          </p:txBody>
        </p:sp>
        <p:sp>
          <p:nvSpPr>
            <p:cNvPr id="43" name="TextBox 42"/>
            <p:cNvSpPr txBox="1"/>
            <p:nvPr/>
          </p:nvSpPr>
          <p:spPr>
            <a:xfrm>
              <a:off x="211878" y="1566446"/>
              <a:ext cx="609599" cy="338554"/>
            </a:xfrm>
            <a:prstGeom prst="rect">
              <a:avLst/>
            </a:prstGeom>
            <a:noFill/>
          </p:spPr>
          <p:txBody>
            <a:bodyPr wrap="square" rtlCol="0">
              <a:spAutoFit/>
            </a:bodyPr>
            <a:lstStyle/>
            <a:p>
              <a:r>
                <a:rPr lang="en-US" sz="1600" dirty="0">
                  <a:latin typeface="Arial"/>
                  <a:cs typeface="Arial"/>
                </a:rPr>
                <a:t>10</a:t>
              </a:r>
            </a:p>
          </p:txBody>
        </p:sp>
        <p:sp>
          <p:nvSpPr>
            <p:cNvPr id="44" name="TextBox 43"/>
            <p:cNvSpPr txBox="1"/>
            <p:nvPr/>
          </p:nvSpPr>
          <p:spPr>
            <a:xfrm>
              <a:off x="364278" y="2861846"/>
              <a:ext cx="609599" cy="338554"/>
            </a:xfrm>
            <a:prstGeom prst="rect">
              <a:avLst/>
            </a:prstGeom>
            <a:noFill/>
          </p:spPr>
          <p:txBody>
            <a:bodyPr wrap="square" rtlCol="0">
              <a:spAutoFit/>
            </a:bodyPr>
            <a:lstStyle/>
            <a:p>
              <a:r>
                <a:rPr lang="en-US" sz="1600" dirty="0">
                  <a:latin typeface="Arial"/>
                  <a:cs typeface="Arial"/>
                </a:rPr>
                <a:t>0</a:t>
              </a:r>
            </a:p>
          </p:txBody>
        </p:sp>
      </p:grpSp>
      <p:grpSp>
        <p:nvGrpSpPr>
          <p:cNvPr id="45" name="Group 44"/>
          <p:cNvGrpSpPr/>
          <p:nvPr/>
        </p:nvGrpSpPr>
        <p:grpSpPr>
          <a:xfrm>
            <a:off x="3259878" y="1600200"/>
            <a:ext cx="2302722" cy="2167354"/>
            <a:chOff x="211878" y="1566446"/>
            <a:chExt cx="2302722" cy="2167354"/>
          </a:xfrm>
        </p:grpSpPr>
        <p:cxnSp>
          <p:nvCxnSpPr>
            <p:cNvPr id="46" name="Straight Connector 45"/>
            <p:cNvCxnSpPr/>
            <p:nvPr/>
          </p:nvCxnSpPr>
          <p:spPr>
            <a:xfrm>
              <a:off x="685800" y="3124200"/>
              <a:ext cx="1828800" cy="0"/>
            </a:xfrm>
            <a:prstGeom prst="line">
              <a:avLst/>
            </a:prstGeom>
            <a:ln>
              <a:solidFill>
                <a:schemeClr val="tx1"/>
              </a:solidFill>
              <a:headEnd type="none"/>
              <a:tailEnd type="arrow"/>
            </a:ln>
          </p:spPr>
          <p:style>
            <a:lnRef idx="2">
              <a:schemeClr val="accent1"/>
            </a:lnRef>
            <a:fillRef idx="0">
              <a:schemeClr val="accent1"/>
            </a:fillRef>
            <a:effectRef idx="1">
              <a:schemeClr val="accent1"/>
            </a:effectRef>
            <a:fontRef idx="minor">
              <a:schemeClr val="tx1"/>
            </a:fontRef>
          </p:style>
        </p:cxnSp>
        <p:cxnSp>
          <p:nvCxnSpPr>
            <p:cNvPr id="47" name="Straight Connector 46"/>
            <p:cNvCxnSpPr/>
            <p:nvPr/>
          </p:nvCxnSpPr>
          <p:spPr>
            <a:xfrm flipV="1">
              <a:off x="685800" y="1600200"/>
              <a:ext cx="0" cy="1524000"/>
            </a:xfrm>
            <a:prstGeom prst="line">
              <a:avLst/>
            </a:prstGeom>
            <a:ln>
              <a:solidFill>
                <a:srgbClr val="000000"/>
              </a:solidFill>
              <a:headEnd type="none"/>
              <a:tailEnd type="triangle"/>
            </a:ln>
          </p:spPr>
          <p:style>
            <a:lnRef idx="2">
              <a:schemeClr val="accent1"/>
            </a:lnRef>
            <a:fillRef idx="0">
              <a:schemeClr val="accent1"/>
            </a:fillRef>
            <a:effectRef idx="1">
              <a:schemeClr val="accent1"/>
            </a:effectRef>
            <a:fontRef idx="minor">
              <a:schemeClr val="tx1"/>
            </a:fontRef>
          </p:style>
        </p:cxnSp>
        <p:sp>
          <p:nvSpPr>
            <p:cNvPr id="48" name="TextBox 47"/>
            <p:cNvSpPr txBox="1"/>
            <p:nvPr/>
          </p:nvSpPr>
          <p:spPr>
            <a:xfrm>
              <a:off x="838200" y="3395246"/>
              <a:ext cx="1416373" cy="338554"/>
            </a:xfrm>
            <a:prstGeom prst="rect">
              <a:avLst/>
            </a:prstGeom>
            <a:noFill/>
          </p:spPr>
          <p:txBody>
            <a:bodyPr wrap="none" rtlCol="0">
              <a:spAutoFit/>
            </a:bodyPr>
            <a:lstStyle/>
            <a:p>
              <a:r>
                <a:rPr lang="en-US" sz="1600" dirty="0">
                  <a:latin typeface="Arial"/>
                  <a:cs typeface="Arial"/>
                </a:rPr>
                <a:t>Conformation</a:t>
              </a:r>
            </a:p>
          </p:txBody>
        </p:sp>
        <p:sp>
          <p:nvSpPr>
            <p:cNvPr id="49" name="TextBox 48"/>
            <p:cNvSpPr txBox="1"/>
            <p:nvPr/>
          </p:nvSpPr>
          <p:spPr>
            <a:xfrm>
              <a:off x="211878" y="2209800"/>
              <a:ext cx="609599" cy="338554"/>
            </a:xfrm>
            <a:prstGeom prst="rect">
              <a:avLst/>
            </a:prstGeom>
            <a:noFill/>
          </p:spPr>
          <p:txBody>
            <a:bodyPr wrap="square" rtlCol="0">
              <a:spAutoFit/>
            </a:bodyPr>
            <a:lstStyle/>
            <a:p>
              <a:r>
                <a:rPr lang="en-US" sz="1600" dirty="0">
                  <a:latin typeface="Symbol" charset="2"/>
                  <a:cs typeface="Symbol" charset="2"/>
                </a:rPr>
                <a:t>D</a:t>
              </a:r>
              <a:r>
                <a:rPr lang="en-US" sz="1600" dirty="0">
                  <a:latin typeface="Arial"/>
                  <a:cs typeface="Arial"/>
                </a:rPr>
                <a:t>G</a:t>
              </a:r>
            </a:p>
          </p:txBody>
        </p:sp>
        <p:pic>
          <p:nvPicPr>
            <p:cNvPr id="50" name="Picture 8" descr="AK_open"/>
            <p:cNvPicPr>
              <a:picLocks noChangeAspect="1" noChangeArrowheads="1"/>
            </p:cNvPicPr>
            <p:nvPr/>
          </p:nvPicPr>
          <p:blipFill>
            <a:blip r:embed="rId2"/>
            <a:srcRect/>
            <a:stretch>
              <a:fillRect/>
            </a:stretch>
          </p:blipFill>
          <p:spPr bwMode="auto">
            <a:xfrm>
              <a:off x="1219200" y="1905000"/>
              <a:ext cx="414099" cy="380999"/>
            </a:xfrm>
            <a:prstGeom prst="rect">
              <a:avLst/>
            </a:prstGeom>
            <a:noFill/>
            <a:ln w="9525">
              <a:noFill/>
              <a:miter lim="800000"/>
              <a:headEnd/>
              <a:tailEnd/>
            </a:ln>
          </p:spPr>
        </p:pic>
        <p:pic>
          <p:nvPicPr>
            <p:cNvPr id="51" name="Picture 9" descr="AK_closed"/>
            <p:cNvPicPr>
              <a:picLocks noChangeAspect="1" noChangeArrowheads="1"/>
            </p:cNvPicPr>
            <p:nvPr/>
          </p:nvPicPr>
          <p:blipFill>
            <a:blip r:embed="rId3"/>
            <a:srcRect/>
            <a:stretch>
              <a:fillRect/>
            </a:stretch>
          </p:blipFill>
          <p:spPr bwMode="auto">
            <a:xfrm>
              <a:off x="762000" y="2713928"/>
              <a:ext cx="381000" cy="376935"/>
            </a:xfrm>
            <a:prstGeom prst="rect">
              <a:avLst/>
            </a:prstGeom>
            <a:noFill/>
            <a:ln w="9525">
              <a:noFill/>
              <a:miter lim="800000"/>
              <a:headEnd/>
              <a:tailEnd/>
            </a:ln>
          </p:spPr>
        </p:pic>
        <p:sp>
          <p:nvSpPr>
            <p:cNvPr id="52" name="Freeform 51"/>
            <p:cNvSpPr/>
            <p:nvPr/>
          </p:nvSpPr>
          <p:spPr>
            <a:xfrm>
              <a:off x="1905000" y="1752600"/>
              <a:ext cx="395593" cy="150765"/>
            </a:xfrm>
            <a:custGeom>
              <a:avLst/>
              <a:gdLst>
                <a:gd name="connsiteX0" fmla="*/ 66142 w 595534"/>
                <a:gd name="connsiteY0" fmla="*/ 0 h 226965"/>
                <a:gd name="connsiteX1" fmla="*/ 66142 w 595534"/>
                <a:gd name="connsiteY1" fmla="*/ 119068 h 226965"/>
                <a:gd name="connsiteX2" fmla="*/ 79370 w 595534"/>
                <a:gd name="connsiteY2" fmla="*/ 158757 h 226965"/>
                <a:gd name="connsiteX3" fmla="*/ 251336 w 595534"/>
                <a:gd name="connsiteY3" fmla="*/ 171987 h 226965"/>
                <a:gd name="connsiteX4" fmla="*/ 304249 w 595534"/>
                <a:gd name="connsiteY4" fmla="*/ 158757 h 226965"/>
                <a:gd name="connsiteX5" fmla="*/ 357162 w 595534"/>
                <a:gd name="connsiteY5" fmla="*/ 79379 h 226965"/>
                <a:gd name="connsiteX6" fmla="*/ 410075 w 595534"/>
                <a:gd name="connsiteY6" fmla="*/ 13230 h 226965"/>
                <a:gd name="connsiteX7" fmla="*/ 515901 w 595534"/>
                <a:gd name="connsiteY7" fmla="*/ 26459 h 226965"/>
                <a:gd name="connsiteX8" fmla="*/ 568813 w 595534"/>
                <a:gd name="connsiteY8" fmla="*/ 92608 h 226965"/>
                <a:gd name="connsiteX9" fmla="*/ 595270 w 595534"/>
                <a:gd name="connsiteY9" fmla="*/ 119068 h 226965"/>
                <a:gd name="connsiteX10" fmla="*/ 582042 w 595534"/>
                <a:gd name="connsiteY10" fmla="*/ 198447 h 226965"/>
                <a:gd name="connsiteX11" fmla="*/ 489444 w 595534"/>
                <a:gd name="connsiteY11" fmla="*/ 185217 h 226965"/>
                <a:gd name="connsiteX12" fmla="*/ 410075 w 595534"/>
                <a:gd name="connsiteY12" fmla="*/ 145528 h 226965"/>
                <a:gd name="connsiteX13" fmla="*/ 357162 w 595534"/>
                <a:gd name="connsiteY13" fmla="*/ 79379 h 226965"/>
                <a:gd name="connsiteX14" fmla="*/ 330706 w 595534"/>
                <a:gd name="connsiteY14" fmla="*/ 39689 h 226965"/>
                <a:gd name="connsiteX15" fmla="*/ 251336 w 595534"/>
                <a:gd name="connsiteY15" fmla="*/ 13230 h 226965"/>
                <a:gd name="connsiteX16" fmla="*/ 224880 w 595534"/>
                <a:gd name="connsiteY16" fmla="*/ 52919 h 226965"/>
                <a:gd name="connsiteX17" fmla="*/ 211652 w 595534"/>
                <a:gd name="connsiteY17" fmla="*/ 185217 h 226965"/>
                <a:gd name="connsiteX18" fmla="*/ 132283 w 595534"/>
                <a:gd name="connsiteY18" fmla="*/ 211677 h 226965"/>
                <a:gd name="connsiteX19" fmla="*/ 0 w 595534"/>
                <a:gd name="connsiteY19" fmla="*/ 224907 h 2269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595534" h="226965">
                  <a:moveTo>
                    <a:pt x="66142" y="0"/>
                  </a:moveTo>
                  <a:cubicBezTo>
                    <a:pt x="50706" y="77184"/>
                    <a:pt x="46361" y="49828"/>
                    <a:pt x="66142" y="119068"/>
                  </a:cubicBezTo>
                  <a:cubicBezTo>
                    <a:pt x="69973" y="132477"/>
                    <a:pt x="65962" y="154926"/>
                    <a:pt x="79370" y="158757"/>
                  </a:cubicBezTo>
                  <a:cubicBezTo>
                    <a:pt x="134649" y="174553"/>
                    <a:pt x="194014" y="167577"/>
                    <a:pt x="251336" y="171987"/>
                  </a:cubicBezTo>
                  <a:cubicBezTo>
                    <a:pt x="268974" y="167577"/>
                    <a:pt x="290567" y="170730"/>
                    <a:pt x="304249" y="158757"/>
                  </a:cubicBezTo>
                  <a:cubicBezTo>
                    <a:pt x="328179" y="137816"/>
                    <a:pt x="334678" y="101866"/>
                    <a:pt x="357162" y="79379"/>
                  </a:cubicBezTo>
                  <a:cubicBezTo>
                    <a:pt x="394861" y="41676"/>
                    <a:pt x="376701" y="63297"/>
                    <a:pt x="410075" y="13230"/>
                  </a:cubicBezTo>
                  <a:cubicBezTo>
                    <a:pt x="445350" y="17640"/>
                    <a:pt x="481604" y="17104"/>
                    <a:pt x="515901" y="26459"/>
                  </a:cubicBezTo>
                  <a:cubicBezTo>
                    <a:pt x="572601" y="41924"/>
                    <a:pt x="545810" y="54265"/>
                    <a:pt x="568813" y="92608"/>
                  </a:cubicBezTo>
                  <a:cubicBezTo>
                    <a:pt x="575230" y="103304"/>
                    <a:pt x="586451" y="110248"/>
                    <a:pt x="595270" y="119068"/>
                  </a:cubicBezTo>
                  <a:cubicBezTo>
                    <a:pt x="590861" y="145528"/>
                    <a:pt x="604788" y="184229"/>
                    <a:pt x="582042" y="198447"/>
                  </a:cubicBezTo>
                  <a:cubicBezTo>
                    <a:pt x="555603" y="214973"/>
                    <a:pt x="520018" y="191333"/>
                    <a:pt x="489444" y="185217"/>
                  </a:cubicBezTo>
                  <a:cubicBezTo>
                    <a:pt x="450327" y="177392"/>
                    <a:pt x="443518" y="167825"/>
                    <a:pt x="410075" y="145528"/>
                  </a:cubicBezTo>
                  <a:cubicBezTo>
                    <a:pt x="384322" y="68258"/>
                    <a:pt x="416998" y="139222"/>
                    <a:pt x="357162" y="79379"/>
                  </a:cubicBezTo>
                  <a:cubicBezTo>
                    <a:pt x="345920" y="68136"/>
                    <a:pt x="344189" y="48117"/>
                    <a:pt x="330706" y="39689"/>
                  </a:cubicBezTo>
                  <a:cubicBezTo>
                    <a:pt x="307058" y="24907"/>
                    <a:pt x="251336" y="13230"/>
                    <a:pt x="251336" y="13230"/>
                  </a:cubicBezTo>
                  <a:cubicBezTo>
                    <a:pt x="242517" y="26460"/>
                    <a:pt x="228455" y="37427"/>
                    <a:pt x="224880" y="52919"/>
                  </a:cubicBezTo>
                  <a:cubicBezTo>
                    <a:pt x="214916" y="96104"/>
                    <a:pt x="233981" y="146934"/>
                    <a:pt x="211652" y="185217"/>
                  </a:cubicBezTo>
                  <a:cubicBezTo>
                    <a:pt x="197601" y="209307"/>
                    <a:pt x="158739" y="202857"/>
                    <a:pt x="132283" y="211677"/>
                  </a:cubicBezTo>
                  <a:cubicBezTo>
                    <a:pt x="63317" y="234669"/>
                    <a:pt x="106541" y="224907"/>
                    <a:pt x="0" y="224907"/>
                  </a:cubicBezTo>
                </a:path>
              </a:pathLst>
            </a:custGeom>
            <a:ln>
              <a:solidFill>
                <a:srgbClr val="0000FF"/>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3" name="TextBox 52"/>
            <p:cNvSpPr txBox="1"/>
            <p:nvPr/>
          </p:nvSpPr>
          <p:spPr>
            <a:xfrm>
              <a:off x="762000" y="3124200"/>
              <a:ext cx="298780" cy="338554"/>
            </a:xfrm>
            <a:prstGeom prst="rect">
              <a:avLst/>
            </a:prstGeom>
            <a:noFill/>
          </p:spPr>
          <p:txBody>
            <a:bodyPr wrap="none" rtlCol="0">
              <a:spAutoFit/>
            </a:bodyPr>
            <a:lstStyle/>
            <a:p>
              <a:r>
                <a:rPr lang="en-US" sz="1600" dirty="0">
                  <a:latin typeface="Arial"/>
                  <a:cs typeface="Arial"/>
                </a:rPr>
                <a:t>1</a:t>
              </a:r>
            </a:p>
          </p:txBody>
        </p:sp>
        <p:sp>
          <p:nvSpPr>
            <p:cNvPr id="54" name="TextBox 53"/>
            <p:cNvSpPr txBox="1"/>
            <p:nvPr/>
          </p:nvSpPr>
          <p:spPr>
            <a:xfrm>
              <a:off x="1371600" y="3124200"/>
              <a:ext cx="298780" cy="338554"/>
            </a:xfrm>
            <a:prstGeom prst="rect">
              <a:avLst/>
            </a:prstGeom>
            <a:noFill/>
          </p:spPr>
          <p:txBody>
            <a:bodyPr wrap="none" rtlCol="0">
              <a:spAutoFit/>
            </a:bodyPr>
            <a:lstStyle/>
            <a:p>
              <a:r>
                <a:rPr lang="en-US" sz="1600" dirty="0">
                  <a:latin typeface="Arial"/>
                  <a:cs typeface="Arial"/>
                </a:rPr>
                <a:t>2</a:t>
              </a:r>
            </a:p>
          </p:txBody>
        </p:sp>
        <p:sp>
          <p:nvSpPr>
            <p:cNvPr id="55" name="TextBox 54"/>
            <p:cNvSpPr txBox="1"/>
            <p:nvPr/>
          </p:nvSpPr>
          <p:spPr>
            <a:xfrm>
              <a:off x="1987220" y="3124200"/>
              <a:ext cx="298780" cy="338554"/>
            </a:xfrm>
            <a:prstGeom prst="rect">
              <a:avLst/>
            </a:prstGeom>
            <a:noFill/>
          </p:spPr>
          <p:txBody>
            <a:bodyPr wrap="none" rtlCol="0">
              <a:spAutoFit/>
            </a:bodyPr>
            <a:lstStyle/>
            <a:p>
              <a:r>
                <a:rPr lang="en-US" sz="1600" dirty="0">
                  <a:latin typeface="Arial"/>
                  <a:cs typeface="Arial"/>
                </a:rPr>
                <a:t>3</a:t>
              </a:r>
            </a:p>
          </p:txBody>
        </p:sp>
        <p:sp>
          <p:nvSpPr>
            <p:cNvPr id="56" name="TextBox 55"/>
            <p:cNvSpPr txBox="1"/>
            <p:nvPr/>
          </p:nvSpPr>
          <p:spPr>
            <a:xfrm>
              <a:off x="381001" y="1566446"/>
              <a:ext cx="609599" cy="338554"/>
            </a:xfrm>
            <a:prstGeom prst="rect">
              <a:avLst/>
            </a:prstGeom>
            <a:noFill/>
          </p:spPr>
          <p:txBody>
            <a:bodyPr wrap="square" rtlCol="0">
              <a:spAutoFit/>
            </a:bodyPr>
            <a:lstStyle/>
            <a:p>
              <a:r>
                <a:rPr lang="en-US" sz="1600" dirty="0">
                  <a:latin typeface="Arial"/>
                  <a:cs typeface="Arial"/>
                </a:rPr>
                <a:t>1</a:t>
              </a:r>
            </a:p>
          </p:txBody>
        </p:sp>
        <p:sp>
          <p:nvSpPr>
            <p:cNvPr id="57" name="TextBox 56"/>
            <p:cNvSpPr txBox="1"/>
            <p:nvPr/>
          </p:nvSpPr>
          <p:spPr>
            <a:xfrm>
              <a:off x="364278" y="2861846"/>
              <a:ext cx="609599" cy="338554"/>
            </a:xfrm>
            <a:prstGeom prst="rect">
              <a:avLst/>
            </a:prstGeom>
            <a:noFill/>
          </p:spPr>
          <p:txBody>
            <a:bodyPr wrap="square" rtlCol="0">
              <a:spAutoFit/>
            </a:bodyPr>
            <a:lstStyle/>
            <a:p>
              <a:r>
                <a:rPr lang="en-US" sz="1600" dirty="0">
                  <a:latin typeface="Arial"/>
                  <a:cs typeface="Arial"/>
                </a:rPr>
                <a:t>0</a:t>
              </a:r>
            </a:p>
          </p:txBody>
        </p:sp>
      </p:grpSp>
      <p:grpSp>
        <p:nvGrpSpPr>
          <p:cNvPr id="65" name="Group 64"/>
          <p:cNvGrpSpPr/>
          <p:nvPr/>
        </p:nvGrpSpPr>
        <p:grpSpPr>
          <a:xfrm>
            <a:off x="1050078" y="3810000"/>
            <a:ext cx="2150322" cy="2209800"/>
            <a:chOff x="381000" y="3810000"/>
            <a:chExt cx="2150322" cy="2209800"/>
          </a:xfrm>
        </p:grpSpPr>
        <p:cxnSp>
          <p:nvCxnSpPr>
            <p:cNvPr id="22" name="Straight Connector 21"/>
            <p:cNvCxnSpPr/>
            <p:nvPr/>
          </p:nvCxnSpPr>
          <p:spPr>
            <a:xfrm>
              <a:off x="702522" y="5410200"/>
              <a:ext cx="1828800" cy="0"/>
            </a:xfrm>
            <a:prstGeom prst="line">
              <a:avLst/>
            </a:prstGeom>
            <a:ln>
              <a:solidFill>
                <a:schemeClr val="tx1"/>
              </a:solidFill>
              <a:headEnd type="none"/>
              <a:tailEnd type="arrow"/>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V="1">
              <a:off x="702522" y="3886200"/>
              <a:ext cx="0" cy="1524000"/>
            </a:xfrm>
            <a:prstGeom prst="line">
              <a:avLst/>
            </a:prstGeom>
            <a:ln>
              <a:solidFill>
                <a:srgbClr val="000000"/>
              </a:solidFill>
              <a:headEnd type="none"/>
              <a:tailEnd type="triangle"/>
            </a:ln>
          </p:spPr>
          <p:style>
            <a:lnRef idx="2">
              <a:schemeClr val="accent1"/>
            </a:lnRef>
            <a:fillRef idx="0">
              <a:schemeClr val="accent1"/>
            </a:fillRef>
            <a:effectRef idx="1">
              <a:schemeClr val="accent1"/>
            </a:effectRef>
            <a:fontRef idx="minor">
              <a:schemeClr val="tx1"/>
            </a:fontRef>
          </p:style>
        </p:cxnSp>
        <p:sp>
          <p:nvSpPr>
            <p:cNvPr id="24" name="TextBox 23"/>
            <p:cNvSpPr txBox="1"/>
            <p:nvPr/>
          </p:nvSpPr>
          <p:spPr>
            <a:xfrm>
              <a:off x="854922" y="5681246"/>
              <a:ext cx="1416373" cy="338554"/>
            </a:xfrm>
            <a:prstGeom prst="rect">
              <a:avLst/>
            </a:prstGeom>
            <a:noFill/>
          </p:spPr>
          <p:txBody>
            <a:bodyPr wrap="none" rtlCol="0">
              <a:spAutoFit/>
            </a:bodyPr>
            <a:lstStyle/>
            <a:p>
              <a:r>
                <a:rPr lang="en-US" sz="1600" dirty="0">
                  <a:latin typeface="Arial"/>
                  <a:cs typeface="Arial"/>
                </a:rPr>
                <a:t>Conformation</a:t>
              </a:r>
            </a:p>
          </p:txBody>
        </p:sp>
        <p:sp>
          <p:nvSpPr>
            <p:cNvPr id="25" name="TextBox 24"/>
            <p:cNvSpPr txBox="1"/>
            <p:nvPr/>
          </p:nvSpPr>
          <p:spPr>
            <a:xfrm>
              <a:off x="381000" y="4495800"/>
              <a:ext cx="321522" cy="338554"/>
            </a:xfrm>
            <a:prstGeom prst="rect">
              <a:avLst/>
            </a:prstGeom>
            <a:noFill/>
          </p:spPr>
          <p:txBody>
            <a:bodyPr wrap="none" rtlCol="0">
              <a:spAutoFit/>
            </a:bodyPr>
            <a:lstStyle/>
            <a:p>
              <a:r>
                <a:rPr lang="en-US" sz="1600" dirty="0">
                  <a:latin typeface="Arial"/>
                  <a:cs typeface="Arial"/>
                </a:rPr>
                <a:t>P</a:t>
              </a:r>
            </a:p>
          </p:txBody>
        </p:sp>
        <p:sp>
          <p:nvSpPr>
            <p:cNvPr id="29" name="TextBox 28"/>
            <p:cNvSpPr txBox="1"/>
            <p:nvPr/>
          </p:nvSpPr>
          <p:spPr>
            <a:xfrm>
              <a:off x="778722" y="5410200"/>
              <a:ext cx="298780" cy="338554"/>
            </a:xfrm>
            <a:prstGeom prst="rect">
              <a:avLst/>
            </a:prstGeom>
            <a:noFill/>
          </p:spPr>
          <p:txBody>
            <a:bodyPr wrap="none" rtlCol="0">
              <a:spAutoFit/>
            </a:bodyPr>
            <a:lstStyle/>
            <a:p>
              <a:r>
                <a:rPr lang="en-US" sz="1600" dirty="0">
                  <a:latin typeface="Arial"/>
                  <a:cs typeface="Arial"/>
                </a:rPr>
                <a:t>1</a:t>
              </a:r>
            </a:p>
          </p:txBody>
        </p:sp>
        <p:sp>
          <p:nvSpPr>
            <p:cNvPr id="30" name="TextBox 29"/>
            <p:cNvSpPr txBox="1"/>
            <p:nvPr/>
          </p:nvSpPr>
          <p:spPr>
            <a:xfrm>
              <a:off x="1388322" y="5410200"/>
              <a:ext cx="298780" cy="338554"/>
            </a:xfrm>
            <a:prstGeom prst="rect">
              <a:avLst/>
            </a:prstGeom>
            <a:noFill/>
          </p:spPr>
          <p:txBody>
            <a:bodyPr wrap="none" rtlCol="0">
              <a:spAutoFit/>
            </a:bodyPr>
            <a:lstStyle/>
            <a:p>
              <a:r>
                <a:rPr lang="en-US" sz="1600" dirty="0">
                  <a:latin typeface="Arial"/>
                  <a:cs typeface="Arial"/>
                </a:rPr>
                <a:t>2</a:t>
              </a:r>
            </a:p>
          </p:txBody>
        </p:sp>
        <p:sp>
          <p:nvSpPr>
            <p:cNvPr id="31" name="TextBox 30"/>
            <p:cNvSpPr txBox="1"/>
            <p:nvPr/>
          </p:nvSpPr>
          <p:spPr>
            <a:xfrm>
              <a:off x="2003942" y="5410200"/>
              <a:ext cx="298780" cy="338554"/>
            </a:xfrm>
            <a:prstGeom prst="rect">
              <a:avLst/>
            </a:prstGeom>
            <a:noFill/>
          </p:spPr>
          <p:txBody>
            <a:bodyPr wrap="none" rtlCol="0">
              <a:spAutoFit/>
            </a:bodyPr>
            <a:lstStyle/>
            <a:p>
              <a:r>
                <a:rPr lang="en-US" sz="1600" dirty="0">
                  <a:latin typeface="Arial"/>
                  <a:cs typeface="Arial"/>
                </a:rPr>
                <a:t>3</a:t>
              </a:r>
            </a:p>
          </p:txBody>
        </p:sp>
        <p:sp>
          <p:nvSpPr>
            <p:cNvPr id="58" name="Rectangle 57"/>
            <p:cNvSpPr/>
            <p:nvPr/>
          </p:nvSpPr>
          <p:spPr>
            <a:xfrm>
              <a:off x="838200" y="4038600"/>
              <a:ext cx="228600" cy="137160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9" name="TextBox 58"/>
            <p:cNvSpPr txBox="1"/>
            <p:nvPr/>
          </p:nvSpPr>
          <p:spPr>
            <a:xfrm>
              <a:off x="381000" y="3810000"/>
              <a:ext cx="298780" cy="338554"/>
            </a:xfrm>
            <a:prstGeom prst="rect">
              <a:avLst/>
            </a:prstGeom>
            <a:noFill/>
          </p:spPr>
          <p:txBody>
            <a:bodyPr wrap="none" rtlCol="0">
              <a:spAutoFit/>
            </a:bodyPr>
            <a:lstStyle/>
            <a:p>
              <a:r>
                <a:rPr lang="en-US" sz="1600" dirty="0">
                  <a:latin typeface="Arial"/>
                  <a:cs typeface="Arial"/>
                </a:rPr>
                <a:t>1</a:t>
              </a:r>
            </a:p>
          </p:txBody>
        </p:sp>
        <p:sp>
          <p:nvSpPr>
            <p:cNvPr id="60" name="TextBox 59"/>
            <p:cNvSpPr txBox="1"/>
            <p:nvPr/>
          </p:nvSpPr>
          <p:spPr>
            <a:xfrm>
              <a:off x="381000" y="5257800"/>
              <a:ext cx="298780" cy="338554"/>
            </a:xfrm>
            <a:prstGeom prst="rect">
              <a:avLst/>
            </a:prstGeom>
            <a:noFill/>
          </p:spPr>
          <p:txBody>
            <a:bodyPr wrap="none" rtlCol="0">
              <a:spAutoFit/>
            </a:bodyPr>
            <a:lstStyle/>
            <a:p>
              <a:r>
                <a:rPr lang="en-US" sz="1600" dirty="0">
                  <a:latin typeface="Arial"/>
                  <a:cs typeface="Arial"/>
                </a:rPr>
                <a:t>0</a:t>
              </a:r>
            </a:p>
          </p:txBody>
        </p:sp>
        <p:sp>
          <p:nvSpPr>
            <p:cNvPr id="61" name="Rectangle 60"/>
            <p:cNvSpPr/>
            <p:nvPr/>
          </p:nvSpPr>
          <p:spPr>
            <a:xfrm>
              <a:off x="1413902" y="5344892"/>
              <a:ext cx="252851" cy="45719"/>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2" name="TextBox 61"/>
            <p:cNvSpPr txBox="1"/>
            <p:nvPr/>
          </p:nvSpPr>
          <p:spPr>
            <a:xfrm>
              <a:off x="1066800" y="3810000"/>
              <a:ext cx="812242" cy="338554"/>
            </a:xfrm>
            <a:prstGeom prst="rect">
              <a:avLst/>
            </a:prstGeom>
            <a:noFill/>
          </p:spPr>
          <p:txBody>
            <a:bodyPr wrap="none" rtlCol="0">
              <a:spAutoFit/>
            </a:bodyPr>
            <a:lstStyle/>
            <a:p>
              <a:r>
                <a:rPr lang="en-US" sz="1600" dirty="0">
                  <a:latin typeface="Arial"/>
                  <a:cs typeface="Arial"/>
                </a:rPr>
                <a:t>0.9999</a:t>
              </a:r>
            </a:p>
          </p:txBody>
        </p:sp>
        <p:sp>
          <p:nvSpPr>
            <p:cNvPr id="63" name="TextBox 62"/>
            <p:cNvSpPr txBox="1"/>
            <p:nvPr/>
          </p:nvSpPr>
          <p:spPr>
            <a:xfrm>
              <a:off x="1143000" y="4995446"/>
              <a:ext cx="812242" cy="338554"/>
            </a:xfrm>
            <a:prstGeom prst="rect">
              <a:avLst/>
            </a:prstGeom>
            <a:noFill/>
          </p:spPr>
          <p:txBody>
            <a:bodyPr wrap="none" rtlCol="0">
              <a:spAutoFit/>
            </a:bodyPr>
            <a:lstStyle/>
            <a:p>
              <a:r>
                <a:rPr lang="en-US" sz="1600" dirty="0">
                  <a:latin typeface="Arial"/>
                  <a:cs typeface="Arial"/>
                </a:rPr>
                <a:t>0.0001</a:t>
              </a:r>
            </a:p>
          </p:txBody>
        </p:sp>
        <p:sp>
          <p:nvSpPr>
            <p:cNvPr id="64" name="TextBox 63"/>
            <p:cNvSpPr txBox="1"/>
            <p:nvPr/>
          </p:nvSpPr>
          <p:spPr>
            <a:xfrm>
              <a:off x="1905000" y="5029200"/>
              <a:ext cx="418604" cy="338554"/>
            </a:xfrm>
            <a:prstGeom prst="rect">
              <a:avLst/>
            </a:prstGeom>
            <a:noFill/>
          </p:spPr>
          <p:txBody>
            <a:bodyPr wrap="none" rtlCol="0">
              <a:spAutoFit/>
            </a:bodyPr>
            <a:lstStyle/>
            <a:p>
              <a:r>
                <a:rPr lang="en-US" sz="1600" dirty="0">
                  <a:latin typeface="Arial"/>
                  <a:cs typeface="Arial"/>
                </a:rPr>
                <a:t>~0</a:t>
              </a:r>
            </a:p>
          </p:txBody>
        </p:sp>
      </p:grpSp>
      <p:grpSp>
        <p:nvGrpSpPr>
          <p:cNvPr id="66" name="Group 65"/>
          <p:cNvGrpSpPr/>
          <p:nvPr/>
        </p:nvGrpSpPr>
        <p:grpSpPr>
          <a:xfrm>
            <a:off x="3412278" y="3810000"/>
            <a:ext cx="2150322" cy="2209800"/>
            <a:chOff x="381000" y="3810000"/>
            <a:chExt cx="2150322" cy="2209800"/>
          </a:xfrm>
        </p:grpSpPr>
        <p:cxnSp>
          <p:nvCxnSpPr>
            <p:cNvPr id="67" name="Straight Connector 66"/>
            <p:cNvCxnSpPr/>
            <p:nvPr/>
          </p:nvCxnSpPr>
          <p:spPr>
            <a:xfrm>
              <a:off x="702522" y="5410200"/>
              <a:ext cx="1828800" cy="0"/>
            </a:xfrm>
            <a:prstGeom prst="line">
              <a:avLst/>
            </a:prstGeom>
            <a:ln>
              <a:solidFill>
                <a:schemeClr val="tx1"/>
              </a:solidFill>
              <a:headEnd type="none"/>
              <a:tailEnd type="arrow"/>
            </a:ln>
          </p:spPr>
          <p:style>
            <a:lnRef idx="2">
              <a:schemeClr val="accent1"/>
            </a:lnRef>
            <a:fillRef idx="0">
              <a:schemeClr val="accent1"/>
            </a:fillRef>
            <a:effectRef idx="1">
              <a:schemeClr val="accent1"/>
            </a:effectRef>
            <a:fontRef idx="minor">
              <a:schemeClr val="tx1"/>
            </a:fontRef>
          </p:style>
        </p:cxnSp>
        <p:cxnSp>
          <p:nvCxnSpPr>
            <p:cNvPr id="68" name="Straight Connector 67"/>
            <p:cNvCxnSpPr/>
            <p:nvPr/>
          </p:nvCxnSpPr>
          <p:spPr>
            <a:xfrm flipV="1">
              <a:off x="702522" y="3886200"/>
              <a:ext cx="0" cy="1524000"/>
            </a:xfrm>
            <a:prstGeom prst="line">
              <a:avLst/>
            </a:prstGeom>
            <a:ln>
              <a:solidFill>
                <a:srgbClr val="000000"/>
              </a:solidFill>
              <a:headEnd type="none"/>
              <a:tailEnd type="triangle"/>
            </a:ln>
          </p:spPr>
          <p:style>
            <a:lnRef idx="2">
              <a:schemeClr val="accent1"/>
            </a:lnRef>
            <a:fillRef idx="0">
              <a:schemeClr val="accent1"/>
            </a:fillRef>
            <a:effectRef idx="1">
              <a:schemeClr val="accent1"/>
            </a:effectRef>
            <a:fontRef idx="minor">
              <a:schemeClr val="tx1"/>
            </a:fontRef>
          </p:style>
        </p:cxnSp>
        <p:sp>
          <p:nvSpPr>
            <p:cNvPr id="69" name="TextBox 68"/>
            <p:cNvSpPr txBox="1"/>
            <p:nvPr/>
          </p:nvSpPr>
          <p:spPr>
            <a:xfrm>
              <a:off x="854922" y="5681246"/>
              <a:ext cx="1416373" cy="338554"/>
            </a:xfrm>
            <a:prstGeom prst="rect">
              <a:avLst/>
            </a:prstGeom>
            <a:noFill/>
          </p:spPr>
          <p:txBody>
            <a:bodyPr wrap="none" rtlCol="0">
              <a:spAutoFit/>
            </a:bodyPr>
            <a:lstStyle/>
            <a:p>
              <a:r>
                <a:rPr lang="en-US" sz="1600" dirty="0">
                  <a:latin typeface="Arial"/>
                  <a:cs typeface="Arial"/>
                </a:rPr>
                <a:t>Conformation</a:t>
              </a:r>
            </a:p>
          </p:txBody>
        </p:sp>
        <p:sp>
          <p:nvSpPr>
            <p:cNvPr id="70" name="TextBox 69"/>
            <p:cNvSpPr txBox="1"/>
            <p:nvPr/>
          </p:nvSpPr>
          <p:spPr>
            <a:xfrm>
              <a:off x="381000" y="4495800"/>
              <a:ext cx="321522" cy="338554"/>
            </a:xfrm>
            <a:prstGeom prst="rect">
              <a:avLst/>
            </a:prstGeom>
            <a:noFill/>
          </p:spPr>
          <p:txBody>
            <a:bodyPr wrap="none" rtlCol="0">
              <a:spAutoFit/>
            </a:bodyPr>
            <a:lstStyle/>
            <a:p>
              <a:r>
                <a:rPr lang="en-US" sz="1600" dirty="0">
                  <a:latin typeface="Arial"/>
                  <a:cs typeface="Arial"/>
                </a:rPr>
                <a:t>P</a:t>
              </a:r>
            </a:p>
          </p:txBody>
        </p:sp>
        <p:sp>
          <p:nvSpPr>
            <p:cNvPr id="71" name="TextBox 70"/>
            <p:cNvSpPr txBox="1"/>
            <p:nvPr/>
          </p:nvSpPr>
          <p:spPr>
            <a:xfrm>
              <a:off x="778722" y="5410200"/>
              <a:ext cx="298780" cy="338554"/>
            </a:xfrm>
            <a:prstGeom prst="rect">
              <a:avLst/>
            </a:prstGeom>
            <a:noFill/>
          </p:spPr>
          <p:txBody>
            <a:bodyPr wrap="none" rtlCol="0">
              <a:spAutoFit/>
            </a:bodyPr>
            <a:lstStyle/>
            <a:p>
              <a:r>
                <a:rPr lang="en-US" sz="1600" dirty="0">
                  <a:latin typeface="Arial"/>
                  <a:cs typeface="Arial"/>
                </a:rPr>
                <a:t>1</a:t>
              </a:r>
            </a:p>
          </p:txBody>
        </p:sp>
        <p:sp>
          <p:nvSpPr>
            <p:cNvPr id="72" name="TextBox 71"/>
            <p:cNvSpPr txBox="1"/>
            <p:nvPr/>
          </p:nvSpPr>
          <p:spPr>
            <a:xfrm>
              <a:off x="1388322" y="5410200"/>
              <a:ext cx="298780" cy="338554"/>
            </a:xfrm>
            <a:prstGeom prst="rect">
              <a:avLst/>
            </a:prstGeom>
            <a:noFill/>
          </p:spPr>
          <p:txBody>
            <a:bodyPr wrap="none" rtlCol="0">
              <a:spAutoFit/>
            </a:bodyPr>
            <a:lstStyle/>
            <a:p>
              <a:r>
                <a:rPr lang="en-US" sz="1600" dirty="0">
                  <a:latin typeface="Arial"/>
                  <a:cs typeface="Arial"/>
                </a:rPr>
                <a:t>2</a:t>
              </a:r>
            </a:p>
          </p:txBody>
        </p:sp>
        <p:sp>
          <p:nvSpPr>
            <p:cNvPr id="73" name="TextBox 72"/>
            <p:cNvSpPr txBox="1"/>
            <p:nvPr/>
          </p:nvSpPr>
          <p:spPr>
            <a:xfrm>
              <a:off x="2003942" y="5410200"/>
              <a:ext cx="298780" cy="338554"/>
            </a:xfrm>
            <a:prstGeom prst="rect">
              <a:avLst/>
            </a:prstGeom>
            <a:noFill/>
          </p:spPr>
          <p:txBody>
            <a:bodyPr wrap="none" rtlCol="0">
              <a:spAutoFit/>
            </a:bodyPr>
            <a:lstStyle/>
            <a:p>
              <a:r>
                <a:rPr lang="en-US" sz="1600" dirty="0">
                  <a:latin typeface="Arial"/>
                  <a:cs typeface="Arial"/>
                </a:rPr>
                <a:t>3</a:t>
              </a:r>
            </a:p>
          </p:txBody>
        </p:sp>
        <p:sp>
          <p:nvSpPr>
            <p:cNvPr id="74" name="Rectangle 73"/>
            <p:cNvSpPr/>
            <p:nvPr/>
          </p:nvSpPr>
          <p:spPr>
            <a:xfrm>
              <a:off x="838200" y="4545724"/>
              <a:ext cx="247074" cy="864475"/>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5" name="TextBox 74"/>
            <p:cNvSpPr txBox="1"/>
            <p:nvPr/>
          </p:nvSpPr>
          <p:spPr>
            <a:xfrm>
              <a:off x="381000" y="3810000"/>
              <a:ext cx="298780" cy="338554"/>
            </a:xfrm>
            <a:prstGeom prst="rect">
              <a:avLst/>
            </a:prstGeom>
            <a:noFill/>
          </p:spPr>
          <p:txBody>
            <a:bodyPr wrap="none" rtlCol="0">
              <a:spAutoFit/>
            </a:bodyPr>
            <a:lstStyle/>
            <a:p>
              <a:r>
                <a:rPr lang="en-US" sz="1600" dirty="0">
                  <a:latin typeface="Arial"/>
                  <a:cs typeface="Arial"/>
                </a:rPr>
                <a:t>1</a:t>
              </a:r>
            </a:p>
          </p:txBody>
        </p:sp>
        <p:sp>
          <p:nvSpPr>
            <p:cNvPr id="76" name="TextBox 75"/>
            <p:cNvSpPr txBox="1"/>
            <p:nvPr/>
          </p:nvSpPr>
          <p:spPr>
            <a:xfrm>
              <a:off x="381000" y="5257800"/>
              <a:ext cx="298780" cy="338554"/>
            </a:xfrm>
            <a:prstGeom prst="rect">
              <a:avLst/>
            </a:prstGeom>
            <a:noFill/>
          </p:spPr>
          <p:txBody>
            <a:bodyPr wrap="none" rtlCol="0">
              <a:spAutoFit/>
            </a:bodyPr>
            <a:lstStyle/>
            <a:p>
              <a:r>
                <a:rPr lang="en-US" sz="1600" dirty="0">
                  <a:latin typeface="Arial"/>
                  <a:cs typeface="Arial"/>
                </a:rPr>
                <a:t>0</a:t>
              </a:r>
            </a:p>
          </p:txBody>
        </p:sp>
        <p:sp>
          <p:nvSpPr>
            <p:cNvPr id="77" name="Rectangle 76"/>
            <p:cNvSpPr/>
            <p:nvPr/>
          </p:nvSpPr>
          <p:spPr>
            <a:xfrm flipV="1">
              <a:off x="1408114" y="5106275"/>
              <a:ext cx="237711" cy="280176"/>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1" name="Rectangle 80"/>
            <p:cNvSpPr/>
            <p:nvPr/>
          </p:nvSpPr>
          <p:spPr>
            <a:xfrm flipV="1">
              <a:off x="1997922" y="5151654"/>
              <a:ext cx="263186" cy="258546"/>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82" name="Group 81"/>
          <p:cNvGrpSpPr/>
          <p:nvPr/>
        </p:nvGrpSpPr>
        <p:grpSpPr>
          <a:xfrm>
            <a:off x="5698278" y="3810000"/>
            <a:ext cx="2150322" cy="2209800"/>
            <a:chOff x="381000" y="3810000"/>
            <a:chExt cx="2150322" cy="2209800"/>
          </a:xfrm>
        </p:grpSpPr>
        <p:cxnSp>
          <p:nvCxnSpPr>
            <p:cNvPr id="83" name="Straight Connector 82"/>
            <p:cNvCxnSpPr/>
            <p:nvPr/>
          </p:nvCxnSpPr>
          <p:spPr>
            <a:xfrm>
              <a:off x="702522" y="5410200"/>
              <a:ext cx="1828800" cy="0"/>
            </a:xfrm>
            <a:prstGeom prst="line">
              <a:avLst/>
            </a:prstGeom>
            <a:ln>
              <a:solidFill>
                <a:schemeClr val="tx1"/>
              </a:solidFill>
              <a:headEnd type="none"/>
              <a:tailEnd type="arrow"/>
            </a:ln>
          </p:spPr>
          <p:style>
            <a:lnRef idx="2">
              <a:schemeClr val="accent1"/>
            </a:lnRef>
            <a:fillRef idx="0">
              <a:schemeClr val="accent1"/>
            </a:fillRef>
            <a:effectRef idx="1">
              <a:schemeClr val="accent1"/>
            </a:effectRef>
            <a:fontRef idx="minor">
              <a:schemeClr val="tx1"/>
            </a:fontRef>
          </p:style>
        </p:cxnSp>
        <p:cxnSp>
          <p:nvCxnSpPr>
            <p:cNvPr id="84" name="Straight Connector 83"/>
            <p:cNvCxnSpPr/>
            <p:nvPr/>
          </p:nvCxnSpPr>
          <p:spPr>
            <a:xfrm flipV="1">
              <a:off x="702522" y="3886200"/>
              <a:ext cx="0" cy="1524000"/>
            </a:xfrm>
            <a:prstGeom prst="line">
              <a:avLst/>
            </a:prstGeom>
            <a:ln>
              <a:solidFill>
                <a:srgbClr val="000000"/>
              </a:solidFill>
              <a:headEnd type="none"/>
              <a:tailEnd type="triangle"/>
            </a:ln>
          </p:spPr>
          <p:style>
            <a:lnRef idx="2">
              <a:schemeClr val="accent1"/>
            </a:lnRef>
            <a:fillRef idx="0">
              <a:schemeClr val="accent1"/>
            </a:fillRef>
            <a:effectRef idx="1">
              <a:schemeClr val="accent1"/>
            </a:effectRef>
            <a:fontRef idx="minor">
              <a:schemeClr val="tx1"/>
            </a:fontRef>
          </p:style>
        </p:cxnSp>
        <p:sp>
          <p:nvSpPr>
            <p:cNvPr id="85" name="TextBox 84"/>
            <p:cNvSpPr txBox="1"/>
            <p:nvPr/>
          </p:nvSpPr>
          <p:spPr>
            <a:xfrm>
              <a:off x="854922" y="5681246"/>
              <a:ext cx="1416373" cy="338554"/>
            </a:xfrm>
            <a:prstGeom prst="rect">
              <a:avLst/>
            </a:prstGeom>
            <a:noFill/>
          </p:spPr>
          <p:txBody>
            <a:bodyPr wrap="none" rtlCol="0">
              <a:spAutoFit/>
            </a:bodyPr>
            <a:lstStyle/>
            <a:p>
              <a:r>
                <a:rPr lang="en-US" sz="1600" dirty="0">
                  <a:latin typeface="Arial"/>
                  <a:cs typeface="Arial"/>
                </a:rPr>
                <a:t>Conformation</a:t>
              </a:r>
            </a:p>
          </p:txBody>
        </p:sp>
        <p:sp>
          <p:nvSpPr>
            <p:cNvPr id="86" name="TextBox 85"/>
            <p:cNvSpPr txBox="1"/>
            <p:nvPr/>
          </p:nvSpPr>
          <p:spPr>
            <a:xfrm>
              <a:off x="381000" y="4495800"/>
              <a:ext cx="321522" cy="338554"/>
            </a:xfrm>
            <a:prstGeom prst="rect">
              <a:avLst/>
            </a:prstGeom>
            <a:noFill/>
          </p:spPr>
          <p:txBody>
            <a:bodyPr wrap="none" rtlCol="0">
              <a:spAutoFit/>
            </a:bodyPr>
            <a:lstStyle/>
            <a:p>
              <a:r>
                <a:rPr lang="en-US" sz="1600" dirty="0">
                  <a:latin typeface="Arial"/>
                  <a:cs typeface="Arial"/>
                </a:rPr>
                <a:t>P</a:t>
              </a:r>
            </a:p>
          </p:txBody>
        </p:sp>
        <p:sp>
          <p:nvSpPr>
            <p:cNvPr id="87" name="TextBox 86"/>
            <p:cNvSpPr txBox="1"/>
            <p:nvPr/>
          </p:nvSpPr>
          <p:spPr>
            <a:xfrm>
              <a:off x="778722" y="5410200"/>
              <a:ext cx="298780" cy="338554"/>
            </a:xfrm>
            <a:prstGeom prst="rect">
              <a:avLst/>
            </a:prstGeom>
            <a:noFill/>
          </p:spPr>
          <p:txBody>
            <a:bodyPr wrap="none" rtlCol="0">
              <a:spAutoFit/>
            </a:bodyPr>
            <a:lstStyle/>
            <a:p>
              <a:r>
                <a:rPr lang="en-US" sz="1600" dirty="0">
                  <a:latin typeface="Arial"/>
                  <a:cs typeface="Arial"/>
                </a:rPr>
                <a:t>1</a:t>
              </a:r>
            </a:p>
          </p:txBody>
        </p:sp>
        <p:sp>
          <p:nvSpPr>
            <p:cNvPr id="88" name="TextBox 87"/>
            <p:cNvSpPr txBox="1"/>
            <p:nvPr/>
          </p:nvSpPr>
          <p:spPr>
            <a:xfrm>
              <a:off x="1388322" y="5410200"/>
              <a:ext cx="298780" cy="338554"/>
            </a:xfrm>
            <a:prstGeom prst="rect">
              <a:avLst/>
            </a:prstGeom>
            <a:noFill/>
          </p:spPr>
          <p:txBody>
            <a:bodyPr wrap="none" rtlCol="0">
              <a:spAutoFit/>
            </a:bodyPr>
            <a:lstStyle/>
            <a:p>
              <a:r>
                <a:rPr lang="en-US" sz="1600" dirty="0">
                  <a:latin typeface="Arial"/>
                  <a:cs typeface="Arial"/>
                </a:rPr>
                <a:t>2</a:t>
              </a:r>
            </a:p>
          </p:txBody>
        </p:sp>
        <p:sp>
          <p:nvSpPr>
            <p:cNvPr id="89" name="TextBox 88"/>
            <p:cNvSpPr txBox="1"/>
            <p:nvPr/>
          </p:nvSpPr>
          <p:spPr>
            <a:xfrm>
              <a:off x="2003942" y="5410200"/>
              <a:ext cx="298780" cy="338554"/>
            </a:xfrm>
            <a:prstGeom prst="rect">
              <a:avLst/>
            </a:prstGeom>
            <a:noFill/>
          </p:spPr>
          <p:txBody>
            <a:bodyPr wrap="none" rtlCol="0">
              <a:spAutoFit/>
            </a:bodyPr>
            <a:lstStyle/>
            <a:p>
              <a:r>
                <a:rPr lang="en-US" sz="1600" dirty="0">
                  <a:latin typeface="Arial"/>
                  <a:cs typeface="Arial"/>
                </a:rPr>
                <a:t>3</a:t>
              </a:r>
            </a:p>
          </p:txBody>
        </p:sp>
        <p:sp>
          <p:nvSpPr>
            <p:cNvPr id="90" name="Rectangle 89"/>
            <p:cNvSpPr/>
            <p:nvPr/>
          </p:nvSpPr>
          <p:spPr>
            <a:xfrm>
              <a:off x="838199" y="4858516"/>
              <a:ext cx="267871" cy="551683"/>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1" name="TextBox 90"/>
            <p:cNvSpPr txBox="1"/>
            <p:nvPr/>
          </p:nvSpPr>
          <p:spPr>
            <a:xfrm>
              <a:off x="381000" y="3810000"/>
              <a:ext cx="298780" cy="338554"/>
            </a:xfrm>
            <a:prstGeom prst="rect">
              <a:avLst/>
            </a:prstGeom>
            <a:noFill/>
          </p:spPr>
          <p:txBody>
            <a:bodyPr wrap="none" rtlCol="0">
              <a:spAutoFit/>
            </a:bodyPr>
            <a:lstStyle/>
            <a:p>
              <a:r>
                <a:rPr lang="en-US" sz="1600" dirty="0">
                  <a:latin typeface="Arial"/>
                  <a:cs typeface="Arial"/>
                </a:rPr>
                <a:t>1</a:t>
              </a:r>
            </a:p>
          </p:txBody>
        </p:sp>
        <p:sp>
          <p:nvSpPr>
            <p:cNvPr id="92" name="TextBox 91"/>
            <p:cNvSpPr txBox="1"/>
            <p:nvPr/>
          </p:nvSpPr>
          <p:spPr>
            <a:xfrm>
              <a:off x="381000" y="5257800"/>
              <a:ext cx="298780" cy="338554"/>
            </a:xfrm>
            <a:prstGeom prst="rect">
              <a:avLst/>
            </a:prstGeom>
            <a:noFill/>
          </p:spPr>
          <p:txBody>
            <a:bodyPr wrap="none" rtlCol="0">
              <a:spAutoFit/>
            </a:bodyPr>
            <a:lstStyle/>
            <a:p>
              <a:r>
                <a:rPr lang="en-US" sz="1600" dirty="0">
                  <a:latin typeface="Arial"/>
                  <a:cs typeface="Arial"/>
                </a:rPr>
                <a:t>0</a:t>
              </a:r>
            </a:p>
          </p:txBody>
        </p:sp>
        <p:sp>
          <p:nvSpPr>
            <p:cNvPr id="95" name="Rectangle 94"/>
            <p:cNvSpPr/>
            <p:nvPr/>
          </p:nvSpPr>
          <p:spPr>
            <a:xfrm>
              <a:off x="1408529" y="4858517"/>
              <a:ext cx="267871" cy="551683"/>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6" name="Rectangle 95"/>
            <p:cNvSpPr/>
            <p:nvPr/>
          </p:nvSpPr>
          <p:spPr>
            <a:xfrm>
              <a:off x="1978859" y="4858517"/>
              <a:ext cx="267871" cy="551683"/>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97" name="Group 96"/>
          <p:cNvGrpSpPr/>
          <p:nvPr/>
        </p:nvGrpSpPr>
        <p:grpSpPr>
          <a:xfrm>
            <a:off x="5545878" y="1600200"/>
            <a:ext cx="2302722" cy="2167354"/>
            <a:chOff x="211878" y="1566446"/>
            <a:chExt cx="2302722" cy="2167354"/>
          </a:xfrm>
        </p:grpSpPr>
        <p:cxnSp>
          <p:nvCxnSpPr>
            <p:cNvPr id="98" name="Straight Connector 97"/>
            <p:cNvCxnSpPr/>
            <p:nvPr/>
          </p:nvCxnSpPr>
          <p:spPr>
            <a:xfrm>
              <a:off x="685800" y="3124200"/>
              <a:ext cx="1828800" cy="0"/>
            </a:xfrm>
            <a:prstGeom prst="line">
              <a:avLst/>
            </a:prstGeom>
            <a:ln>
              <a:solidFill>
                <a:schemeClr val="tx1"/>
              </a:solidFill>
              <a:headEnd type="none"/>
              <a:tailEnd type="arrow"/>
            </a:ln>
          </p:spPr>
          <p:style>
            <a:lnRef idx="2">
              <a:schemeClr val="accent1"/>
            </a:lnRef>
            <a:fillRef idx="0">
              <a:schemeClr val="accent1"/>
            </a:fillRef>
            <a:effectRef idx="1">
              <a:schemeClr val="accent1"/>
            </a:effectRef>
            <a:fontRef idx="minor">
              <a:schemeClr val="tx1"/>
            </a:fontRef>
          </p:style>
        </p:cxnSp>
        <p:cxnSp>
          <p:nvCxnSpPr>
            <p:cNvPr id="99" name="Straight Connector 98"/>
            <p:cNvCxnSpPr/>
            <p:nvPr/>
          </p:nvCxnSpPr>
          <p:spPr>
            <a:xfrm flipV="1">
              <a:off x="685800" y="1600200"/>
              <a:ext cx="0" cy="1524000"/>
            </a:xfrm>
            <a:prstGeom prst="line">
              <a:avLst/>
            </a:prstGeom>
            <a:ln>
              <a:solidFill>
                <a:srgbClr val="000000"/>
              </a:solidFill>
              <a:headEnd type="none"/>
              <a:tailEnd type="triangle"/>
            </a:ln>
          </p:spPr>
          <p:style>
            <a:lnRef idx="2">
              <a:schemeClr val="accent1"/>
            </a:lnRef>
            <a:fillRef idx="0">
              <a:schemeClr val="accent1"/>
            </a:fillRef>
            <a:effectRef idx="1">
              <a:schemeClr val="accent1"/>
            </a:effectRef>
            <a:fontRef idx="minor">
              <a:schemeClr val="tx1"/>
            </a:fontRef>
          </p:style>
        </p:cxnSp>
        <p:sp>
          <p:nvSpPr>
            <p:cNvPr id="100" name="TextBox 99"/>
            <p:cNvSpPr txBox="1"/>
            <p:nvPr/>
          </p:nvSpPr>
          <p:spPr>
            <a:xfrm>
              <a:off x="838200" y="3395246"/>
              <a:ext cx="1416373" cy="338554"/>
            </a:xfrm>
            <a:prstGeom prst="rect">
              <a:avLst/>
            </a:prstGeom>
            <a:noFill/>
          </p:spPr>
          <p:txBody>
            <a:bodyPr wrap="none" rtlCol="0">
              <a:spAutoFit/>
            </a:bodyPr>
            <a:lstStyle/>
            <a:p>
              <a:r>
                <a:rPr lang="en-US" sz="1600" dirty="0">
                  <a:latin typeface="Arial"/>
                  <a:cs typeface="Arial"/>
                </a:rPr>
                <a:t>Conformation</a:t>
              </a:r>
            </a:p>
          </p:txBody>
        </p:sp>
        <p:sp>
          <p:nvSpPr>
            <p:cNvPr id="101" name="TextBox 100"/>
            <p:cNvSpPr txBox="1"/>
            <p:nvPr/>
          </p:nvSpPr>
          <p:spPr>
            <a:xfrm>
              <a:off x="211878" y="2209800"/>
              <a:ext cx="609599" cy="338554"/>
            </a:xfrm>
            <a:prstGeom prst="rect">
              <a:avLst/>
            </a:prstGeom>
            <a:noFill/>
          </p:spPr>
          <p:txBody>
            <a:bodyPr wrap="square" rtlCol="0">
              <a:spAutoFit/>
            </a:bodyPr>
            <a:lstStyle/>
            <a:p>
              <a:r>
                <a:rPr lang="en-US" sz="1600" dirty="0">
                  <a:latin typeface="Symbol" charset="2"/>
                  <a:cs typeface="Symbol" charset="2"/>
                </a:rPr>
                <a:t>D</a:t>
              </a:r>
              <a:r>
                <a:rPr lang="en-US" sz="1600" dirty="0">
                  <a:latin typeface="Arial"/>
                  <a:cs typeface="Arial"/>
                </a:rPr>
                <a:t>G</a:t>
              </a:r>
            </a:p>
          </p:txBody>
        </p:sp>
        <p:pic>
          <p:nvPicPr>
            <p:cNvPr id="102" name="Picture 8" descr="AK_open"/>
            <p:cNvPicPr>
              <a:picLocks noChangeAspect="1" noChangeArrowheads="1"/>
            </p:cNvPicPr>
            <p:nvPr/>
          </p:nvPicPr>
          <p:blipFill>
            <a:blip r:embed="rId2"/>
            <a:srcRect/>
            <a:stretch>
              <a:fillRect/>
            </a:stretch>
          </p:blipFill>
          <p:spPr bwMode="auto">
            <a:xfrm>
              <a:off x="1219200" y="1905000"/>
              <a:ext cx="414099" cy="380999"/>
            </a:xfrm>
            <a:prstGeom prst="rect">
              <a:avLst/>
            </a:prstGeom>
            <a:noFill/>
            <a:ln w="9525">
              <a:noFill/>
              <a:miter lim="800000"/>
              <a:headEnd/>
              <a:tailEnd/>
            </a:ln>
          </p:spPr>
        </p:pic>
        <p:pic>
          <p:nvPicPr>
            <p:cNvPr id="103" name="Picture 9" descr="AK_closed"/>
            <p:cNvPicPr>
              <a:picLocks noChangeAspect="1" noChangeArrowheads="1"/>
            </p:cNvPicPr>
            <p:nvPr/>
          </p:nvPicPr>
          <p:blipFill>
            <a:blip r:embed="rId3"/>
            <a:srcRect/>
            <a:stretch>
              <a:fillRect/>
            </a:stretch>
          </p:blipFill>
          <p:spPr bwMode="auto">
            <a:xfrm>
              <a:off x="762000" y="2713928"/>
              <a:ext cx="381000" cy="376935"/>
            </a:xfrm>
            <a:prstGeom prst="rect">
              <a:avLst/>
            </a:prstGeom>
            <a:noFill/>
            <a:ln w="9525">
              <a:noFill/>
              <a:miter lim="800000"/>
              <a:headEnd/>
              <a:tailEnd/>
            </a:ln>
          </p:spPr>
        </p:pic>
        <p:sp>
          <p:nvSpPr>
            <p:cNvPr id="104" name="Freeform 103"/>
            <p:cNvSpPr/>
            <p:nvPr/>
          </p:nvSpPr>
          <p:spPr>
            <a:xfrm>
              <a:off x="1905000" y="1752600"/>
              <a:ext cx="395593" cy="150765"/>
            </a:xfrm>
            <a:custGeom>
              <a:avLst/>
              <a:gdLst>
                <a:gd name="connsiteX0" fmla="*/ 66142 w 595534"/>
                <a:gd name="connsiteY0" fmla="*/ 0 h 226965"/>
                <a:gd name="connsiteX1" fmla="*/ 66142 w 595534"/>
                <a:gd name="connsiteY1" fmla="*/ 119068 h 226965"/>
                <a:gd name="connsiteX2" fmla="*/ 79370 w 595534"/>
                <a:gd name="connsiteY2" fmla="*/ 158757 h 226965"/>
                <a:gd name="connsiteX3" fmla="*/ 251336 w 595534"/>
                <a:gd name="connsiteY3" fmla="*/ 171987 h 226965"/>
                <a:gd name="connsiteX4" fmla="*/ 304249 w 595534"/>
                <a:gd name="connsiteY4" fmla="*/ 158757 h 226965"/>
                <a:gd name="connsiteX5" fmla="*/ 357162 w 595534"/>
                <a:gd name="connsiteY5" fmla="*/ 79379 h 226965"/>
                <a:gd name="connsiteX6" fmla="*/ 410075 w 595534"/>
                <a:gd name="connsiteY6" fmla="*/ 13230 h 226965"/>
                <a:gd name="connsiteX7" fmla="*/ 515901 w 595534"/>
                <a:gd name="connsiteY7" fmla="*/ 26459 h 226965"/>
                <a:gd name="connsiteX8" fmla="*/ 568813 w 595534"/>
                <a:gd name="connsiteY8" fmla="*/ 92608 h 226965"/>
                <a:gd name="connsiteX9" fmla="*/ 595270 w 595534"/>
                <a:gd name="connsiteY9" fmla="*/ 119068 h 226965"/>
                <a:gd name="connsiteX10" fmla="*/ 582042 w 595534"/>
                <a:gd name="connsiteY10" fmla="*/ 198447 h 226965"/>
                <a:gd name="connsiteX11" fmla="*/ 489444 w 595534"/>
                <a:gd name="connsiteY11" fmla="*/ 185217 h 226965"/>
                <a:gd name="connsiteX12" fmla="*/ 410075 w 595534"/>
                <a:gd name="connsiteY12" fmla="*/ 145528 h 226965"/>
                <a:gd name="connsiteX13" fmla="*/ 357162 w 595534"/>
                <a:gd name="connsiteY13" fmla="*/ 79379 h 226965"/>
                <a:gd name="connsiteX14" fmla="*/ 330706 w 595534"/>
                <a:gd name="connsiteY14" fmla="*/ 39689 h 226965"/>
                <a:gd name="connsiteX15" fmla="*/ 251336 w 595534"/>
                <a:gd name="connsiteY15" fmla="*/ 13230 h 226965"/>
                <a:gd name="connsiteX16" fmla="*/ 224880 w 595534"/>
                <a:gd name="connsiteY16" fmla="*/ 52919 h 226965"/>
                <a:gd name="connsiteX17" fmla="*/ 211652 w 595534"/>
                <a:gd name="connsiteY17" fmla="*/ 185217 h 226965"/>
                <a:gd name="connsiteX18" fmla="*/ 132283 w 595534"/>
                <a:gd name="connsiteY18" fmla="*/ 211677 h 226965"/>
                <a:gd name="connsiteX19" fmla="*/ 0 w 595534"/>
                <a:gd name="connsiteY19" fmla="*/ 224907 h 2269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595534" h="226965">
                  <a:moveTo>
                    <a:pt x="66142" y="0"/>
                  </a:moveTo>
                  <a:cubicBezTo>
                    <a:pt x="50706" y="77184"/>
                    <a:pt x="46361" y="49828"/>
                    <a:pt x="66142" y="119068"/>
                  </a:cubicBezTo>
                  <a:cubicBezTo>
                    <a:pt x="69973" y="132477"/>
                    <a:pt x="65962" y="154926"/>
                    <a:pt x="79370" y="158757"/>
                  </a:cubicBezTo>
                  <a:cubicBezTo>
                    <a:pt x="134649" y="174553"/>
                    <a:pt x="194014" y="167577"/>
                    <a:pt x="251336" y="171987"/>
                  </a:cubicBezTo>
                  <a:cubicBezTo>
                    <a:pt x="268974" y="167577"/>
                    <a:pt x="290567" y="170730"/>
                    <a:pt x="304249" y="158757"/>
                  </a:cubicBezTo>
                  <a:cubicBezTo>
                    <a:pt x="328179" y="137816"/>
                    <a:pt x="334678" y="101866"/>
                    <a:pt x="357162" y="79379"/>
                  </a:cubicBezTo>
                  <a:cubicBezTo>
                    <a:pt x="394861" y="41676"/>
                    <a:pt x="376701" y="63297"/>
                    <a:pt x="410075" y="13230"/>
                  </a:cubicBezTo>
                  <a:cubicBezTo>
                    <a:pt x="445350" y="17640"/>
                    <a:pt x="481604" y="17104"/>
                    <a:pt x="515901" y="26459"/>
                  </a:cubicBezTo>
                  <a:cubicBezTo>
                    <a:pt x="572601" y="41924"/>
                    <a:pt x="545810" y="54265"/>
                    <a:pt x="568813" y="92608"/>
                  </a:cubicBezTo>
                  <a:cubicBezTo>
                    <a:pt x="575230" y="103304"/>
                    <a:pt x="586451" y="110248"/>
                    <a:pt x="595270" y="119068"/>
                  </a:cubicBezTo>
                  <a:cubicBezTo>
                    <a:pt x="590861" y="145528"/>
                    <a:pt x="604788" y="184229"/>
                    <a:pt x="582042" y="198447"/>
                  </a:cubicBezTo>
                  <a:cubicBezTo>
                    <a:pt x="555603" y="214973"/>
                    <a:pt x="520018" y="191333"/>
                    <a:pt x="489444" y="185217"/>
                  </a:cubicBezTo>
                  <a:cubicBezTo>
                    <a:pt x="450327" y="177392"/>
                    <a:pt x="443518" y="167825"/>
                    <a:pt x="410075" y="145528"/>
                  </a:cubicBezTo>
                  <a:cubicBezTo>
                    <a:pt x="384322" y="68258"/>
                    <a:pt x="416998" y="139222"/>
                    <a:pt x="357162" y="79379"/>
                  </a:cubicBezTo>
                  <a:cubicBezTo>
                    <a:pt x="345920" y="68136"/>
                    <a:pt x="344189" y="48117"/>
                    <a:pt x="330706" y="39689"/>
                  </a:cubicBezTo>
                  <a:cubicBezTo>
                    <a:pt x="307058" y="24907"/>
                    <a:pt x="251336" y="13230"/>
                    <a:pt x="251336" y="13230"/>
                  </a:cubicBezTo>
                  <a:cubicBezTo>
                    <a:pt x="242517" y="26460"/>
                    <a:pt x="228455" y="37427"/>
                    <a:pt x="224880" y="52919"/>
                  </a:cubicBezTo>
                  <a:cubicBezTo>
                    <a:pt x="214916" y="96104"/>
                    <a:pt x="233981" y="146934"/>
                    <a:pt x="211652" y="185217"/>
                  </a:cubicBezTo>
                  <a:cubicBezTo>
                    <a:pt x="197601" y="209307"/>
                    <a:pt x="158739" y="202857"/>
                    <a:pt x="132283" y="211677"/>
                  </a:cubicBezTo>
                  <a:cubicBezTo>
                    <a:pt x="63317" y="234669"/>
                    <a:pt x="106541" y="224907"/>
                    <a:pt x="0" y="224907"/>
                  </a:cubicBezTo>
                </a:path>
              </a:pathLst>
            </a:custGeom>
            <a:ln>
              <a:solidFill>
                <a:srgbClr val="0000FF"/>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05" name="TextBox 104"/>
            <p:cNvSpPr txBox="1"/>
            <p:nvPr/>
          </p:nvSpPr>
          <p:spPr>
            <a:xfrm>
              <a:off x="762000" y="3124200"/>
              <a:ext cx="298780" cy="338554"/>
            </a:xfrm>
            <a:prstGeom prst="rect">
              <a:avLst/>
            </a:prstGeom>
            <a:noFill/>
          </p:spPr>
          <p:txBody>
            <a:bodyPr wrap="none" rtlCol="0">
              <a:spAutoFit/>
            </a:bodyPr>
            <a:lstStyle/>
            <a:p>
              <a:r>
                <a:rPr lang="en-US" sz="1600" dirty="0">
                  <a:latin typeface="Arial"/>
                  <a:cs typeface="Arial"/>
                </a:rPr>
                <a:t>1</a:t>
              </a:r>
            </a:p>
          </p:txBody>
        </p:sp>
        <p:sp>
          <p:nvSpPr>
            <p:cNvPr id="106" name="TextBox 105"/>
            <p:cNvSpPr txBox="1"/>
            <p:nvPr/>
          </p:nvSpPr>
          <p:spPr>
            <a:xfrm>
              <a:off x="1371600" y="3124200"/>
              <a:ext cx="298780" cy="338554"/>
            </a:xfrm>
            <a:prstGeom prst="rect">
              <a:avLst/>
            </a:prstGeom>
            <a:noFill/>
          </p:spPr>
          <p:txBody>
            <a:bodyPr wrap="none" rtlCol="0">
              <a:spAutoFit/>
            </a:bodyPr>
            <a:lstStyle/>
            <a:p>
              <a:r>
                <a:rPr lang="en-US" sz="1600" dirty="0">
                  <a:latin typeface="Arial"/>
                  <a:cs typeface="Arial"/>
                </a:rPr>
                <a:t>2</a:t>
              </a:r>
            </a:p>
          </p:txBody>
        </p:sp>
        <p:sp>
          <p:nvSpPr>
            <p:cNvPr id="107" name="TextBox 106"/>
            <p:cNvSpPr txBox="1"/>
            <p:nvPr/>
          </p:nvSpPr>
          <p:spPr>
            <a:xfrm>
              <a:off x="1987220" y="3124200"/>
              <a:ext cx="298780" cy="338554"/>
            </a:xfrm>
            <a:prstGeom prst="rect">
              <a:avLst/>
            </a:prstGeom>
            <a:noFill/>
          </p:spPr>
          <p:txBody>
            <a:bodyPr wrap="none" rtlCol="0">
              <a:spAutoFit/>
            </a:bodyPr>
            <a:lstStyle/>
            <a:p>
              <a:r>
                <a:rPr lang="en-US" sz="1600" dirty="0">
                  <a:latin typeface="Arial"/>
                  <a:cs typeface="Arial"/>
                </a:rPr>
                <a:t>3</a:t>
              </a:r>
            </a:p>
          </p:txBody>
        </p:sp>
        <p:sp>
          <p:nvSpPr>
            <p:cNvPr id="108" name="TextBox 107"/>
            <p:cNvSpPr txBox="1"/>
            <p:nvPr/>
          </p:nvSpPr>
          <p:spPr>
            <a:xfrm>
              <a:off x="211879" y="1566446"/>
              <a:ext cx="609599" cy="338554"/>
            </a:xfrm>
            <a:prstGeom prst="rect">
              <a:avLst/>
            </a:prstGeom>
            <a:noFill/>
          </p:spPr>
          <p:txBody>
            <a:bodyPr wrap="square" rtlCol="0">
              <a:spAutoFit/>
            </a:bodyPr>
            <a:lstStyle/>
            <a:p>
              <a:r>
                <a:rPr lang="en-US" sz="1600" dirty="0">
                  <a:latin typeface="Arial"/>
                  <a:cs typeface="Arial"/>
                </a:rPr>
                <a:t>0.1</a:t>
              </a:r>
            </a:p>
          </p:txBody>
        </p:sp>
        <p:sp>
          <p:nvSpPr>
            <p:cNvPr id="109" name="TextBox 108"/>
            <p:cNvSpPr txBox="1"/>
            <p:nvPr/>
          </p:nvSpPr>
          <p:spPr>
            <a:xfrm>
              <a:off x="364278" y="2861846"/>
              <a:ext cx="609599" cy="338554"/>
            </a:xfrm>
            <a:prstGeom prst="rect">
              <a:avLst/>
            </a:prstGeom>
            <a:noFill/>
          </p:spPr>
          <p:txBody>
            <a:bodyPr wrap="square" rtlCol="0">
              <a:spAutoFit/>
            </a:bodyPr>
            <a:lstStyle/>
            <a:p>
              <a:r>
                <a:rPr lang="en-US" sz="1600" dirty="0">
                  <a:latin typeface="Arial"/>
                  <a:cs typeface="Arial"/>
                </a:rPr>
                <a:t>0</a:t>
              </a:r>
            </a:p>
          </p:txBody>
        </p:sp>
      </p:grpSp>
      <p:sp>
        <p:nvSpPr>
          <p:cNvPr id="111" name="Titre 1"/>
          <p:cNvSpPr txBox="1">
            <a:spLocks/>
          </p:cNvSpPr>
          <p:nvPr/>
        </p:nvSpPr>
        <p:spPr bwMode="auto">
          <a:xfrm>
            <a:off x="-19732" y="6086407"/>
            <a:ext cx="7162800" cy="685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l" rtl="0" eaLnBrk="0" fontAlgn="base" hangingPunct="0">
              <a:spcBef>
                <a:spcPct val="0"/>
              </a:spcBef>
              <a:spcAft>
                <a:spcPct val="0"/>
              </a:spcAft>
              <a:defRPr sz="3600">
                <a:solidFill>
                  <a:srgbClr val="000055"/>
                </a:solidFill>
                <a:latin typeface="+mj-lt"/>
                <a:ea typeface="+mj-ea"/>
                <a:cs typeface="+mj-cs"/>
              </a:defRPr>
            </a:lvl1pPr>
            <a:lvl2pPr algn="l" rtl="0" eaLnBrk="0" fontAlgn="base" hangingPunct="0">
              <a:spcBef>
                <a:spcPct val="0"/>
              </a:spcBef>
              <a:spcAft>
                <a:spcPct val="0"/>
              </a:spcAft>
              <a:defRPr sz="3600">
                <a:solidFill>
                  <a:srgbClr val="000055"/>
                </a:solidFill>
                <a:latin typeface="Verdana" pitchFamily="34" charset="0"/>
                <a:cs typeface="Arial" charset="0"/>
              </a:defRPr>
            </a:lvl2pPr>
            <a:lvl3pPr algn="l" rtl="0" eaLnBrk="0" fontAlgn="base" hangingPunct="0">
              <a:spcBef>
                <a:spcPct val="0"/>
              </a:spcBef>
              <a:spcAft>
                <a:spcPct val="0"/>
              </a:spcAft>
              <a:defRPr sz="3600">
                <a:solidFill>
                  <a:srgbClr val="000055"/>
                </a:solidFill>
                <a:latin typeface="Verdana" pitchFamily="34" charset="0"/>
                <a:cs typeface="Arial" charset="0"/>
              </a:defRPr>
            </a:lvl3pPr>
            <a:lvl4pPr algn="l" rtl="0" eaLnBrk="0" fontAlgn="base" hangingPunct="0">
              <a:spcBef>
                <a:spcPct val="0"/>
              </a:spcBef>
              <a:spcAft>
                <a:spcPct val="0"/>
              </a:spcAft>
              <a:defRPr sz="3600">
                <a:solidFill>
                  <a:srgbClr val="000055"/>
                </a:solidFill>
                <a:latin typeface="Verdana" pitchFamily="34" charset="0"/>
                <a:cs typeface="Arial" charset="0"/>
              </a:defRPr>
            </a:lvl4pPr>
            <a:lvl5pPr algn="l" rtl="0" eaLnBrk="0" fontAlgn="base" hangingPunct="0">
              <a:spcBef>
                <a:spcPct val="0"/>
              </a:spcBef>
              <a:spcAft>
                <a:spcPct val="0"/>
              </a:spcAft>
              <a:defRPr sz="3600">
                <a:solidFill>
                  <a:srgbClr val="000055"/>
                </a:solidFill>
                <a:latin typeface="Verdana" pitchFamily="34" charset="0"/>
                <a:cs typeface="Arial" charset="0"/>
              </a:defRPr>
            </a:lvl5pPr>
            <a:lvl6pPr marL="457200" algn="l" rtl="0" fontAlgn="base">
              <a:spcBef>
                <a:spcPct val="0"/>
              </a:spcBef>
              <a:spcAft>
                <a:spcPct val="0"/>
              </a:spcAft>
              <a:defRPr sz="3600">
                <a:solidFill>
                  <a:srgbClr val="000055"/>
                </a:solidFill>
                <a:latin typeface="Verdana" pitchFamily="34" charset="0"/>
                <a:cs typeface="Arial" charset="0"/>
              </a:defRPr>
            </a:lvl6pPr>
            <a:lvl7pPr marL="914400" algn="l" rtl="0" fontAlgn="base">
              <a:spcBef>
                <a:spcPct val="0"/>
              </a:spcBef>
              <a:spcAft>
                <a:spcPct val="0"/>
              </a:spcAft>
              <a:defRPr sz="3600">
                <a:solidFill>
                  <a:srgbClr val="000055"/>
                </a:solidFill>
                <a:latin typeface="Verdana" pitchFamily="34" charset="0"/>
                <a:cs typeface="Arial" charset="0"/>
              </a:defRPr>
            </a:lvl7pPr>
            <a:lvl8pPr marL="1371600" algn="l" rtl="0" fontAlgn="base">
              <a:spcBef>
                <a:spcPct val="0"/>
              </a:spcBef>
              <a:spcAft>
                <a:spcPct val="0"/>
              </a:spcAft>
              <a:defRPr sz="3600">
                <a:solidFill>
                  <a:srgbClr val="000055"/>
                </a:solidFill>
                <a:latin typeface="Verdana" pitchFamily="34" charset="0"/>
                <a:cs typeface="Arial" charset="0"/>
              </a:defRPr>
            </a:lvl8pPr>
            <a:lvl9pPr marL="1828800" algn="l" rtl="0" fontAlgn="base">
              <a:spcBef>
                <a:spcPct val="0"/>
              </a:spcBef>
              <a:spcAft>
                <a:spcPct val="0"/>
              </a:spcAft>
              <a:defRPr sz="3600">
                <a:solidFill>
                  <a:srgbClr val="000055"/>
                </a:solidFill>
                <a:latin typeface="Verdana" pitchFamily="34" charset="0"/>
                <a:cs typeface="Arial" charset="0"/>
              </a:defRPr>
            </a:lvl9pPr>
          </a:lstStyle>
          <a:p>
            <a:r>
              <a:rPr lang="fr-FR" dirty="0"/>
              <a:t>       </a:t>
            </a:r>
            <a:r>
              <a:rPr lang="fr-FR" sz="2400" dirty="0">
                <a:latin typeface="Arial"/>
                <a:cs typeface="Arial"/>
              </a:rPr>
              <a:t>X-ray </a:t>
            </a:r>
            <a:r>
              <a:rPr lang="fr-FR" sz="2400" dirty="0" err="1">
                <a:latin typeface="Arial"/>
                <a:cs typeface="Arial"/>
              </a:rPr>
              <a:t>crystallographically</a:t>
            </a:r>
            <a:r>
              <a:rPr lang="fr-FR" sz="2400" dirty="0">
                <a:latin typeface="Arial"/>
                <a:cs typeface="Arial"/>
              </a:rPr>
              <a:t> accessible</a:t>
            </a:r>
          </a:p>
        </p:txBody>
      </p:sp>
    </p:spTree>
    <p:extLst>
      <p:ext uri="{BB962C8B-B14F-4D97-AF65-F5344CB8AC3E}">
        <p14:creationId xmlns:p14="http://schemas.microsoft.com/office/powerpoint/2010/main" val="17963413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20"/>
                                        </p:tgtEl>
                                        <p:attrNameLst>
                                          <p:attrName>style.visibility</p:attrName>
                                        </p:attrNameLst>
                                      </p:cBhvr>
                                      <p:to>
                                        <p:strVal val="hidden"/>
                                      </p:to>
                                    </p:set>
                                  </p:childTnLst>
                                </p:cTn>
                              </p:par>
                            </p:childTnLst>
                          </p:cTn>
                        </p:par>
                        <p:par>
                          <p:cTn id="7" fill="hold">
                            <p:stCondLst>
                              <p:cond delay="0"/>
                            </p:stCondLst>
                            <p:childTnLst>
                              <p:par>
                                <p:cTn id="8" presetID="9" presetClass="entr" presetSubtype="0" fill="hold" nodeType="afterEffect">
                                  <p:stCondLst>
                                    <p:cond delay="0"/>
                                  </p:stCondLst>
                                  <p:childTnLst>
                                    <p:set>
                                      <p:cBhvr>
                                        <p:cTn id="9" dur="1" fill="hold">
                                          <p:stCondLst>
                                            <p:cond delay="0"/>
                                          </p:stCondLst>
                                        </p:cTn>
                                        <p:tgtEl>
                                          <p:spTgt spid="32"/>
                                        </p:tgtEl>
                                        <p:attrNameLst>
                                          <p:attrName>style.visibility</p:attrName>
                                        </p:attrNameLst>
                                      </p:cBhvr>
                                      <p:to>
                                        <p:strVal val="visible"/>
                                      </p:to>
                                    </p:set>
                                    <p:animEffect transition="in" filter="dissolve">
                                      <p:cBhvr>
                                        <p:cTn id="10" dur="500"/>
                                        <p:tgtEl>
                                          <p:spTgt spid="32"/>
                                        </p:tgtEl>
                                      </p:cBhvr>
                                    </p:animEffect>
                                  </p:childTnLst>
                                </p:cTn>
                              </p:par>
                            </p:childTnLst>
                          </p:cTn>
                        </p:par>
                      </p:childTnLst>
                    </p:cTn>
                  </p:par>
                  <p:par>
                    <p:cTn id="11" fill="hold">
                      <p:stCondLst>
                        <p:cond delay="indefinite"/>
                      </p:stCondLst>
                      <p:childTnLst>
                        <p:par>
                          <p:cTn id="12" fill="hold">
                            <p:stCondLst>
                              <p:cond delay="0"/>
                            </p:stCondLst>
                            <p:childTnLst>
                              <p:par>
                                <p:cTn id="13" presetID="9" presetClass="entr" presetSubtype="0" fill="hold" nodeType="clickEffect">
                                  <p:stCondLst>
                                    <p:cond delay="0"/>
                                  </p:stCondLst>
                                  <p:childTnLst>
                                    <p:set>
                                      <p:cBhvr>
                                        <p:cTn id="14" dur="1" fill="hold">
                                          <p:stCondLst>
                                            <p:cond delay="0"/>
                                          </p:stCondLst>
                                        </p:cTn>
                                        <p:tgtEl>
                                          <p:spTgt spid="65"/>
                                        </p:tgtEl>
                                        <p:attrNameLst>
                                          <p:attrName>style.visibility</p:attrName>
                                        </p:attrNameLst>
                                      </p:cBhvr>
                                      <p:to>
                                        <p:strVal val="visible"/>
                                      </p:to>
                                    </p:set>
                                    <p:animEffect transition="in" filter="dissolve">
                                      <p:cBhvr>
                                        <p:cTn id="15" dur="500"/>
                                        <p:tgtEl>
                                          <p:spTgt spid="65"/>
                                        </p:tgtEl>
                                      </p:cBhvr>
                                    </p:animEffect>
                                  </p:childTnLst>
                                </p:cTn>
                              </p:par>
                            </p:childTnLst>
                          </p:cTn>
                        </p:par>
                      </p:childTnLst>
                    </p:cTn>
                  </p:par>
                  <p:par>
                    <p:cTn id="16" fill="hold">
                      <p:stCondLst>
                        <p:cond delay="indefinite"/>
                      </p:stCondLst>
                      <p:childTnLst>
                        <p:par>
                          <p:cTn id="17" fill="hold">
                            <p:stCondLst>
                              <p:cond delay="0"/>
                            </p:stCondLst>
                            <p:childTnLst>
                              <p:par>
                                <p:cTn id="18" presetID="9" presetClass="entr" presetSubtype="0" fill="hold" nodeType="clickEffect">
                                  <p:stCondLst>
                                    <p:cond delay="0"/>
                                  </p:stCondLst>
                                  <p:childTnLst>
                                    <p:set>
                                      <p:cBhvr>
                                        <p:cTn id="19" dur="1" fill="hold">
                                          <p:stCondLst>
                                            <p:cond delay="0"/>
                                          </p:stCondLst>
                                        </p:cTn>
                                        <p:tgtEl>
                                          <p:spTgt spid="45"/>
                                        </p:tgtEl>
                                        <p:attrNameLst>
                                          <p:attrName>style.visibility</p:attrName>
                                        </p:attrNameLst>
                                      </p:cBhvr>
                                      <p:to>
                                        <p:strVal val="visible"/>
                                      </p:to>
                                    </p:set>
                                    <p:animEffect transition="in" filter="dissolve">
                                      <p:cBhvr>
                                        <p:cTn id="20" dur="500"/>
                                        <p:tgtEl>
                                          <p:spTgt spid="45"/>
                                        </p:tgtEl>
                                      </p:cBhvr>
                                    </p:animEffect>
                                  </p:childTnLst>
                                </p:cTn>
                              </p:par>
                            </p:childTnLst>
                          </p:cTn>
                        </p:par>
                      </p:childTnLst>
                    </p:cTn>
                  </p:par>
                  <p:par>
                    <p:cTn id="21" fill="hold">
                      <p:stCondLst>
                        <p:cond delay="indefinite"/>
                      </p:stCondLst>
                      <p:childTnLst>
                        <p:par>
                          <p:cTn id="22" fill="hold">
                            <p:stCondLst>
                              <p:cond delay="0"/>
                            </p:stCondLst>
                            <p:childTnLst>
                              <p:par>
                                <p:cTn id="23" presetID="9" presetClass="entr" presetSubtype="0" fill="hold" nodeType="clickEffect">
                                  <p:stCondLst>
                                    <p:cond delay="0"/>
                                  </p:stCondLst>
                                  <p:childTnLst>
                                    <p:set>
                                      <p:cBhvr>
                                        <p:cTn id="24" dur="1" fill="hold">
                                          <p:stCondLst>
                                            <p:cond delay="0"/>
                                          </p:stCondLst>
                                        </p:cTn>
                                        <p:tgtEl>
                                          <p:spTgt spid="66"/>
                                        </p:tgtEl>
                                        <p:attrNameLst>
                                          <p:attrName>style.visibility</p:attrName>
                                        </p:attrNameLst>
                                      </p:cBhvr>
                                      <p:to>
                                        <p:strVal val="visible"/>
                                      </p:to>
                                    </p:set>
                                    <p:animEffect transition="in" filter="dissolve">
                                      <p:cBhvr>
                                        <p:cTn id="25" dur="500"/>
                                        <p:tgtEl>
                                          <p:spTgt spid="66"/>
                                        </p:tgtEl>
                                      </p:cBhvr>
                                    </p:animEffect>
                                  </p:childTnLst>
                                </p:cTn>
                              </p:par>
                            </p:childTnLst>
                          </p:cTn>
                        </p:par>
                      </p:childTnLst>
                    </p:cTn>
                  </p:par>
                  <p:par>
                    <p:cTn id="26" fill="hold">
                      <p:stCondLst>
                        <p:cond delay="indefinite"/>
                      </p:stCondLst>
                      <p:childTnLst>
                        <p:par>
                          <p:cTn id="27" fill="hold">
                            <p:stCondLst>
                              <p:cond delay="0"/>
                            </p:stCondLst>
                            <p:childTnLst>
                              <p:par>
                                <p:cTn id="28" presetID="9" presetClass="entr" presetSubtype="0" fill="hold" nodeType="clickEffect">
                                  <p:stCondLst>
                                    <p:cond delay="0"/>
                                  </p:stCondLst>
                                  <p:childTnLst>
                                    <p:set>
                                      <p:cBhvr>
                                        <p:cTn id="29" dur="1" fill="hold">
                                          <p:stCondLst>
                                            <p:cond delay="0"/>
                                          </p:stCondLst>
                                        </p:cTn>
                                        <p:tgtEl>
                                          <p:spTgt spid="97"/>
                                        </p:tgtEl>
                                        <p:attrNameLst>
                                          <p:attrName>style.visibility</p:attrName>
                                        </p:attrNameLst>
                                      </p:cBhvr>
                                      <p:to>
                                        <p:strVal val="visible"/>
                                      </p:to>
                                    </p:set>
                                    <p:animEffect transition="in" filter="dissolve">
                                      <p:cBhvr>
                                        <p:cTn id="30" dur="500"/>
                                        <p:tgtEl>
                                          <p:spTgt spid="97"/>
                                        </p:tgtEl>
                                      </p:cBhvr>
                                    </p:animEffect>
                                  </p:childTnLst>
                                </p:cTn>
                              </p:par>
                              <p:par>
                                <p:cTn id="31" presetID="9" presetClass="entr" presetSubtype="0" fill="hold" nodeType="withEffect">
                                  <p:stCondLst>
                                    <p:cond delay="0"/>
                                  </p:stCondLst>
                                  <p:childTnLst>
                                    <p:set>
                                      <p:cBhvr>
                                        <p:cTn id="32" dur="1" fill="hold">
                                          <p:stCondLst>
                                            <p:cond delay="0"/>
                                          </p:stCondLst>
                                        </p:cTn>
                                        <p:tgtEl>
                                          <p:spTgt spid="82"/>
                                        </p:tgtEl>
                                        <p:attrNameLst>
                                          <p:attrName>style.visibility</p:attrName>
                                        </p:attrNameLst>
                                      </p:cBhvr>
                                      <p:to>
                                        <p:strVal val="visible"/>
                                      </p:to>
                                    </p:set>
                                    <p:animEffect transition="in" filter="dissolve">
                                      <p:cBhvr>
                                        <p:cTn id="33" dur="500"/>
                                        <p:tgtEl>
                                          <p:spTgt spid="82"/>
                                        </p:tgtEl>
                                      </p:cBhvr>
                                    </p:animEffect>
                                  </p:childTnLst>
                                </p:cTn>
                              </p:par>
                            </p:childTnLst>
                          </p:cTn>
                        </p:par>
                      </p:childTnLst>
                    </p:cTn>
                  </p:par>
                  <p:par>
                    <p:cTn id="34" fill="hold">
                      <p:stCondLst>
                        <p:cond delay="indefinite"/>
                      </p:stCondLst>
                      <p:childTnLst>
                        <p:par>
                          <p:cTn id="35" fill="hold">
                            <p:stCondLst>
                              <p:cond delay="0"/>
                            </p:stCondLst>
                            <p:childTnLst>
                              <p:par>
                                <p:cTn id="36" presetID="9" presetClass="entr" presetSubtype="0" fill="hold" grpId="0" nodeType="clickEffect">
                                  <p:stCondLst>
                                    <p:cond delay="0"/>
                                  </p:stCondLst>
                                  <p:childTnLst>
                                    <p:set>
                                      <p:cBhvr>
                                        <p:cTn id="37" dur="1" fill="hold">
                                          <p:stCondLst>
                                            <p:cond delay="0"/>
                                          </p:stCondLst>
                                        </p:cTn>
                                        <p:tgtEl>
                                          <p:spTgt spid="110"/>
                                        </p:tgtEl>
                                        <p:attrNameLst>
                                          <p:attrName>style.visibility</p:attrName>
                                        </p:attrNameLst>
                                      </p:cBhvr>
                                      <p:to>
                                        <p:strVal val="visible"/>
                                      </p:to>
                                    </p:set>
                                    <p:animEffect transition="in" filter="dissolve">
                                      <p:cBhvr>
                                        <p:cTn id="38" dur="500"/>
                                        <p:tgtEl>
                                          <p:spTgt spid="110"/>
                                        </p:tgtEl>
                                      </p:cBhvr>
                                    </p:animEffect>
                                  </p:childTnLst>
                                </p:cTn>
                              </p:par>
                              <p:par>
                                <p:cTn id="39" presetID="1" presetClass="exit" presetSubtype="0" fill="hold" nodeType="withEffect">
                                  <p:stCondLst>
                                    <p:cond delay="0"/>
                                  </p:stCondLst>
                                  <p:childTnLst>
                                    <p:set>
                                      <p:cBhvr>
                                        <p:cTn id="40" dur="1" fill="hold">
                                          <p:stCondLst>
                                            <p:cond delay="0"/>
                                          </p:stCondLst>
                                        </p:cTn>
                                        <p:tgtEl>
                                          <p:spTgt spid="45"/>
                                        </p:tgtEl>
                                        <p:attrNameLst>
                                          <p:attrName>style.visibility</p:attrName>
                                        </p:attrNameLst>
                                      </p:cBhvr>
                                      <p:to>
                                        <p:strVal val="hidden"/>
                                      </p:to>
                                    </p:set>
                                  </p:childTnLst>
                                </p:cTn>
                              </p:par>
                              <p:par>
                                <p:cTn id="41" presetID="1" presetClass="exit" presetSubtype="0" fill="hold" nodeType="withEffect">
                                  <p:stCondLst>
                                    <p:cond delay="0"/>
                                  </p:stCondLst>
                                  <p:childTnLst>
                                    <p:set>
                                      <p:cBhvr>
                                        <p:cTn id="42" dur="1" fill="hold">
                                          <p:stCondLst>
                                            <p:cond delay="0"/>
                                          </p:stCondLst>
                                        </p:cTn>
                                        <p:tgtEl>
                                          <p:spTgt spid="97"/>
                                        </p:tgtEl>
                                        <p:attrNameLst>
                                          <p:attrName>style.visibility</p:attrName>
                                        </p:attrNameLst>
                                      </p:cBhvr>
                                      <p:to>
                                        <p:strVal val="hidden"/>
                                      </p:to>
                                    </p:set>
                                  </p:childTnLst>
                                </p:cTn>
                              </p:par>
                              <p:par>
                                <p:cTn id="43" presetID="1" presetClass="exit" presetSubtype="0" fill="hold" nodeType="withEffect">
                                  <p:stCondLst>
                                    <p:cond delay="0"/>
                                  </p:stCondLst>
                                  <p:childTnLst>
                                    <p:set>
                                      <p:cBhvr>
                                        <p:cTn id="44" dur="1" fill="hold">
                                          <p:stCondLst>
                                            <p:cond delay="0"/>
                                          </p:stCondLst>
                                        </p:cTn>
                                        <p:tgtEl>
                                          <p:spTgt spid="66"/>
                                        </p:tgtEl>
                                        <p:attrNameLst>
                                          <p:attrName>style.visibility</p:attrName>
                                        </p:attrNameLst>
                                      </p:cBhvr>
                                      <p:to>
                                        <p:strVal val="hidden"/>
                                      </p:to>
                                    </p:set>
                                  </p:childTnLst>
                                </p:cTn>
                              </p:par>
                              <p:par>
                                <p:cTn id="45" presetID="1" presetClass="exit" presetSubtype="0" fill="hold" nodeType="withEffect">
                                  <p:stCondLst>
                                    <p:cond delay="0"/>
                                  </p:stCondLst>
                                  <p:childTnLst>
                                    <p:set>
                                      <p:cBhvr>
                                        <p:cTn id="46" dur="1" fill="hold">
                                          <p:stCondLst>
                                            <p:cond delay="0"/>
                                          </p:stCondLst>
                                        </p:cTn>
                                        <p:tgtEl>
                                          <p:spTgt spid="82"/>
                                        </p:tgtEl>
                                        <p:attrNameLst>
                                          <p:attrName>style.visibility</p:attrName>
                                        </p:attrNameLst>
                                      </p:cBhvr>
                                      <p:to>
                                        <p:strVal val="hidden"/>
                                      </p:to>
                                    </p:set>
                                  </p:childTnLst>
                                </p:cTn>
                              </p:par>
                              <p:par>
                                <p:cTn id="47" presetID="9" presetClass="entr" presetSubtype="0" fill="hold" grpId="0" nodeType="withEffect">
                                  <p:stCondLst>
                                    <p:cond delay="0"/>
                                  </p:stCondLst>
                                  <p:childTnLst>
                                    <p:set>
                                      <p:cBhvr>
                                        <p:cTn id="48" dur="1" fill="hold">
                                          <p:stCondLst>
                                            <p:cond delay="0"/>
                                          </p:stCondLst>
                                        </p:cTn>
                                        <p:tgtEl>
                                          <p:spTgt spid="111"/>
                                        </p:tgtEl>
                                        <p:attrNameLst>
                                          <p:attrName>style.visibility</p:attrName>
                                        </p:attrNameLst>
                                      </p:cBhvr>
                                      <p:to>
                                        <p:strVal val="visible"/>
                                      </p:to>
                                    </p:set>
                                    <p:animEffect transition="in" filter="dissolve">
                                      <p:cBhvr>
                                        <p:cTn id="49" dur="500"/>
                                        <p:tgtEl>
                                          <p:spTgt spid="1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0" grpId="0" animBg="1"/>
      <p:bldP spid="111" grpId="0"/>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04800" y="1295400"/>
            <a:ext cx="8610600" cy="4953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0" name="Rectangle 109"/>
          <p:cNvSpPr/>
          <p:nvPr/>
        </p:nvSpPr>
        <p:spPr>
          <a:xfrm>
            <a:off x="762000" y="1371600"/>
            <a:ext cx="2590800" cy="4724400"/>
          </a:xfrm>
          <a:prstGeom prst="rect">
            <a:avLst/>
          </a:prstGeom>
          <a:solidFill>
            <a:srgbClr val="97B1FF"/>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re 1"/>
          <p:cNvSpPr>
            <a:spLocks noGrp="1"/>
          </p:cNvSpPr>
          <p:nvPr>
            <p:ph type="title"/>
          </p:nvPr>
        </p:nvSpPr>
        <p:spPr/>
        <p:txBody>
          <a:bodyPr/>
          <a:lstStyle/>
          <a:p>
            <a:r>
              <a:rPr lang="fr-FR" dirty="0"/>
              <a:t>       </a:t>
            </a:r>
            <a:r>
              <a:rPr lang="fr-FR" dirty="0" err="1"/>
              <a:t>Numbers</a:t>
            </a:r>
            <a:r>
              <a:rPr lang="fr-FR" dirty="0"/>
              <a:t> </a:t>
            </a:r>
            <a:r>
              <a:rPr lang="fr-FR" dirty="0" err="1"/>
              <a:t>Matter</a:t>
            </a:r>
            <a:endParaRPr lang="fr-FR" dirty="0"/>
          </a:p>
        </p:txBody>
      </p:sp>
      <p:grpSp>
        <p:nvGrpSpPr>
          <p:cNvPr id="32" name="Group 31"/>
          <p:cNvGrpSpPr/>
          <p:nvPr/>
        </p:nvGrpSpPr>
        <p:grpSpPr>
          <a:xfrm>
            <a:off x="838200" y="1582854"/>
            <a:ext cx="2302722" cy="2167354"/>
            <a:chOff x="211878" y="1566446"/>
            <a:chExt cx="2302722" cy="2167354"/>
          </a:xfrm>
        </p:grpSpPr>
        <p:cxnSp>
          <p:nvCxnSpPr>
            <p:cNvPr id="33" name="Straight Connector 32"/>
            <p:cNvCxnSpPr/>
            <p:nvPr/>
          </p:nvCxnSpPr>
          <p:spPr>
            <a:xfrm>
              <a:off x="685800" y="3124200"/>
              <a:ext cx="1828800" cy="0"/>
            </a:xfrm>
            <a:prstGeom prst="line">
              <a:avLst/>
            </a:prstGeom>
            <a:ln>
              <a:solidFill>
                <a:schemeClr val="tx1"/>
              </a:solidFill>
              <a:headEnd type="none"/>
              <a:tailEnd type="arrow"/>
            </a:ln>
          </p:spPr>
          <p:style>
            <a:lnRef idx="2">
              <a:schemeClr val="accent1"/>
            </a:lnRef>
            <a:fillRef idx="0">
              <a:schemeClr val="accent1"/>
            </a:fillRef>
            <a:effectRef idx="1">
              <a:schemeClr val="accent1"/>
            </a:effectRef>
            <a:fontRef idx="minor">
              <a:schemeClr val="tx1"/>
            </a:fontRef>
          </p:style>
        </p:cxnSp>
        <p:cxnSp>
          <p:nvCxnSpPr>
            <p:cNvPr id="34" name="Straight Connector 33"/>
            <p:cNvCxnSpPr/>
            <p:nvPr/>
          </p:nvCxnSpPr>
          <p:spPr>
            <a:xfrm flipV="1">
              <a:off x="685800" y="1600200"/>
              <a:ext cx="0" cy="1524000"/>
            </a:xfrm>
            <a:prstGeom prst="line">
              <a:avLst/>
            </a:prstGeom>
            <a:ln>
              <a:solidFill>
                <a:srgbClr val="000000"/>
              </a:solidFill>
              <a:headEnd type="none"/>
              <a:tailEnd type="triangle"/>
            </a:ln>
          </p:spPr>
          <p:style>
            <a:lnRef idx="2">
              <a:schemeClr val="accent1"/>
            </a:lnRef>
            <a:fillRef idx="0">
              <a:schemeClr val="accent1"/>
            </a:fillRef>
            <a:effectRef idx="1">
              <a:schemeClr val="accent1"/>
            </a:effectRef>
            <a:fontRef idx="minor">
              <a:schemeClr val="tx1"/>
            </a:fontRef>
          </p:style>
        </p:cxnSp>
        <p:sp>
          <p:nvSpPr>
            <p:cNvPr id="35" name="TextBox 34"/>
            <p:cNvSpPr txBox="1"/>
            <p:nvPr/>
          </p:nvSpPr>
          <p:spPr>
            <a:xfrm>
              <a:off x="838200" y="3395246"/>
              <a:ext cx="1416373" cy="338554"/>
            </a:xfrm>
            <a:prstGeom prst="rect">
              <a:avLst/>
            </a:prstGeom>
            <a:noFill/>
          </p:spPr>
          <p:txBody>
            <a:bodyPr wrap="none" rtlCol="0">
              <a:spAutoFit/>
            </a:bodyPr>
            <a:lstStyle/>
            <a:p>
              <a:r>
                <a:rPr lang="en-US" sz="1600" dirty="0">
                  <a:latin typeface="Arial"/>
                  <a:cs typeface="Arial"/>
                </a:rPr>
                <a:t>Conformation</a:t>
              </a:r>
            </a:p>
          </p:txBody>
        </p:sp>
        <p:sp>
          <p:nvSpPr>
            <p:cNvPr id="36" name="TextBox 35"/>
            <p:cNvSpPr txBox="1"/>
            <p:nvPr/>
          </p:nvSpPr>
          <p:spPr>
            <a:xfrm>
              <a:off x="211878" y="2209800"/>
              <a:ext cx="609599" cy="338554"/>
            </a:xfrm>
            <a:prstGeom prst="rect">
              <a:avLst/>
            </a:prstGeom>
            <a:noFill/>
          </p:spPr>
          <p:txBody>
            <a:bodyPr wrap="square" rtlCol="0">
              <a:spAutoFit/>
            </a:bodyPr>
            <a:lstStyle/>
            <a:p>
              <a:r>
                <a:rPr lang="en-US" sz="1600" dirty="0">
                  <a:latin typeface="Symbol" charset="2"/>
                  <a:cs typeface="Symbol" charset="2"/>
                </a:rPr>
                <a:t>D</a:t>
              </a:r>
              <a:r>
                <a:rPr lang="en-US" sz="1600" dirty="0">
                  <a:latin typeface="Arial"/>
                  <a:cs typeface="Arial"/>
                </a:rPr>
                <a:t>G</a:t>
              </a:r>
            </a:p>
          </p:txBody>
        </p:sp>
        <p:pic>
          <p:nvPicPr>
            <p:cNvPr id="37" name="Picture 8" descr="AK_open"/>
            <p:cNvPicPr>
              <a:picLocks noChangeAspect="1" noChangeArrowheads="1"/>
            </p:cNvPicPr>
            <p:nvPr/>
          </p:nvPicPr>
          <p:blipFill>
            <a:blip r:embed="rId2"/>
            <a:srcRect/>
            <a:stretch>
              <a:fillRect/>
            </a:stretch>
          </p:blipFill>
          <p:spPr bwMode="auto">
            <a:xfrm>
              <a:off x="1219200" y="1905000"/>
              <a:ext cx="414099" cy="380999"/>
            </a:xfrm>
            <a:prstGeom prst="rect">
              <a:avLst/>
            </a:prstGeom>
            <a:noFill/>
            <a:ln w="9525">
              <a:noFill/>
              <a:miter lim="800000"/>
              <a:headEnd/>
              <a:tailEnd/>
            </a:ln>
          </p:spPr>
        </p:pic>
        <p:pic>
          <p:nvPicPr>
            <p:cNvPr id="38" name="Picture 9" descr="AK_closed"/>
            <p:cNvPicPr>
              <a:picLocks noChangeAspect="1" noChangeArrowheads="1"/>
            </p:cNvPicPr>
            <p:nvPr/>
          </p:nvPicPr>
          <p:blipFill>
            <a:blip r:embed="rId3"/>
            <a:srcRect/>
            <a:stretch>
              <a:fillRect/>
            </a:stretch>
          </p:blipFill>
          <p:spPr bwMode="auto">
            <a:xfrm>
              <a:off x="762000" y="2713928"/>
              <a:ext cx="381000" cy="376935"/>
            </a:xfrm>
            <a:prstGeom prst="rect">
              <a:avLst/>
            </a:prstGeom>
            <a:noFill/>
            <a:ln w="9525">
              <a:noFill/>
              <a:miter lim="800000"/>
              <a:headEnd/>
              <a:tailEnd/>
            </a:ln>
          </p:spPr>
        </p:pic>
        <p:sp>
          <p:nvSpPr>
            <p:cNvPr id="39" name="Freeform 38"/>
            <p:cNvSpPr/>
            <p:nvPr/>
          </p:nvSpPr>
          <p:spPr>
            <a:xfrm>
              <a:off x="1905000" y="1752600"/>
              <a:ext cx="395593" cy="150765"/>
            </a:xfrm>
            <a:custGeom>
              <a:avLst/>
              <a:gdLst>
                <a:gd name="connsiteX0" fmla="*/ 66142 w 595534"/>
                <a:gd name="connsiteY0" fmla="*/ 0 h 226965"/>
                <a:gd name="connsiteX1" fmla="*/ 66142 w 595534"/>
                <a:gd name="connsiteY1" fmla="*/ 119068 h 226965"/>
                <a:gd name="connsiteX2" fmla="*/ 79370 w 595534"/>
                <a:gd name="connsiteY2" fmla="*/ 158757 h 226965"/>
                <a:gd name="connsiteX3" fmla="*/ 251336 w 595534"/>
                <a:gd name="connsiteY3" fmla="*/ 171987 h 226965"/>
                <a:gd name="connsiteX4" fmla="*/ 304249 w 595534"/>
                <a:gd name="connsiteY4" fmla="*/ 158757 h 226965"/>
                <a:gd name="connsiteX5" fmla="*/ 357162 w 595534"/>
                <a:gd name="connsiteY5" fmla="*/ 79379 h 226965"/>
                <a:gd name="connsiteX6" fmla="*/ 410075 w 595534"/>
                <a:gd name="connsiteY6" fmla="*/ 13230 h 226965"/>
                <a:gd name="connsiteX7" fmla="*/ 515901 w 595534"/>
                <a:gd name="connsiteY7" fmla="*/ 26459 h 226965"/>
                <a:gd name="connsiteX8" fmla="*/ 568813 w 595534"/>
                <a:gd name="connsiteY8" fmla="*/ 92608 h 226965"/>
                <a:gd name="connsiteX9" fmla="*/ 595270 w 595534"/>
                <a:gd name="connsiteY9" fmla="*/ 119068 h 226965"/>
                <a:gd name="connsiteX10" fmla="*/ 582042 w 595534"/>
                <a:gd name="connsiteY10" fmla="*/ 198447 h 226965"/>
                <a:gd name="connsiteX11" fmla="*/ 489444 w 595534"/>
                <a:gd name="connsiteY11" fmla="*/ 185217 h 226965"/>
                <a:gd name="connsiteX12" fmla="*/ 410075 w 595534"/>
                <a:gd name="connsiteY12" fmla="*/ 145528 h 226965"/>
                <a:gd name="connsiteX13" fmla="*/ 357162 w 595534"/>
                <a:gd name="connsiteY13" fmla="*/ 79379 h 226965"/>
                <a:gd name="connsiteX14" fmla="*/ 330706 w 595534"/>
                <a:gd name="connsiteY14" fmla="*/ 39689 h 226965"/>
                <a:gd name="connsiteX15" fmla="*/ 251336 w 595534"/>
                <a:gd name="connsiteY15" fmla="*/ 13230 h 226965"/>
                <a:gd name="connsiteX16" fmla="*/ 224880 w 595534"/>
                <a:gd name="connsiteY16" fmla="*/ 52919 h 226965"/>
                <a:gd name="connsiteX17" fmla="*/ 211652 w 595534"/>
                <a:gd name="connsiteY17" fmla="*/ 185217 h 226965"/>
                <a:gd name="connsiteX18" fmla="*/ 132283 w 595534"/>
                <a:gd name="connsiteY18" fmla="*/ 211677 h 226965"/>
                <a:gd name="connsiteX19" fmla="*/ 0 w 595534"/>
                <a:gd name="connsiteY19" fmla="*/ 224907 h 2269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595534" h="226965">
                  <a:moveTo>
                    <a:pt x="66142" y="0"/>
                  </a:moveTo>
                  <a:cubicBezTo>
                    <a:pt x="50706" y="77184"/>
                    <a:pt x="46361" y="49828"/>
                    <a:pt x="66142" y="119068"/>
                  </a:cubicBezTo>
                  <a:cubicBezTo>
                    <a:pt x="69973" y="132477"/>
                    <a:pt x="65962" y="154926"/>
                    <a:pt x="79370" y="158757"/>
                  </a:cubicBezTo>
                  <a:cubicBezTo>
                    <a:pt x="134649" y="174553"/>
                    <a:pt x="194014" y="167577"/>
                    <a:pt x="251336" y="171987"/>
                  </a:cubicBezTo>
                  <a:cubicBezTo>
                    <a:pt x="268974" y="167577"/>
                    <a:pt x="290567" y="170730"/>
                    <a:pt x="304249" y="158757"/>
                  </a:cubicBezTo>
                  <a:cubicBezTo>
                    <a:pt x="328179" y="137816"/>
                    <a:pt x="334678" y="101866"/>
                    <a:pt x="357162" y="79379"/>
                  </a:cubicBezTo>
                  <a:cubicBezTo>
                    <a:pt x="394861" y="41676"/>
                    <a:pt x="376701" y="63297"/>
                    <a:pt x="410075" y="13230"/>
                  </a:cubicBezTo>
                  <a:cubicBezTo>
                    <a:pt x="445350" y="17640"/>
                    <a:pt x="481604" y="17104"/>
                    <a:pt x="515901" y="26459"/>
                  </a:cubicBezTo>
                  <a:cubicBezTo>
                    <a:pt x="572601" y="41924"/>
                    <a:pt x="545810" y="54265"/>
                    <a:pt x="568813" y="92608"/>
                  </a:cubicBezTo>
                  <a:cubicBezTo>
                    <a:pt x="575230" y="103304"/>
                    <a:pt x="586451" y="110248"/>
                    <a:pt x="595270" y="119068"/>
                  </a:cubicBezTo>
                  <a:cubicBezTo>
                    <a:pt x="590861" y="145528"/>
                    <a:pt x="604788" y="184229"/>
                    <a:pt x="582042" y="198447"/>
                  </a:cubicBezTo>
                  <a:cubicBezTo>
                    <a:pt x="555603" y="214973"/>
                    <a:pt x="520018" y="191333"/>
                    <a:pt x="489444" y="185217"/>
                  </a:cubicBezTo>
                  <a:cubicBezTo>
                    <a:pt x="450327" y="177392"/>
                    <a:pt x="443518" y="167825"/>
                    <a:pt x="410075" y="145528"/>
                  </a:cubicBezTo>
                  <a:cubicBezTo>
                    <a:pt x="384322" y="68258"/>
                    <a:pt x="416998" y="139222"/>
                    <a:pt x="357162" y="79379"/>
                  </a:cubicBezTo>
                  <a:cubicBezTo>
                    <a:pt x="345920" y="68136"/>
                    <a:pt x="344189" y="48117"/>
                    <a:pt x="330706" y="39689"/>
                  </a:cubicBezTo>
                  <a:cubicBezTo>
                    <a:pt x="307058" y="24907"/>
                    <a:pt x="251336" y="13230"/>
                    <a:pt x="251336" y="13230"/>
                  </a:cubicBezTo>
                  <a:cubicBezTo>
                    <a:pt x="242517" y="26460"/>
                    <a:pt x="228455" y="37427"/>
                    <a:pt x="224880" y="52919"/>
                  </a:cubicBezTo>
                  <a:cubicBezTo>
                    <a:pt x="214916" y="96104"/>
                    <a:pt x="233981" y="146934"/>
                    <a:pt x="211652" y="185217"/>
                  </a:cubicBezTo>
                  <a:cubicBezTo>
                    <a:pt x="197601" y="209307"/>
                    <a:pt x="158739" y="202857"/>
                    <a:pt x="132283" y="211677"/>
                  </a:cubicBezTo>
                  <a:cubicBezTo>
                    <a:pt x="63317" y="234669"/>
                    <a:pt x="106541" y="224907"/>
                    <a:pt x="0" y="224907"/>
                  </a:cubicBezTo>
                </a:path>
              </a:pathLst>
            </a:custGeom>
            <a:ln>
              <a:solidFill>
                <a:srgbClr val="0000FF"/>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0" name="TextBox 39"/>
            <p:cNvSpPr txBox="1"/>
            <p:nvPr/>
          </p:nvSpPr>
          <p:spPr>
            <a:xfrm>
              <a:off x="762000" y="3124200"/>
              <a:ext cx="298780" cy="338554"/>
            </a:xfrm>
            <a:prstGeom prst="rect">
              <a:avLst/>
            </a:prstGeom>
            <a:noFill/>
          </p:spPr>
          <p:txBody>
            <a:bodyPr wrap="none" rtlCol="0">
              <a:spAutoFit/>
            </a:bodyPr>
            <a:lstStyle/>
            <a:p>
              <a:r>
                <a:rPr lang="en-US" sz="1600" dirty="0">
                  <a:latin typeface="Arial"/>
                  <a:cs typeface="Arial"/>
                </a:rPr>
                <a:t>1</a:t>
              </a:r>
            </a:p>
          </p:txBody>
        </p:sp>
        <p:sp>
          <p:nvSpPr>
            <p:cNvPr id="41" name="TextBox 40"/>
            <p:cNvSpPr txBox="1"/>
            <p:nvPr/>
          </p:nvSpPr>
          <p:spPr>
            <a:xfrm>
              <a:off x="1371600" y="3124200"/>
              <a:ext cx="298780" cy="338554"/>
            </a:xfrm>
            <a:prstGeom prst="rect">
              <a:avLst/>
            </a:prstGeom>
            <a:noFill/>
          </p:spPr>
          <p:txBody>
            <a:bodyPr wrap="none" rtlCol="0">
              <a:spAutoFit/>
            </a:bodyPr>
            <a:lstStyle/>
            <a:p>
              <a:r>
                <a:rPr lang="en-US" sz="1600" dirty="0">
                  <a:latin typeface="Arial"/>
                  <a:cs typeface="Arial"/>
                </a:rPr>
                <a:t>2</a:t>
              </a:r>
            </a:p>
          </p:txBody>
        </p:sp>
        <p:sp>
          <p:nvSpPr>
            <p:cNvPr id="42" name="TextBox 41"/>
            <p:cNvSpPr txBox="1"/>
            <p:nvPr/>
          </p:nvSpPr>
          <p:spPr>
            <a:xfrm>
              <a:off x="1987220" y="3124200"/>
              <a:ext cx="298780" cy="338554"/>
            </a:xfrm>
            <a:prstGeom prst="rect">
              <a:avLst/>
            </a:prstGeom>
            <a:noFill/>
          </p:spPr>
          <p:txBody>
            <a:bodyPr wrap="none" rtlCol="0">
              <a:spAutoFit/>
            </a:bodyPr>
            <a:lstStyle/>
            <a:p>
              <a:r>
                <a:rPr lang="en-US" sz="1600" dirty="0">
                  <a:latin typeface="Arial"/>
                  <a:cs typeface="Arial"/>
                </a:rPr>
                <a:t>3</a:t>
              </a:r>
            </a:p>
          </p:txBody>
        </p:sp>
        <p:sp>
          <p:nvSpPr>
            <p:cNvPr id="43" name="TextBox 42"/>
            <p:cNvSpPr txBox="1"/>
            <p:nvPr/>
          </p:nvSpPr>
          <p:spPr>
            <a:xfrm>
              <a:off x="211878" y="1566446"/>
              <a:ext cx="609599" cy="338554"/>
            </a:xfrm>
            <a:prstGeom prst="rect">
              <a:avLst/>
            </a:prstGeom>
            <a:noFill/>
          </p:spPr>
          <p:txBody>
            <a:bodyPr wrap="square" rtlCol="0">
              <a:spAutoFit/>
            </a:bodyPr>
            <a:lstStyle/>
            <a:p>
              <a:r>
                <a:rPr lang="en-US" sz="1600" dirty="0">
                  <a:latin typeface="Arial"/>
                  <a:cs typeface="Arial"/>
                </a:rPr>
                <a:t>10</a:t>
              </a:r>
            </a:p>
          </p:txBody>
        </p:sp>
        <p:sp>
          <p:nvSpPr>
            <p:cNvPr id="44" name="TextBox 43"/>
            <p:cNvSpPr txBox="1"/>
            <p:nvPr/>
          </p:nvSpPr>
          <p:spPr>
            <a:xfrm>
              <a:off x="364278" y="2861846"/>
              <a:ext cx="609599" cy="338554"/>
            </a:xfrm>
            <a:prstGeom prst="rect">
              <a:avLst/>
            </a:prstGeom>
            <a:noFill/>
          </p:spPr>
          <p:txBody>
            <a:bodyPr wrap="square" rtlCol="0">
              <a:spAutoFit/>
            </a:bodyPr>
            <a:lstStyle/>
            <a:p>
              <a:r>
                <a:rPr lang="en-US" sz="1600" dirty="0">
                  <a:latin typeface="Arial"/>
                  <a:cs typeface="Arial"/>
                </a:rPr>
                <a:t>0</a:t>
              </a:r>
            </a:p>
          </p:txBody>
        </p:sp>
      </p:grpSp>
      <p:grpSp>
        <p:nvGrpSpPr>
          <p:cNvPr id="45" name="Group 44"/>
          <p:cNvGrpSpPr/>
          <p:nvPr/>
        </p:nvGrpSpPr>
        <p:grpSpPr>
          <a:xfrm>
            <a:off x="3183678" y="1600200"/>
            <a:ext cx="2302722" cy="2167354"/>
            <a:chOff x="211878" y="1566446"/>
            <a:chExt cx="2302722" cy="2167354"/>
          </a:xfrm>
        </p:grpSpPr>
        <p:cxnSp>
          <p:nvCxnSpPr>
            <p:cNvPr id="46" name="Straight Connector 45"/>
            <p:cNvCxnSpPr/>
            <p:nvPr/>
          </p:nvCxnSpPr>
          <p:spPr>
            <a:xfrm>
              <a:off x="685800" y="3124200"/>
              <a:ext cx="1828800" cy="0"/>
            </a:xfrm>
            <a:prstGeom prst="line">
              <a:avLst/>
            </a:prstGeom>
            <a:ln>
              <a:solidFill>
                <a:schemeClr val="tx1"/>
              </a:solidFill>
              <a:headEnd type="none"/>
              <a:tailEnd type="arrow"/>
            </a:ln>
          </p:spPr>
          <p:style>
            <a:lnRef idx="2">
              <a:schemeClr val="accent1"/>
            </a:lnRef>
            <a:fillRef idx="0">
              <a:schemeClr val="accent1"/>
            </a:fillRef>
            <a:effectRef idx="1">
              <a:schemeClr val="accent1"/>
            </a:effectRef>
            <a:fontRef idx="minor">
              <a:schemeClr val="tx1"/>
            </a:fontRef>
          </p:style>
        </p:cxnSp>
        <p:cxnSp>
          <p:nvCxnSpPr>
            <p:cNvPr id="47" name="Straight Connector 46"/>
            <p:cNvCxnSpPr/>
            <p:nvPr/>
          </p:nvCxnSpPr>
          <p:spPr>
            <a:xfrm flipV="1">
              <a:off x="685800" y="1600200"/>
              <a:ext cx="0" cy="1524000"/>
            </a:xfrm>
            <a:prstGeom prst="line">
              <a:avLst/>
            </a:prstGeom>
            <a:ln>
              <a:solidFill>
                <a:srgbClr val="000000"/>
              </a:solidFill>
              <a:headEnd type="none"/>
              <a:tailEnd type="triangle"/>
            </a:ln>
          </p:spPr>
          <p:style>
            <a:lnRef idx="2">
              <a:schemeClr val="accent1"/>
            </a:lnRef>
            <a:fillRef idx="0">
              <a:schemeClr val="accent1"/>
            </a:fillRef>
            <a:effectRef idx="1">
              <a:schemeClr val="accent1"/>
            </a:effectRef>
            <a:fontRef idx="minor">
              <a:schemeClr val="tx1"/>
            </a:fontRef>
          </p:style>
        </p:cxnSp>
        <p:sp>
          <p:nvSpPr>
            <p:cNvPr id="48" name="TextBox 47"/>
            <p:cNvSpPr txBox="1"/>
            <p:nvPr/>
          </p:nvSpPr>
          <p:spPr>
            <a:xfrm>
              <a:off x="838200" y="3395246"/>
              <a:ext cx="1416373" cy="338554"/>
            </a:xfrm>
            <a:prstGeom prst="rect">
              <a:avLst/>
            </a:prstGeom>
            <a:noFill/>
          </p:spPr>
          <p:txBody>
            <a:bodyPr wrap="none" rtlCol="0">
              <a:spAutoFit/>
            </a:bodyPr>
            <a:lstStyle/>
            <a:p>
              <a:r>
                <a:rPr lang="en-US" sz="1600" dirty="0">
                  <a:latin typeface="Arial"/>
                  <a:cs typeface="Arial"/>
                </a:rPr>
                <a:t>Conformation</a:t>
              </a:r>
            </a:p>
          </p:txBody>
        </p:sp>
        <p:sp>
          <p:nvSpPr>
            <p:cNvPr id="49" name="TextBox 48"/>
            <p:cNvSpPr txBox="1"/>
            <p:nvPr/>
          </p:nvSpPr>
          <p:spPr>
            <a:xfrm>
              <a:off x="211878" y="2209800"/>
              <a:ext cx="609599" cy="338554"/>
            </a:xfrm>
            <a:prstGeom prst="rect">
              <a:avLst/>
            </a:prstGeom>
            <a:noFill/>
          </p:spPr>
          <p:txBody>
            <a:bodyPr wrap="square" rtlCol="0">
              <a:spAutoFit/>
            </a:bodyPr>
            <a:lstStyle/>
            <a:p>
              <a:r>
                <a:rPr lang="en-US" sz="1600" dirty="0">
                  <a:latin typeface="Symbol" charset="2"/>
                  <a:cs typeface="Symbol" charset="2"/>
                </a:rPr>
                <a:t>D</a:t>
              </a:r>
              <a:r>
                <a:rPr lang="en-US" sz="1600" dirty="0">
                  <a:latin typeface="Arial"/>
                  <a:cs typeface="Arial"/>
                </a:rPr>
                <a:t>G</a:t>
              </a:r>
            </a:p>
          </p:txBody>
        </p:sp>
        <p:pic>
          <p:nvPicPr>
            <p:cNvPr id="50" name="Picture 8" descr="AK_open"/>
            <p:cNvPicPr>
              <a:picLocks noChangeAspect="1" noChangeArrowheads="1"/>
            </p:cNvPicPr>
            <p:nvPr/>
          </p:nvPicPr>
          <p:blipFill>
            <a:blip r:embed="rId2"/>
            <a:srcRect/>
            <a:stretch>
              <a:fillRect/>
            </a:stretch>
          </p:blipFill>
          <p:spPr bwMode="auto">
            <a:xfrm>
              <a:off x="1219200" y="1905000"/>
              <a:ext cx="414099" cy="380999"/>
            </a:xfrm>
            <a:prstGeom prst="rect">
              <a:avLst/>
            </a:prstGeom>
            <a:noFill/>
            <a:ln w="9525">
              <a:noFill/>
              <a:miter lim="800000"/>
              <a:headEnd/>
              <a:tailEnd/>
            </a:ln>
          </p:spPr>
        </p:pic>
        <p:pic>
          <p:nvPicPr>
            <p:cNvPr id="51" name="Picture 9" descr="AK_closed"/>
            <p:cNvPicPr>
              <a:picLocks noChangeAspect="1" noChangeArrowheads="1"/>
            </p:cNvPicPr>
            <p:nvPr/>
          </p:nvPicPr>
          <p:blipFill>
            <a:blip r:embed="rId3"/>
            <a:srcRect/>
            <a:stretch>
              <a:fillRect/>
            </a:stretch>
          </p:blipFill>
          <p:spPr bwMode="auto">
            <a:xfrm>
              <a:off x="762000" y="2713928"/>
              <a:ext cx="381000" cy="376935"/>
            </a:xfrm>
            <a:prstGeom prst="rect">
              <a:avLst/>
            </a:prstGeom>
            <a:noFill/>
            <a:ln w="9525">
              <a:noFill/>
              <a:miter lim="800000"/>
              <a:headEnd/>
              <a:tailEnd/>
            </a:ln>
          </p:spPr>
        </p:pic>
        <p:sp>
          <p:nvSpPr>
            <p:cNvPr id="52" name="Freeform 51"/>
            <p:cNvSpPr/>
            <p:nvPr/>
          </p:nvSpPr>
          <p:spPr>
            <a:xfrm>
              <a:off x="1905000" y="1752600"/>
              <a:ext cx="395593" cy="150765"/>
            </a:xfrm>
            <a:custGeom>
              <a:avLst/>
              <a:gdLst>
                <a:gd name="connsiteX0" fmla="*/ 66142 w 595534"/>
                <a:gd name="connsiteY0" fmla="*/ 0 h 226965"/>
                <a:gd name="connsiteX1" fmla="*/ 66142 w 595534"/>
                <a:gd name="connsiteY1" fmla="*/ 119068 h 226965"/>
                <a:gd name="connsiteX2" fmla="*/ 79370 w 595534"/>
                <a:gd name="connsiteY2" fmla="*/ 158757 h 226965"/>
                <a:gd name="connsiteX3" fmla="*/ 251336 w 595534"/>
                <a:gd name="connsiteY3" fmla="*/ 171987 h 226965"/>
                <a:gd name="connsiteX4" fmla="*/ 304249 w 595534"/>
                <a:gd name="connsiteY4" fmla="*/ 158757 h 226965"/>
                <a:gd name="connsiteX5" fmla="*/ 357162 w 595534"/>
                <a:gd name="connsiteY5" fmla="*/ 79379 h 226965"/>
                <a:gd name="connsiteX6" fmla="*/ 410075 w 595534"/>
                <a:gd name="connsiteY6" fmla="*/ 13230 h 226965"/>
                <a:gd name="connsiteX7" fmla="*/ 515901 w 595534"/>
                <a:gd name="connsiteY7" fmla="*/ 26459 h 226965"/>
                <a:gd name="connsiteX8" fmla="*/ 568813 w 595534"/>
                <a:gd name="connsiteY8" fmla="*/ 92608 h 226965"/>
                <a:gd name="connsiteX9" fmla="*/ 595270 w 595534"/>
                <a:gd name="connsiteY9" fmla="*/ 119068 h 226965"/>
                <a:gd name="connsiteX10" fmla="*/ 582042 w 595534"/>
                <a:gd name="connsiteY10" fmla="*/ 198447 h 226965"/>
                <a:gd name="connsiteX11" fmla="*/ 489444 w 595534"/>
                <a:gd name="connsiteY11" fmla="*/ 185217 h 226965"/>
                <a:gd name="connsiteX12" fmla="*/ 410075 w 595534"/>
                <a:gd name="connsiteY12" fmla="*/ 145528 h 226965"/>
                <a:gd name="connsiteX13" fmla="*/ 357162 w 595534"/>
                <a:gd name="connsiteY13" fmla="*/ 79379 h 226965"/>
                <a:gd name="connsiteX14" fmla="*/ 330706 w 595534"/>
                <a:gd name="connsiteY14" fmla="*/ 39689 h 226965"/>
                <a:gd name="connsiteX15" fmla="*/ 251336 w 595534"/>
                <a:gd name="connsiteY15" fmla="*/ 13230 h 226965"/>
                <a:gd name="connsiteX16" fmla="*/ 224880 w 595534"/>
                <a:gd name="connsiteY16" fmla="*/ 52919 h 226965"/>
                <a:gd name="connsiteX17" fmla="*/ 211652 w 595534"/>
                <a:gd name="connsiteY17" fmla="*/ 185217 h 226965"/>
                <a:gd name="connsiteX18" fmla="*/ 132283 w 595534"/>
                <a:gd name="connsiteY18" fmla="*/ 211677 h 226965"/>
                <a:gd name="connsiteX19" fmla="*/ 0 w 595534"/>
                <a:gd name="connsiteY19" fmla="*/ 224907 h 2269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595534" h="226965">
                  <a:moveTo>
                    <a:pt x="66142" y="0"/>
                  </a:moveTo>
                  <a:cubicBezTo>
                    <a:pt x="50706" y="77184"/>
                    <a:pt x="46361" y="49828"/>
                    <a:pt x="66142" y="119068"/>
                  </a:cubicBezTo>
                  <a:cubicBezTo>
                    <a:pt x="69973" y="132477"/>
                    <a:pt x="65962" y="154926"/>
                    <a:pt x="79370" y="158757"/>
                  </a:cubicBezTo>
                  <a:cubicBezTo>
                    <a:pt x="134649" y="174553"/>
                    <a:pt x="194014" y="167577"/>
                    <a:pt x="251336" y="171987"/>
                  </a:cubicBezTo>
                  <a:cubicBezTo>
                    <a:pt x="268974" y="167577"/>
                    <a:pt x="290567" y="170730"/>
                    <a:pt x="304249" y="158757"/>
                  </a:cubicBezTo>
                  <a:cubicBezTo>
                    <a:pt x="328179" y="137816"/>
                    <a:pt x="334678" y="101866"/>
                    <a:pt x="357162" y="79379"/>
                  </a:cubicBezTo>
                  <a:cubicBezTo>
                    <a:pt x="394861" y="41676"/>
                    <a:pt x="376701" y="63297"/>
                    <a:pt x="410075" y="13230"/>
                  </a:cubicBezTo>
                  <a:cubicBezTo>
                    <a:pt x="445350" y="17640"/>
                    <a:pt x="481604" y="17104"/>
                    <a:pt x="515901" y="26459"/>
                  </a:cubicBezTo>
                  <a:cubicBezTo>
                    <a:pt x="572601" y="41924"/>
                    <a:pt x="545810" y="54265"/>
                    <a:pt x="568813" y="92608"/>
                  </a:cubicBezTo>
                  <a:cubicBezTo>
                    <a:pt x="575230" y="103304"/>
                    <a:pt x="586451" y="110248"/>
                    <a:pt x="595270" y="119068"/>
                  </a:cubicBezTo>
                  <a:cubicBezTo>
                    <a:pt x="590861" y="145528"/>
                    <a:pt x="604788" y="184229"/>
                    <a:pt x="582042" y="198447"/>
                  </a:cubicBezTo>
                  <a:cubicBezTo>
                    <a:pt x="555603" y="214973"/>
                    <a:pt x="520018" y="191333"/>
                    <a:pt x="489444" y="185217"/>
                  </a:cubicBezTo>
                  <a:cubicBezTo>
                    <a:pt x="450327" y="177392"/>
                    <a:pt x="443518" y="167825"/>
                    <a:pt x="410075" y="145528"/>
                  </a:cubicBezTo>
                  <a:cubicBezTo>
                    <a:pt x="384322" y="68258"/>
                    <a:pt x="416998" y="139222"/>
                    <a:pt x="357162" y="79379"/>
                  </a:cubicBezTo>
                  <a:cubicBezTo>
                    <a:pt x="345920" y="68136"/>
                    <a:pt x="344189" y="48117"/>
                    <a:pt x="330706" y="39689"/>
                  </a:cubicBezTo>
                  <a:cubicBezTo>
                    <a:pt x="307058" y="24907"/>
                    <a:pt x="251336" y="13230"/>
                    <a:pt x="251336" y="13230"/>
                  </a:cubicBezTo>
                  <a:cubicBezTo>
                    <a:pt x="242517" y="26460"/>
                    <a:pt x="228455" y="37427"/>
                    <a:pt x="224880" y="52919"/>
                  </a:cubicBezTo>
                  <a:cubicBezTo>
                    <a:pt x="214916" y="96104"/>
                    <a:pt x="233981" y="146934"/>
                    <a:pt x="211652" y="185217"/>
                  </a:cubicBezTo>
                  <a:cubicBezTo>
                    <a:pt x="197601" y="209307"/>
                    <a:pt x="158739" y="202857"/>
                    <a:pt x="132283" y="211677"/>
                  </a:cubicBezTo>
                  <a:cubicBezTo>
                    <a:pt x="63317" y="234669"/>
                    <a:pt x="106541" y="224907"/>
                    <a:pt x="0" y="224907"/>
                  </a:cubicBezTo>
                </a:path>
              </a:pathLst>
            </a:custGeom>
            <a:ln>
              <a:solidFill>
                <a:srgbClr val="0000FF"/>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3" name="TextBox 52"/>
            <p:cNvSpPr txBox="1"/>
            <p:nvPr/>
          </p:nvSpPr>
          <p:spPr>
            <a:xfrm>
              <a:off x="762000" y="3124200"/>
              <a:ext cx="298780" cy="338554"/>
            </a:xfrm>
            <a:prstGeom prst="rect">
              <a:avLst/>
            </a:prstGeom>
            <a:noFill/>
          </p:spPr>
          <p:txBody>
            <a:bodyPr wrap="none" rtlCol="0">
              <a:spAutoFit/>
            </a:bodyPr>
            <a:lstStyle/>
            <a:p>
              <a:r>
                <a:rPr lang="en-US" sz="1600" dirty="0">
                  <a:latin typeface="Arial"/>
                  <a:cs typeface="Arial"/>
                </a:rPr>
                <a:t>1</a:t>
              </a:r>
            </a:p>
          </p:txBody>
        </p:sp>
        <p:sp>
          <p:nvSpPr>
            <p:cNvPr id="54" name="TextBox 53"/>
            <p:cNvSpPr txBox="1"/>
            <p:nvPr/>
          </p:nvSpPr>
          <p:spPr>
            <a:xfrm>
              <a:off x="1371600" y="3124200"/>
              <a:ext cx="298780" cy="338554"/>
            </a:xfrm>
            <a:prstGeom prst="rect">
              <a:avLst/>
            </a:prstGeom>
            <a:noFill/>
          </p:spPr>
          <p:txBody>
            <a:bodyPr wrap="none" rtlCol="0">
              <a:spAutoFit/>
            </a:bodyPr>
            <a:lstStyle/>
            <a:p>
              <a:r>
                <a:rPr lang="en-US" sz="1600" dirty="0">
                  <a:latin typeface="Arial"/>
                  <a:cs typeface="Arial"/>
                </a:rPr>
                <a:t>2</a:t>
              </a:r>
            </a:p>
          </p:txBody>
        </p:sp>
        <p:sp>
          <p:nvSpPr>
            <p:cNvPr id="55" name="TextBox 54"/>
            <p:cNvSpPr txBox="1"/>
            <p:nvPr/>
          </p:nvSpPr>
          <p:spPr>
            <a:xfrm>
              <a:off x="1987220" y="3124200"/>
              <a:ext cx="298780" cy="338554"/>
            </a:xfrm>
            <a:prstGeom prst="rect">
              <a:avLst/>
            </a:prstGeom>
            <a:noFill/>
          </p:spPr>
          <p:txBody>
            <a:bodyPr wrap="none" rtlCol="0">
              <a:spAutoFit/>
            </a:bodyPr>
            <a:lstStyle/>
            <a:p>
              <a:r>
                <a:rPr lang="en-US" sz="1600" dirty="0">
                  <a:latin typeface="Arial"/>
                  <a:cs typeface="Arial"/>
                </a:rPr>
                <a:t>3</a:t>
              </a:r>
            </a:p>
          </p:txBody>
        </p:sp>
        <p:sp>
          <p:nvSpPr>
            <p:cNvPr id="56" name="TextBox 55"/>
            <p:cNvSpPr txBox="1"/>
            <p:nvPr/>
          </p:nvSpPr>
          <p:spPr>
            <a:xfrm>
              <a:off x="381001" y="1566446"/>
              <a:ext cx="609599" cy="338554"/>
            </a:xfrm>
            <a:prstGeom prst="rect">
              <a:avLst/>
            </a:prstGeom>
            <a:noFill/>
          </p:spPr>
          <p:txBody>
            <a:bodyPr wrap="square" rtlCol="0">
              <a:spAutoFit/>
            </a:bodyPr>
            <a:lstStyle/>
            <a:p>
              <a:r>
                <a:rPr lang="en-US" sz="1600" dirty="0">
                  <a:latin typeface="Arial"/>
                  <a:cs typeface="Arial"/>
                </a:rPr>
                <a:t>1</a:t>
              </a:r>
            </a:p>
          </p:txBody>
        </p:sp>
        <p:sp>
          <p:nvSpPr>
            <p:cNvPr id="57" name="TextBox 56"/>
            <p:cNvSpPr txBox="1"/>
            <p:nvPr/>
          </p:nvSpPr>
          <p:spPr>
            <a:xfrm>
              <a:off x="364278" y="2861846"/>
              <a:ext cx="609599" cy="338554"/>
            </a:xfrm>
            <a:prstGeom prst="rect">
              <a:avLst/>
            </a:prstGeom>
            <a:noFill/>
          </p:spPr>
          <p:txBody>
            <a:bodyPr wrap="square" rtlCol="0">
              <a:spAutoFit/>
            </a:bodyPr>
            <a:lstStyle/>
            <a:p>
              <a:r>
                <a:rPr lang="en-US" sz="1600" dirty="0">
                  <a:latin typeface="Arial"/>
                  <a:cs typeface="Arial"/>
                </a:rPr>
                <a:t>0</a:t>
              </a:r>
            </a:p>
          </p:txBody>
        </p:sp>
      </p:grpSp>
      <p:grpSp>
        <p:nvGrpSpPr>
          <p:cNvPr id="65" name="Group 64"/>
          <p:cNvGrpSpPr/>
          <p:nvPr/>
        </p:nvGrpSpPr>
        <p:grpSpPr>
          <a:xfrm>
            <a:off x="1050078" y="3810000"/>
            <a:ext cx="2150322" cy="2209800"/>
            <a:chOff x="381000" y="3810000"/>
            <a:chExt cx="2150322" cy="2209800"/>
          </a:xfrm>
        </p:grpSpPr>
        <p:cxnSp>
          <p:nvCxnSpPr>
            <p:cNvPr id="22" name="Straight Connector 21"/>
            <p:cNvCxnSpPr/>
            <p:nvPr/>
          </p:nvCxnSpPr>
          <p:spPr>
            <a:xfrm>
              <a:off x="702522" y="5410200"/>
              <a:ext cx="1828800" cy="0"/>
            </a:xfrm>
            <a:prstGeom prst="line">
              <a:avLst/>
            </a:prstGeom>
            <a:ln>
              <a:solidFill>
                <a:schemeClr val="tx1"/>
              </a:solidFill>
              <a:headEnd type="none"/>
              <a:tailEnd type="arrow"/>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V="1">
              <a:off x="702522" y="3886200"/>
              <a:ext cx="0" cy="1524000"/>
            </a:xfrm>
            <a:prstGeom prst="line">
              <a:avLst/>
            </a:prstGeom>
            <a:ln>
              <a:solidFill>
                <a:srgbClr val="000000"/>
              </a:solidFill>
              <a:headEnd type="none"/>
              <a:tailEnd type="triangle"/>
            </a:ln>
          </p:spPr>
          <p:style>
            <a:lnRef idx="2">
              <a:schemeClr val="accent1"/>
            </a:lnRef>
            <a:fillRef idx="0">
              <a:schemeClr val="accent1"/>
            </a:fillRef>
            <a:effectRef idx="1">
              <a:schemeClr val="accent1"/>
            </a:effectRef>
            <a:fontRef idx="minor">
              <a:schemeClr val="tx1"/>
            </a:fontRef>
          </p:style>
        </p:cxnSp>
        <p:sp>
          <p:nvSpPr>
            <p:cNvPr id="24" name="TextBox 23"/>
            <p:cNvSpPr txBox="1"/>
            <p:nvPr/>
          </p:nvSpPr>
          <p:spPr>
            <a:xfrm>
              <a:off x="854922" y="5681246"/>
              <a:ext cx="1416373" cy="338554"/>
            </a:xfrm>
            <a:prstGeom prst="rect">
              <a:avLst/>
            </a:prstGeom>
            <a:noFill/>
          </p:spPr>
          <p:txBody>
            <a:bodyPr wrap="none" rtlCol="0">
              <a:spAutoFit/>
            </a:bodyPr>
            <a:lstStyle/>
            <a:p>
              <a:r>
                <a:rPr lang="en-US" sz="1600" dirty="0">
                  <a:latin typeface="Arial"/>
                  <a:cs typeface="Arial"/>
                </a:rPr>
                <a:t>Conformation</a:t>
              </a:r>
            </a:p>
          </p:txBody>
        </p:sp>
        <p:sp>
          <p:nvSpPr>
            <p:cNvPr id="25" name="TextBox 24"/>
            <p:cNvSpPr txBox="1"/>
            <p:nvPr/>
          </p:nvSpPr>
          <p:spPr>
            <a:xfrm>
              <a:off x="381000" y="4495800"/>
              <a:ext cx="321522" cy="338554"/>
            </a:xfrm>
            <a:prstGeom prst="rect">
              <a:avLst/>
            </a:prstGeom>
            <a:noFill/>
          </p:spPr>
          <p:txBody>
            <a:bodyPr wrap="none" rtlCol="0">
              <a:spAutoFit/>
            </a:bodyPr>
            <a:lstStyle/>
            <a:p>
              <a:r>
                <a:rPr lang="en-US" sz="1600" dirty="0">
                  <a:latin typeface="Arial"/>
                  <a:cs typeface="Arial"/>
                </a:rPr>
                <a:t>P</a:t>
              </a:r>
            </a:p>
          </p:txBody>
        </p:sp>
        <p:sp>
          <p:nvSpPr>
            <p:cNvPr id="29" name="TextBox 28"/>
            <p:cNvSpPr txBox="1"/>
            <p:nvPr/>
          </p:nvSpPr>
          <p:spPr>
            <a:xfrm>
              <a:off x="778722" y="5410200"/>
              <a:ext cx="298780" cy="338554"/>
            </a:xfrm>
            <a:prstGeom prst="rect">
              <a:avLst/>
            </a:prstGeom>
            <a:noFill/>
          </p:spPr>
          <p:txBody>
            <a:bodyPr wrap="none" rtlCol="0">
              <a:spAutoFit/>
            </a:bodyPr>
            <a:lstStyle/>
            <a:p>
              <a:r>
                <a:rPr lang="en-US" sz="1600" dirty="0">
                  <a:latin typeface="Arial"/>
                  <a:cs typeface="Arial"/>
                </a:rPr>
                <a:t>1</a:t>
              </a:r>
            </a:p>
          </p:txBody>
        </p:sp>
        <p:sp>
          <p:nvSpPr>
            <p:cNvPr id="30" name="TextBox 29"/>
            <p:cNvSpPr txBox="1"/>
            <p:nvPr/>
          </p:nvSpPr>
          <p:spPr>
            <a:xfrm>
              <a:off x="1388322" y="5410200"/>
              <a:ext cx="298780" cy="338554"/>
            </a:xfrm>
            <a:prstGeom prst="rect">
              <a:avLst/>
            </a:prstGeom>
            <a:noFill/>
          </p:spPr>
          <p:txBody>
            <a:bodyPr wrap="none" rtlCol="0">
              <a:spAutoFit/>
            </a:bodyPr>
            <a:lstStyle/>
            <a:p>
              <a:r>
                <a:rPr lang="en-US" sz="1600" dirty="0">
                  <a:latin typeface="Arial"/>
                  <a:cs typeface="Arial"/>
                </a:rPr>
                <a:t>2</a:t>
              </a:r>
            </a:p>
          </p:txBody>
        </p:sp>
        <p:sp>
          <p:nvSpPr>
            <p:cNvPr id="31" name="TextBox 30"/>
            <p:cNvSpPr txBox="1"/>
            <p:nvPr/>
          </p:nvSpPr>
          <p:spPr>
            <a:xfrm>
              <a:off x="2003942" y="5410200"/>
              <a:ext cx="298780" cy="338554"/>
            </a:xfrm>
            <a:prstGeom prst="rect">
              <a:avLst/>
            </a:prstGeom>
            <a:noFill/>
          </p:spPr>
          <p:txBody>
            <a:bodyPr wrap="none" rtlCol="0">
              <a:spAutoFit/>
            </a:bodyPr>
            <a:lstStyle/>
            <a:p>
              <a:r>
                <a:rPr lang="en-US" sz="1600" dirty="0">
                  <a:latin typeface="Arial"/>
                  <a:cs typeface="Arial"/>
                </a:rPr>
                <a:t>3</a:t>
              </a:r>
            </a:p>
          </p:txBody>
        </p:sp>
        <p:sp>
          <p:nvSpPr>
            <p:cNvPr id="58" name="Rectangle 57"/>
            <p:cNvSpPr/>
            <p:nvPr/>
          </p:nvSpPr>
          <p:spPr>
            <a:xfrm>
              <a:off x="838200" y="4038600"/>
              <a:ext cx="228600" cy="137160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9" name="TextBox 58"/>
            <p:cNvSpPr txBox="1"/>
            <p:nvPr/>
          </p:nvSpPr>
          <p:spPr>
            <a:xfrm>
              <a:off x="381000" y="3810000"/>
              <a:ext cx="298780" cy="338554"/>
            </a:xfrm>
            <a:prstGeom prst="rect">
              <a:avLst/>
            </a:prstGeom>
            <a:noFill/>
          </p:spPr>
          <p:txBody>
            <a:bodyPr wrap="none" rtlCol="0">
              <a:spAutoFit/>
            </a:bodyPr>
            <a:lstStyle/>
            <a:p>
              <a:r>
                <a:rPr lang="en-US" sz="1600" dirty="0">
                  <a:latin typeface="Arial"/>
                  <a:cs typeface="Arial"/>
                </a:rPr>
                <a:t>1</a:t>
              </a:r>
            </a:p>
          </p:txBody>
        </p:sp>
        <p:sp>
          <p:nvSpPr>
            <p:cNvPr id="60" name="TextBox 59"/>
            <p:cNvSpPr txBox="1"/>
            <p:nvPr/>
          </p:nvSpPr>
          <p:spPr>
            <a:xfrm>
              <a:off x="381000" y="5257800"/>
              <a:ext cx="298780" cy="338554"/>
            </a:xfrm>
            <a:prstGeom prst="rect">
              <a:avLst/>
            </a:prstGeom>
            <a:noFill/>
          </p:spPr>
          <p:txBody>
            <a:bodyPr wrap="none" rtlCol="0">
              <a:spAutoFit/>
            </a:bodyPr>
            <a:lstStyle/>
            <a:p>
              <a:r>
                <a:rPr lang="en-US" sz="1600" dirty="0">
                  <a:latin typeface="Arial"/>
                  <a:cs typeface="Arial"/>
                </a:rPr>
                <a:t>0</a:t>
              </a:r>
            </a:p>
          </p:txBody>
        </p:sp>
        <p:sp>
          <p:nvSpPr>
            <p:cNvPr id="61" name="Rectangle 60"/>
            <p:cNvSpPr/>
            <p:nvPr/>
          </p:nvSpPr>
          <p:spPr>
            <a:xfrm>
              <a:off x="1413902" y="5344892"/>
              <a:ext cx="252851" cy="45719"/>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2" name="TextBox 61"/>
            <p:cNvSpPr txBox="1"/>
            <p:nvPr/>
          </p:nvSpPr>
          <p:spPr>
            <a:xfrm>
              <a:off x="1066800" y="3810000"/>
              <a:ext cx="812242" cy="338554"/>
            </a:xfrm>
            <a:prstGeom prst="rect">
              <a:avLst/>
            </a:prstGeom>
            <a:noFill/>
          </p:spPr>
          <p:txBody>
            <a:bodyPr wrap="none" rtlCol="0">
              <a:spAutoFit/>
            </a:bodyPr>
            <a:lstStyle/>
            <a:p>
              <a:r>
                <a:rPr lang="en-US" sz="1600" dirty="0">
                  <a:latin typeface="Arial"/>
                  <a:cs typeface="Arial"/>
                </a:rPr>
                <a:t>0.9999</a:t>
              </a:r>
            </a:p>
          </p:txBody>
        </p:sp>
        <p:sp>
          <p:nvSpPr>
            <p:cNvPr id="63" name="TextBox 62"/>
            <p:cNvSpPr txBox="1"/>
            <p:nvPr/>
          </p:nvSpPr>
          <p:spPr>
            <a:xfrm>
              <a:off x="1143000" y="4995446"/>
              <a:ext cx="812242" cy="338554"/>
            </a:xfrm>
            <a:prstGeom prst="rect">
              <a:avLst/>
            </a:prstGeom>
            <a:noFill/>
          </p:spPr>
          <p:txBody>
            <a:bodyPr wrap="none" rtlCol="0">
              <a:spAutoFit/>
            </a:bodyPr>
            <a:lstStyle/>
            <a:p>
              <a:r>
                <a:rPr lang="en-US" sz="1600" dirty="0">
                  <a:latin typeface="Arial"/>
                  <a:cs typeface="Arial"/>
                </a:rPr>
                <a:t>0.0001</a:t>
              </a:r>
            </a:p>
          </p:txBody>
        </p:sp>
        <p:sp>
          <p:nvSpPr>
            <p:cNvPr id="64" name="TextBox 63"/>
            <p:cNvSpPr txBox="1"/>
            <p:nvPr/>
          </p:nvSpPr>
          <p:spPr>
            <a:xfrm>
              <a:off x="1905000" y="5029200"/>
              <a:ext cx="418604" cy="338554"/>
            </a:xfrm>
            <a:prstGeom prst="rect">
              <a:avLst/>
            </a:prstGeom>
            <a:noFill/>
          </p:spPr>
          <p:txBody>
            <a:bodyPr wrap="none" rtlCol="0">
              <a:spAutoFit/>
            </a:bodyPr>
            <a:lstStyle/>
            <a:p>
              <a:r>
                <a:rPr lang="en-US" sz="1600" dirty="0">
                  <a:latin typeface="Arial"/>
                  <a:cs typeface="Arial"/>
                </a:rPr>
                <a:t>~0</a:t>
              </a:r>
            </a:p>
          </p:txBody>
        </p:sp>
      </p:grpSp>
      <p:grpSp>
        <p:nvGrpSpPr>
          <p:cNvPr id="82" name="Group 81"/>
          <p:cNvGrpSpPr/>
          <p:nvPr/>
        </p:nvGrpSpPr>
        <p:grpSpPr>
          <a:xfrm>
            <a:off x="5698278" y="3810000"/>
            <a:ext cx="2150322" cy="2209800"/>
            <a:chOff x="381000" y="3810000"/>
            <a:chExt cx="2150322" cy="2209800"/>
          </a:xfrm>
        </p:grpSpPr>
        <p:cxnSp>
          <p:nvCxnSpPr>
            <p:cNvPr id="83" name="Straight Connector 82"/>
            <p:cNvCxnSpPr/>
            <p:nvPr/>
          </p:nvCxnSpPr>
          <p:spPr>
            <a:xfrm>
              <a:off x="702522" y="5410200"/>
              <a:ext cx="1828800" cy="0"/>
            </a:xfrm>
            <a:prstGeom prst="line">
              <a:avLst/>
            </a:prstGeom>
            <a:ln>
              <a:solidFill>
                <a:schemeClr val="tx1"/>
              </a:solidFill>
              <a:headEnd type="none"/>
              <a:tailEnd type="arrow"/>
            </a:ln>
          </p:spPr>
          <p:style>
            <a:lnRef idx="2">
              <a:schemeClr val="accent1"/>
            </a:lnRef>
            <a:fillRef idx="0">
              <a:schemeClr val="accent1"/>
            </a:fillRef>
            <a:effectRef idx="1">
              <a:schemeClr val="accent1"/>
            </a:effectRef>
            <a:fontRef idx="minor">
              <a:schemeClr val="tx1"/>
            </a:fontRef>
          </p:style>
        </p:cxnSp>
        <p:cxnSp>
          <p:nvCxnSpPr>
            <p:cNvPr id="84" name="Straight Connector 83"/>
            <p:cNvCxnSpPr/>
            <p:nvPr/>
          </p:nvCxnSpPr>
          <p:spPr>
            <a:xfrm flipV="1">
              <a:off x="702522" y="3886200"/>
              <a:ext cx="0" cy="1524000"/>
            </a:xfrm>
            <a:prstGeom prst="line">
              <a:avLst/>
            </a:prstGeom>
            <a:ln>
              <a:solidFill>
                <a:srgbClr val="000000"/>
              </a:solidFill>
              <a:headEnd type="none"/>
              <a:tailEnd type="triangle"/>
            </a:ln>
          </p:spPr>
          <p:style>
            <a:lnRef idx="2">
              <a:schemeClr val="accent1"/>
            </a:lnRef>
            <a:fillRef idx="0">
              <a:schemeClr val="accent1"/>
            </a:fillRef>
            <a:effectRef idx="1">
              <a:schemeClr val="accent1"/>
            </a:effectRef>
            <a:fontRef idx="minor">
              <a:schemeClr val="tx1"/>
            </a:fontRef>
          </p:style>
        </p:cxnSp>
        <p:sp>
          <p:nvSpPr>
            <p:cNvPr id="85" name="TextBox 84"/>
            <p:cNvSpPr txBox="1"/>
            <p:nvPr/>
          </p:nvSpPr>
          <p:spPr>
            <a:xfrm>
              <a:off x="854922" y="5681246"/>
              <a:ext cx="1416373" cy="338554"/>
            </a:xfrm>
            <a:prstGeom prst="rect">
              <a:avLst/>
            </a:prstGeom>
            <a:noFill/>
          </p:spPr>
          <p:txBody>
            <a:bodyPr wrap="none" rtlCol="0">
              <a:spAutoFit/>
            </a:bodyPr>
            <a:lstStyle/>
            <a:p>
              <a:r>
                <a:rPr lang="en-US" sz="1600" dirty="0">
                  <a:latin typeface="Arial"/>
                  <a:cs typeface="Arial"/>
                </a:rPr>
                <a:t>Conformation</a:t>
              </a:r>
            </a:p>
          </p:txBody>
        </p:sp>
        <p:sp>
          <p:nvSpPr>
            <p:cNvPr id="86" name="TextBox 85"/>
            <p:cNvSpPr txBox="1"/>
            <p:nvPr/>
          </p:nvSpPr>
          <p:spPr>
            <a:xfrm>
              <a:off x="381000" y="4495800"/>
              <a:ext cx="321522" cy="338554"/>
            </a:xfrm>
            <a:prstGeom prst="rect">
              <a:avLst/>
            </a:prstGeom>
            <a:noFill/>
          </p:spPr>
          <p:txBody>
            <a:bodyPr wrap="none" rtlCol="0">
              <a:spAutoFit/>
            </a:bodyPr>
            <a:lstStyle/>
            <a:p>
              <a:r>
                <a:rPr lang="en-US" sz="1600" dirty="0">
                  <a:latin typeface="Arial"/>
                  <a:cs typeface="Arial"/>
                </a:rPr>
                <a:t>P</a:t>
              </a:r>
            </a:p>
          </p:txBody>
        </p:sp>
        <p:sp>
          <p:nvSpPr>
            <p:cNvPr id="87" name="TextBox 86"/>
            <p:cNvSpPr txBox="1"/>
            <p:nvPr/>
          </p:nvSpPr>
          <p:spPr>
            <a:xfrm>
              <a:off x="778722" y="5410200"/>
              <a:ext cx="298780" cy="338554"/>
            </a:xfrm>
            <a:prstGeom prst="rect">
              <a:avLst/>
            </a:prstGeom>
            <a:noFill/>
          </p:spPr>
          <p:txBody>
            <a:bodyPr wrap="none" rtlCol="0">
              <a:spAutoFit/>
            </a:bodyPr>
            <a:lstStyle/>
            <a:p>
              <a:r>
                <a:rPr lang="en-US" sz="1600" dirty="0">
                  <a:latin typeface="Arial"/>
                  <a:cs typeface="Arial"/>
                </a:rPr>
                <a:t>1</a:t>
              </a:r>
            </a:p>
          </p:txBody>
        </p:sp>
        <p:sp>
          <p:nvSpPr>
            <p:cNvPr id="88" name="TextBox 87"/>
            <p:cNvSpPr txBox="1"/>
            <p:nvPr/>
          </p:nvSpPr>
          <p:spPr>
            <a:xfrm>
              <a:off x="1388322" y="5410200"/>
              <a:ext cx="298780" cy="338554"/>
            </a:xfrm>
            <a:prstGeom prst="rect">
              <a:avLst/>
            </a:prstGeom>
            <a:noFill/>
          </p:spPr>
          <p:txBody>
            <a:bodyPr wrap="none" rtlCol="0">
              <a:spAutoFit/>
            </a:bodyPr>
            <a:lstStyle/>
            <a:p>
              <a:r>
                <a:rPr lang="en-US" sz="1600" dirty="0">
                  <a:latin typeface="Arial"/>
                  <a:cs typeface="Arial"/>
                </a:rPr>
                <a:t>2</a:t>
              </a:r>
            </a:p>
          </p:txBody>
        </p:sp>
        <p:sp>
          <p:nvSpPr>
            <p:cNvPr id="89" name="TextBox 88"/>
            <p:cNvSpPr txBox="1"/>
            <p:nvPr/>
          </p:nvSpPr>
          <p:spPr>
            <a:xfrm>
              <a:off x="2003942" y="5410200"/>
              <a:ext cx="298780" cy="338554"/>
            </a:xfrm>
            <a:prstGeom prst="rect">
              <a:avLst/>
            </a:prstGeom>
            <a:noFill/>
          </p:spPr>
          <p:txBody>
            <a:bodyPr wrap="none" rtlCol="0">
              <a:spAutoFit/>
            </a:bodyPr>
            <a:lstStyle/>
            <a:p>
              <a:r>
                <a:rPr lang="en-US" sz="1600" dirty="0">
                  <a:latin typeface="Arial"/>
                  <a:cs typeface="Arial"/>
                </a:rPr>
                <a:t>3</a:t>
              </a:r>
            </a:p>
          </p:txBody>
        </p:sp>
        <p:sp>
          <p:nvSpPr>
            <p:cNvPr id="90" name="Rectangle 89"/>
            <p:cNvSpPr/>
            <p:nvPr/>
          </p:nvSpPr>
          <p:spPr>
            <a:xfrm>
              <a:off x="838199" y="4858516"/>
              <a:ext cx="267871" cy="551683"/>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1" name="TextBox 90"/>
            <p:cNvSpPr txBox="1"/>
            <p:nvPr/>
          </p:nvSpPr>
          <p:spPr>
            <a:xfrm>
              <a:off x="381000" y="3810000"/>
              <a:ext cx="298780" cy="338554"/>
            </a:xfrm>
            <a:prstGeom prst="rect">
              <a:avLst/>
            </a:prstGeom>
            <a:noFill/>
          </p:spPr>
          <p:txBody>
            <a:bodyPr wrap="none" rtlCol="0">
              <a:spAutoFit/>
            </a:bodyPr>
            <a:lstStyle/>
            <a:p>
              <a:r>
                <a:rPr lang="en-US" sz="1600" dirty="0">
                  <a:latin typeface="Arial"/>
                  <a:cs typeface="Arial"/>
                </a:rPr>
                <a:t>1</a:t>
              </a:r>
            </a:p>
          </p:txBody>
        </p:sp>
        <p:sp>
          <p:nvSpPr>
            <p:cNvPr id="92" name="TextBox 91"/>
            <p:cNvSpPr txBox="1"/>
            <p:nvPr/>
          </p:nvSpPr>
          <p:spPr>
            <a:xfrm>
              <a:off x="381000" y="5257800"/>
              <a:ext cx="298780" cy="338554"/>
            </a:xfrm>
            <a:prstGeom prst="rect">
              <a:avLst/>
            </a:prstGeom>
            <a:noFill/>
          </p:spPr>
          <p:txBody>
            <a:bodyPr wrap="none" rtlCol="0">
              <a:spAutoFit/>
            </a:bodyPr>
            <a:lstStyle/>
            <a:p>
              <a:r>
                <a:rPr lang="en-US" sz="1600" dirty="0">
                  <a:latin typeface="Arial"/>
                  <a:cs typeface="Arial"/>
                </a:rPr>
                <a:t>0</a:t>
              </a:r>
            </a:p>
          </p:txBody>
        </p:sp>
        <p:sp>
          <p:nvSpPr>
            <p:cNvPr id="95" name="Rectangle 94"/>
            <p:cNvSpPr/>
            <p:nvPr/>
          </p:nvSpPr>
          <p:spPr>
            <a:xfrm>
              <a:off x="1408529" y="4858517"/>
              <a:ext cx="267871" cy="551683"/>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6" name="Rectangle 95"/>
            <p:cNvSpPr/>
            <p:nvPr/>
          </p:nvSpPr>
          <p:spPr>
            <a:xfrm>
              <a:off x="1978859" y="4858517"/>
              <a:ext cx="267871" cy="551683"/>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97" name="Group 96"/>
          <p:cNvGrpSpPr/>
          <p:nvPr/>
        </p:nvGrpSpPr>
        <p:grpSpPr>
          <a:xfrm>
            <a:off x="5545878" y="1600200"/>
            <a:ext cx="2302722" cy="2167354"/>
            <a:chOff x="211878" y="1566446"/>
            <a:chExt cx="2302722" cy="2167354"/>
          </a:xfrm>
        </p:grpSpPr>
        <p:cxnSp>
          <p:nvCxnSpPr>
            <p:cNvPr id="98" name="Straight Connector 97"/>
            <p:cNvCxnSpPr/>
            <p:nvPr/>
          </p:nvCxnSpPr>
          <p:spPr>
            <a:xfrm>
              <a:off x="685800" y="3124200"/>
              <a:ext cx="1828800" cy="0"/>
            </a:xfrm>
            <a:prstGeom prst="line">
              <a:avLst/>
            </a:prstGeom>
            <a:ln>
              <a:solidFill>
                <a:schemeClr val="tx1"/>
              </a:solidFill>
              <a:headEnd type="none"/>
              <a:tailEnd type="arrow"/>
            </a:ln>
          </p:spPr>
          <p:style>
            <a:lnRef idx="2">
              <a:schemeClr val="accent1"/>
            </a:lnRef>
            <a:fillRef idx="0">
              <a:schemeClr val="accent1"/>
            </a:fillRef>
            <a:effectRef idx="1">
              <a:schemeClr val="accent1"/>
            </a:effectRef>
            <a:fontRef idx="minor">
              <a:schemeClr val="tx1"/>
            </a:fontRef>
          </p:style>
        </p:cxnSp>
        <p:cxnSp>
          <p:nvCxnSpPr>
            <p:cNvPr id="99" name="Straight Connector 98"/>
            <p:cNvCxnSpPr/>
            <p:nvPr/>
          </p:nvCxnSpPr>
          <p:spPr>
            <a:xfrm flipV="1">
              <a:off x="685800" y="1600200"/>
              <a:ext cx="0" cy="1524000"/>
            </a:xfrm>
            <a:prstGeom prst="line">
              <a:avLst/>
            </a:prstGeom>
            <a:ln>
              <a:solidFill>
                <a:srgbClr val="000000"/>
              </a:solidFill>
              <a:headEnd type="none"/>
              <a:tailEnd type="triangle"/>
            </a:ln>
          </p:spPr>
          <p:style>
            <a:lnRef idx="2">
              <a:schemeClr val="accent1"/>
            </a:lnRef>
            <a:fillRef idx="0">
              <a:schemeClr val="accent1"/>
            </a:fillRef>
            <a:effectRef idx="1">
              <a:schemeClr val="accent1"/>
            </a:effectRef>
            <a:fontRef idx="minor">
              <a:schemeClr val="tx1"/>
            </a:fontRef>
          </p:style>
        </p:cxnSp>
        <p:sp>
          <p:nvSpPr>
            <p:cNvPr id="100" name="TextBox 99"/>
            <p:cNvSpPr txBox="1"/>
            <p:nvPr/>
          </p:nvSpPr>
          <p:spPr>
            <a:xfrm>
              <a:off x="838200" y="3395246"/>
              <a:ext cx="1416373" cy="338554"/>
            </a:xfrm>
            <a:prstGeom prst="rect">
              <a:avLst/>
            </a:prstGeom>
            <a:noFill/>
          </p:spPr>
          <p:txBody>
            <a:bodyPr wrap="none" rtlCol="0">
              <a:spAutoFit/>
            </a:bodyPr>
            <a:lstStyle/>
            <a:p>
              <a:r>
                <a:rPr lang="en-US" sz="1600" dirty="0">
                  <a:latin typeface="Arial"/>
                  <a:cs typeface="Arial"/>
                </a:rPr>
                <a:t>Conformation</a:t>
              </a:r>
            </a:p>
          </p:txBody>
        </p:sp>
        <p:sp>
          <p:nvSpPr>
            <p:cNvPr id="101" name="TextBox 100"/>
            <p:cNvSpPr txBox="1"/>
            <p:nvPr/>
          </p:nvSpPr>
          <p:spPr>
            <a:xfrm>
              <a:off x="211878" y="2209800"/>
              <a:ext cx="609599" cy="338554"/>
            </a:xfrm>
            <a:prstGeom prst="rect">
              <a:avLst/>
            </a:prstGeom>
            <a:noFill/>
          </p:spPr>
          <p:txBody>
            <a:bodyPr wrap="square" rtlCol="0">
              <a:spAutoFit/>
            </a:bodyPr>
            <a:lstStyle/>
            <a:p>
              <a:r>
                <a:rPr lang="en-US" sz="1600" dirty="0">
                  <a:latin typeface="Symbol" charset="2"/>
                  <a:cs typeface="Symbol" charset="2"/>
                </a:rPr>
                <a:t>D</a:t>
              </a:r>
              <a:r>
                <a:rPr lang="en-US" sz="1600" dirty="0">
                  <a:latin typeface="Arial"/>
                  <a:cs typeface="Arial"/>
                </a:rPr>
                <a:t>G</a:t>
              </a:r>
            </a:p>
          </p:txBody>
        </p:sp>
        <p:pic>
          <p:nvPicPr>
            <p:cNvPr id="102" name="Picture 8" descr="AK_open"/>
            <p:cNvPicPr>
              <a:picLocks noChangeAspect="1" noChangeArrowheads="1"/>
            </p:cNvPicPr>
            <p:nvPr/>
          </p:nvPicPr>
          <p:blipFill>
            <a:blip r:embed="rId2"/>
            <a:srcRect/>
            <a:stretch>
              <a:fillRect/>
            </a:stretch>
          </p:blipFill>
          <p:spPr bwMode="auto">
            <a:xfrm>
              <a:off x="1219200" y="1905000"/>
              <a:ext cx="414099" cy="380999"/>
            </a:xfrm>
            <a:prstGeom prst="rect">
              <a:avLst/>
            </a:prstGeom>
            <a:noFill/>
            <a:ln w="9525">
              <a:noFill/>
              <a:miter lim="800000"/>
              <a:headEnd/>
              <a:tailEnd/>
            </a:ln>
          </p:spPr>
        </p:pic>
        <p:pic>
          <p:nvPicPr>
            <p:cNvPr id="103" name="Picture 9" descr="AK_closed"/>
            <p:cNvPicPr>
              <a:picLocks noChangeAspect="1" noChangeArrowheads="1"/>
            </p:cNvPicPr>
            <p:nvPr/>
          </p:nvPicPr>
          <p:blipFill>
            <a:blip r:embed="rId3"/>
            <a:srcRect/>
            <a:stretch>
              <a:fillRect/>
            </a:stretch>
          </p:blipFill>
          <p:spPr bwMode="auto">
            <a:xfrm>
              <a:off x="762000" y="2713928"/>
              <a:ext cx="381000" cy="376935"/>
            </a:xfrm>
            <a:prstGeom prst="rect">
              <a:avLst/>
            </a:prstGeom>
            <a:noFill/>
            <a:ln w="9525">
              <a:noFill/>
              <a:miter lim="800000"/>
              <a:headEnd/>
              <a:tailEnd/>
            </a:ln>
          </p:spPr>
        </p:pic>
        <p:sp>
          <p:nvSpPr>
            <p:cNvPr id="104" name="Freeform 103"/>
            <p:cNvSpPr/>
            <p:nvPr/>
          </p:nvSpPr>
          <p:spPr>
            <a:xfrm>
              <a:off x="1905000" y="1752600"/>
              <a:ext cx="395593" cy="150765"/>
            </a:xfrm>
            <a:custGeom>
              <a:avLst/>
              <a:gdLst>
                <a:gd name="connsiteX0" fmla="*/ 66142 w 595534"/>
                <a:gd name="connsiteY0" fmla="*/ 0 h 226965"/>
                <a:gd name="connsiteX1" fmla="*/ 66142 w 595534"/>
                <a:gd name="connsiteY1" fmla="*/ 119068 h 226965"/>
                <a:gd name="connsiteX2" fmla="*/ 79370 w 595534"/>
                <a:gd name="connsiteY2" fmla="*/ 158757 h 226965"/>
                <a:gd name="connsiteX3" fmla="*/ 251336 w 595534"/>
                <a:gd name="connsiteY3" fmla="*/ 171987 h 226965"/>
                <a:gd name="connsiteX4" fmla="*/ 304249 w 595534"/>
                <a:gd name="connsiteY4" fmla="*/ 158757 h 226965"/>
                <a:gd name="connsiteX5" fmla="*/ 357162 w 595534"/>
                <a:gd name="connsiteY5" fmla="*/ 79379 h 226965"/>
                <a:gd name="connsiteX6" fmla="*/ 410075 w 595534"/>
                <a:gd name="connsiteY6" fmla="*/ 13230 h 226965"/>
                <a:gd name="connsiteX7" fmla="*/ 515901 w 595534"/>
                <a:gd name="connsiteY7" fmla="*/ 26459 h 226965"/>
                <a:gd name="connsiteX8" fmla="*/ 568813 w 595534"/>
                <a:gd name="connsiteY8" fmla="*/ 92608 h 226965"/>
                <a:gd name="connsiteX9" fmla="*/ 595270 w 595534"/>
                <a:gd name="connsiteY9" fmla="*/ 119068 h 226965"/>
                <a:gd name="connsiteX10" fmla="*/ 582042 w 595534"/>
                <a:gd name="connsiteY10" fmla="*/ 198447 h 226965"/>
                <a:gd name="connsiteX11" fmla="*/ 489444 w 595534"/>
                <a:gd name="connsiteY11" fmla="*/ 185217 h 226965"/>
                <a:gd name="connsiteX12" fmla="*/ 410075 w 595534"/>
                <a:gd name="connsiteY12" fmla="*/ 145528 h 226965"/>
                <a:gd name="connsiteX13" fmla="*/ 357162 w 595534"/>
                <a:gd name="connsiteY13" fmla="*/ 79379 h 226965"/>
                <a:gd name="connsiteX14" fmla="*/ 330706 w 595534"/>
                <a:gd name="connsiteY14" fmla="*/ 39689 h 226965"/>
                <a:gd name="connsiteX15" fmla="*/ 251336 w 595534"/>
                <a:gd name="connsiteY15" fmla="*/ 13230 h 226965"/>
                <a:gd name="connsiteX16" fmla="*/ 224880 w 595534"/>
                <a:gd name="connsiteY16" fmla="*/ 52919 h 226965"/>
                <a:gd name="connsiteX17" fmla="*/ 211652 w 595534"/>
                <a:gd name="connsiteY17" fmla="*/ 185217 h 226965"/>
                <a:gd name="connsiteX18" fmla="*/ 132283 w 595534"/>
                <a:gd name="connsiteY18" fmla="*/ 211677 h 226965"/>
                <a:gd name="connsiteX19" fmla="*/ 0 w 595534"/>
                <a:gd name="connsiteY19" fmla="*/ 224907 h 2269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595534" h="226965">
                  <a:moveTo>
                    <a:pt x="66142" y="0"/>
                  </a:moveTo>
                  <a:cubicBezTo>
                    <a:pt x="50706" y="77184"/>
                    <a:pt x="46361" y="49828"/>
                    <a:pt x="66142" y="119068"/>
                  </a:cubicBezTo>
                  <a:cubicBezTo>
                    <a:pt x="69973" y="132477"/>
                    <a:pt x="65962" y="154926"/>
                    <a:pt x="79370" y="158757"/>
                  </a:cubicBezTo>
                  <a:cubicBezTo>
                    <a:pt x="134649" y="174553"/>
                    <a:pt x="194014" y="167577"/>
                    <a:pt x="251336" y="171987"/>
                  </a:cubicBezTo>
                  <a:cubicBezTo>
                    <a:pt x="268974" y="167577"/>
                    <a:pt x="290567" y="170730"/>
                    <a:pt x="304249" y="158757"/>
                  </a:cubicBezTo>
                  <a:cubicBezTo>
                    <a:pt x="328179" y="137816"/>
                    <a:pt x="334678" y="101866"/>
                    <a:pt x="357162" y="79379"/>
                  </a:cubicBezTo>
                  <a:cubicBezTo>
                    <a:pt x="394861" y="41676"/>
                    <a:pt x="376701" y="63297"/>
                    <a:pt x="410075" y="13230"/>
                  </a:cubicBezTo>
                  <a:cubicBezTo>
                    <a:pt x="445350" y="17640"/>
                    <a:pt x="481604" y="17104"/>
                    <a:pt x="515901" y="26459"/>
                  </a:cubicBezTo>
                  <a:cubicBezTo>
                    <a:pt x="572601" y="41924"/>
                    <a:pt x="545810" y="54265"/>
                    <a:pt x="568813" y="92608"/>
                  </a:cubicBezTo>
                  <a:cubicBezTo>
                    <a:pt x="575230" y="103304"/>
                    <a:pt x="586451" y="110248"/>
                    <a:pt x="595270" y="119068"/>
                  </a:cubicBezTo>
                  <a:cubicBezTo>
                    <a:pt x="590861" y="145528"/>
                    <a:pt x="604788" y="184229"/>
                    <a:pt x="582042" y="198447"/>
                  </a:cubicBezTo>
                  <a:cubicBezTo>
                    <a:pt x="555603" y="214973"/>
                    <a:pt x="520018" y="191333"/>
                    <a:pt x="489444" y="185217"/>
                  </a:cubicBezTo>
                  <a:cubicBezTo>
                    <a:pt x="450327" y="177392"/>
                    <a:pt x="443518" y="167825"/>
                    <a:pt x="410075" y="145528"/>
                  </a:cubicBezTo>
                  <a:cubicBezTo>
                    <a:pt x="384322" y="68258"/>
                    <a:pt x="416998" y="139222"/>
                    <a:pt x="357162" y="79379"/>
                  </a:cubicBezTo>
                  <a:cubicBezTo>
                    <a:pt x="345920" y="68136"/>
                    <a:pt x="344189" y="48117"/>
                    <a:pt x="330706" y="39689"/>
                  </a:cubicBezTo>
                  <a:cubicBezTo>
                    <a:pt x="307058" y="24907"/>
                    <a:pt x="251336" y="13230"/>
                    <a:pt x="251336" y="13230"/>
                  </a:cubicBezTo>
                  <a:cubicBezTo>
                    <a:pt x="242517" y="26460"/>
                    <a:pt x="228455" y="37427"/>
                    <a:pt x="224880" y="52919"/>
                  </a:cubicBezTo>
                  <a:cubicBezTo>
                    <a:pt x="214916" y="96104"/>
                    <a:pt x="233981" y="146934"/>
                    <a:pt x="211652" y="185217"/>
                  </a:cubicBezTo>
                  <a:cubicBezTo>
                    <a:pt x="197601" y="209307"/>
                    <a:pt x="158739" y="202857"/>
                    <a:pt x="132283" y="211677"/>
                  </a:cubicBezTo>
                  <a:cubicBezTo>
                    <a:pt x="63317" y="234669"/>
                    <a:pt x="106541" y="224907"/>
                    <a:pt x="0" y="224907"/>
                  </a:cubicBezTo>
                </a:path>
              </a:pathLst>
            </a:custGeom>
            <a:ln>
              <a:solidFill>
                <a:srgbClr val="0000FF"/>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05" name="TextBox 104"/>
            <p:cNvSpPr txBox="1"/>
            <p:nvPr/>
          </p:nvSpPr>
          <p:spPr>
            <a:xfrm>
              <a:off x="762000" y="3124200"/>
              <a:ext cx="298780" cy="338554"/>
            </a:xfrm>
            <a:prstGeom prst="rect">
              <a:avLst/>
            </a:prstGeom>
            <a:noFill/>
          </p:spPr>
          <p:txBody>
            <a:bodyPr wrap="none" rtlCol="0">
              <a:spAutoFit/>
            </a:bodyPr>
            <a:lstStyle/>
            <a:p>
              <a:r>
                <a:rPr lang="en-US" sz="1600" dirty="0">
                  <a:latin typeface="Arial"/>
                  <a:cs typeface="Arial"/>
                </a:rPr>
                <a:t>1</a:t>
              </a:r>
            </a:p>
          </p:txBody>
        </p:sp>
        <p:sp>
          <p:nvSpPr>
            <p:cNvPr id="106" name="TextBox 105"/>
            <p:cNvSpPr txBox="1"/>
            <p:nvPr/>
          </p:nvSpPr>
          <p:spPr>
            <a:xfrm>
              <a:off x="1371600" y="3124200"/>
              <a:ext cx="298780" cy="338554"/>
            </a:xfrm>
            <a:prstGeom prst="rect">
              <a:avLst/>
            </a:prstGeom>
            <a:noFill/>
          </p:spPr>
          <p:txBody>
            <a:bodyPr wrap="none" rtlCol="0">
              <a:spAutoFit/>
            </a:bodyPr>
            <a:lstStyle/>
            <a:p>
              <a:r>
                <a:rPr lang="en-US" sz="1600" dirty="0">
                  <a:latin typeface="Arial"/>
                  <a:cs typeface="Arial"/>
                </a:rPr>
                <a:t>2</a:t>
              </a:r>
            </a:p>
          </p:txBody>
        </p:sp>
        <p:sp>
          <p:nvSpPr>
            <p:cNvPr id="107" name="TextBox 106"/>
            <p:cNvSpPr txBox="1"/>
            <p:nvPr/>
          </p:nvSpPr>
          <p:spPr>
            <a:xfrm>
              <a:off x="1987220" y="3124200"/>
              <a:ext cx="298780" cy="338554"/>
            </a:xfrm>
            <a:prstGeom prst="rect">
              <a:avLst/>
            </a:prstGeom>
            <a:noFill/>
          </p:spPr>
          <p:txBody>
            <a:bodyPr wrap="none" rtlCol="0">
              <a:spAutoFit/>
            </a:bodyPr>
            <a:lstStyle/>
            <a:p>
              <a:r>
                <a:rPr lang="en-US" sz="1600" dirty="0">
                  <a:latin typeface="Arial"/>
                  <a:cs typeface="Arial"/>
                </a:rPr>
                <a:t>3</a:t>
              </a:r>
            </a:p>
          </p:txBody>
        </p:sp>
        <p:sp>
          <p:nvSpPr>
            <p:cNvPr id="108" name="TextBox 107"/>
            <p:cNvSpPr txBox="1"/>
            <p:nvPr/>
          </p:nvSpPr>
          <p:spPr>
            <a:xfrm>
              <a:off x="211879" y="1566446"/>
              <a:ext cx="609599" cy="338554"/>
            </a:xfrm>
            <a:prstGeom prst="rect">
              <a:avLst/>
            </a:prstGeom>
            <a:noFill/>
          </p:spPr>
          <p:txBody>
            <a:bodyPr wrap="square" rtlCol="0">
              <a:spAutoFit/>
            </a:bodyPr>
            <a:lstStyle/>
            <a:p>
              <a:r>
                <a:rPr lang="en-US" sz="1600" dirty="0">
                  <a:latin typeface="Arial"/>
                  <a:cs typeface="Arial"/>
                </a:rPr>
                <a:t>0.1</a:t>
              </a:r>
            </a:p>
          </p:txBody>
        </p:sp>
        <p:sp>
          <p:nvSpPr>
            <p:cNvPr id="109" name="TextBox 108"/>
            <p:cNvSpPr txBox="1"/>
            <p:nvPr/>
          </p:nvSpPr>
          <p:spPr>
            <a:xfrm>
              <a:off x="364278" y="2861846"/>
              <a:ext cx="609599" cy="338554"/>
            </a:xfrm>
            <a:prstGeom prst="rect">
              <a:avLst/>
            </a:prstGeom>
            <a:noFill/>
          </p:spPr>
          <p:txBody>
            <a:bodyPr wrap="square" rtlCol="0">
              <a:spAutoFit/>
            </a:bodyPr>
            <a:lstStyle/>
            <a:p>
              <a:r>
                <a:rPr lang="en-US" sz="1600" dirty="0">
                  <a:latin typeface="Arial"/>
                  <a:cs typeface="Arial"/>
                </a:rPr>
                <a:t>0</a:t>
              </a:r>
            </a:p>
          </p:txBody>
        </p:sp>
      </p:grpSp>
      <p:sp>
        <p:nvSpPr>
          <p:cNvPr id="111" name="Titre 1"/>
          <p:cNvSpPr txBox="1">
            <a:spLocks/>
          </p:cNvSpPr>
          <p:nvPr/>
        </p:nvSpPr>
        <p:spPr bwMode="auto">
          <a:xfrm>
            <a:off x="4267200" y="3124200"/>
            <a:ext cx="3352800" cy="685800"/>
          </a:xfrm>
          <a:prstGeom prst="rect">
            <a:avLst/>
          </a:prstGeom>
          <a:solidFill>
            <a:srgbClr val="97B1FF"/>
          </a:solidFill>
          <a:ln w="9525">
            <a:noFill/>
            <a:miter lim="800000"/>
            <a:headEnd/>
            <a:tailEnd/>
          </a:ln>
        </p:spPr>
        <p:txBody>
          <a:bodyPr vert="horz" wrap="square" lIns="91440" tIns="45720" rIns="91440" bIns="45720" numCol="1" anchor="t" anchorCtr="0" compatLnSpc="1">
            <a:prstTxWarp prst="textNoShape">
              <a:avLst/>
            </a:prstTxWarp>
          </a:bodyPr>
          <a:lstStyle>
            <a:lvl1pPr algn="l" rtl="0" eaLnBrk="0" fontAlgn="base" hangingPunct="0">
              <a:spcBef>
                <a:spcPct val="0"/>
              </a:spcBef>
              <a:spcAft>
                <a:spcPct val="0"/>
              </a:spcAft>
              <a:defRPr sz="3600">
                <a:solidFill>
                  <a:srgbClr val="000055"/>
                </a:solidFill>
                <a:latin typeface="+mj-lt"/>
                <a:ea typeface="+mj-ea"/>
                <a:cs typeface="+mj-cs"/>
              </a:defRPr>
            </a:lvl1pPr>
            <a:lvl2pPr algn="l" rtl="0" eaLnBrk="0" fontAlgn="base" hangingPunct="0">
              <a:spcBef>
                <a:spcPct val="0"/>
              </a:spcBef>
              <a:spcAft>
                <a:spcPct val="0"/>
              </a:spcAft>
              <a:defRPr sz="3600">
                <a:solidFill>
                  <a:srgbClr val="000055"/>
                </a:solidFill>
                <a:latin typeface="Verdana" pitchFamily="34" charset="0"/>
                <a:cs typeface="Arial" charset="0"/>
              </a:defRPr>
            </a:lvl2pPr>
            <a:lvl3pPr algn="l" rtl="0" eaLnBrk="0" fontAlgn="base" hangingPunct="0">
              <a:spcBef>
                <a:spcPct val="0"/>
              </a:spcBef>
              <a:spcAft>
                <a:spcPct val="0"/>
              </a:spcAft>
              <a:defRPr sz="3600">
                <a:solidFill>
                  <a:srgbClr val="000055"/>
                </a:solidFill>
                <a:latin typeface="Verdana" pitchFamily="34" charset="0"/>
                <a:cs typeface="Arial" charset="0"/>
              </a:defRPr>
            </a:lvl3pPr>
            <a:lvl4pPr algn="l" rtl="0" eaLnBrk="0" fontAlgn="base" hangingPunct="0">
              <a:spcBef>
                <a:spcPct val="0"/>
              </a:spcBef>
              <a:spcAft>
                <a:spcPct val="0"/>
              </a:spcAft>
              <a:defRPr sz="3600">
                <a:solidFill>
                  <a:srgbClr val="000055"/>
                </a:solidFill>
                <a:latin typeface="Verdana" pitchFamily="34" charset="0"/>
                <a:cs typeface="Arial" charset="0"/>
              </a:defRPr>
            </a:lvl4pPr>
            <a:lvl5pPr algn="l" rtl="0" eaLnBrk="0" fontAlgn="base" hangingPunct="0">
              <a:spcBef>
                <a:spcPct val="0"/>
              </a:spcBef>
              <a:spcAft>
                <a:spcPct val="0"/>
              </a:spcAft>
              <a:defRPr sz="3600">
                <a:solidFill>
                  <a:srgbClr val="000055"/>
                </a:solidFill>
                <a:latin typeface="Verdana" pitchFamily="34" charset="0"/>
                <a:cs typeface="Arial" charset="0"/>
              </a:defRPr>
            </a:lvl5pPr>
            <a:lvl6pPr marL="457200" algn="l" rtl="0" fontAlgn="base">
              <a:spcBef>
                <a:spcPct val="0"/>
              </a:spcBef>
              <a:spcAft>
                <a:spcPct val="0"/>
              </a:spcAft>
              <a:defRPr sz="3600">
                <a:solidFill>
                  <a:srgbClr val="000055"/>
                </a:solidFill>
                <a:latin typeface="Verdana" pitchFamily="34" charset="0"/>
                <a:cs typeface="Arial" charset="0"/>
              </a:defRPr>
            </a:lvl6pPr>
            <a:lvl7pPr marL="914400" algn="l" rtl="0" fontAlgn="base">
              <a:spcBef>
                <a:spcPct val="0"/>
              </a:spcBef>
              <a:spcAft>
                <a:spcPct val="0"/>
              </a:spcAft>
              <a:defRPr sz="3600">
                <a:solidFill>
                  <a:srgbClr val="000055"/>
                </a:solidFill>
                <a:latin typeface="Verdana" pitchFamily="34" charset="0"/>
                <a:cs typeface="Arial" charset="0"/>
              </a:defRPr>
            </a:lvl7pPr>
            <a:lvl8pPr marL="1371600" algn="l" rtl="0" fontAlgn="base">
              <a:spcBef>
                <a:spcPct val="0"/>
              </a:spcBef>
              <a:spcAft>
                <a:spcPct val="0"/>
              </a:spcAft>
              <a:defRPr sz="3600">
                <a:solidFill>
                  <a:srgbClr val="000055"/>
                </a:solidFill>
                <a:latin typeface="Verdana" pitchFamily="34" charset="0"/>
                <a:cs typeface="Arial" charset="0"/>
              </a:defRPr>
            </a:lvl8pPr>
            <a:lvl9pPr marL="1828800" algn="l" rtl="0" fontAlgn="base">
              <a:spcBef>
                <a:spcPct val="0"/>
              </a:spcBef>
              <a:spcAft>
                <a:spcPct val="0"/>
              </a:spcAft>
              <a:defRPr sz="3600">
                <a:solidFill>
                  <a:srgbClr val="000055"/>
                </a:solidFill>
                <a:latin typeface="Verdana" pitchFamily="34" charset="0"/>
                <a:cs typeface="Arial" charset="0"/>
              </a:defRPr>
            </a:lvl9pPr>
          </a:lstStyle>
          <a:p>
            <a:r>
              <a:rPr lang="fr-FR" dirty="0"/>
              <a:t>       </a:t>
            </a:r>
            <a:r>
              <a:rPr lang="fr-FR" dirty="0" err="1">
                <a:solidFill>
                  <a:srgbClr val="FFFFFF"/>
                </a:solidFill>
              </a:rPr>
              <a:t>IDPs</a:t>
            </a:r>
            <a:endParaRPr lang="fr-FR" dirty="0">
              <a:solidFill>
                <a:srgbClr val="FFFFFF"/>
              </a:solidFill>
            </a:endParaRPr>
          </a:p>
        </p:txBody>
      </p:sp>
      <p:sp>
        <p:nvSpPr>
          <p:cNvPr id="3" name="Right Triangle 2"/>
          <p:cNvSpPr/>
          <p:nvPr/>
        </p:nvSpPr>
        <p:spPr>
          <a:xfrm rot="10800000">
            <a:off x="4247055" y="3777593"/>
            <a:ext cx="3364186" cy="1064172"/>
          </a:xfrm>
          <a:prstGeom prst="rtTriangle">
            <a:avLst/>
          </a:prstGeom>
          <a:solidFill>
            <a:srgbClr val="97B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3" name="Right Triangle 92"/>
          <p:cNvSpPr/>
          <p:nvPr/>
        </p:nvSpPr>
        <p:spPr>
          <a:xfrm rot="10800000" flipV="1">
            <a:off x="4233041" y="1872593"/>
            <a:ext cx="3378200" cy="1295400"/>
          </a:xfrm>
          <a:prstGeom prst="rtTriangle">
            <a:avLst/>
          </a:prstGeom>
          <a:solidFill>
            <a:srgbClr val="97B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94" name="Group 93"/>
          <p:cNvGrpSpPr/>
          <p:nvPr/>
        </p:nvGrpSpPr>
        <p:grpSpPr>
          <a:xfrm>
            <a:off x="3412278" y="3810000"/>
            <a:ext cx="2150322" cy="2209800"/>
            <a:chOff x="381000" y="3810000"/>
            <a:chExt cx="2150322" cy="2209800"/>
          </a:xfrm>
        </p:grpSpPr>
        <p:cxnSp>
          <p:nvCxnSpPr>
            <p:cNvPr id="112" name="Straight Connector 111"/>
            <p:cNvCxnSpPr/>
            <p:nvPr/>
          </p:nvCxnSpPr>
          <p:spPr>
            <a:xfrm>
              <a:off x="702522" y="5410200"/>
              <a:ext cx="1828800" cy="0"/>
            </a:xfrm>
            <a:prstGeom prst="line">
              <a:avLst/>
            </a:prstGeom>
            <a:ln>
              <a:solidFill>
                <a:schemeClr val="tx1"/>
              </a:solidFill>
              <a:headEnd type="none"/>
              <a:tailEnd type="arrow"/>
            </a:ln>
          </p:spPr>
          <p:style>
            <a:lnRef idx="2">
              <a:schemeClr val="accent1"/>
            </a:lnRef>
            <a:fillRef idx="0">
              <a:schemeClr val="accent1"/>
            </a:fillRef>
            <a:effectRef idx="1">
              <a:schemeClr val="accent1"/>
            </a:effectRef>
            <a:fontRef idx="minor">
              <a:schemeClr val="tx1"/>
            </a:fontRef>
          </p:style>
        </p:cxnSp>
        <p:cxnSp>
          <p:nvCxnSpPr>
            <p:cNvPr id="113" name="Straight Connector 112"/>
            <p:cNvCxnSpPr/>
            <p:nvPr/>
          </p:nvCxnSpPr>
          <p:spPr>
            <a:xfrm flipV="1">
              <a:off x="702522" y="3886200"/>
              <a:ext cx="0" cy="1524000"/>
            </a:xfrm>
            <a:prstGeom prst="line">
              <a:avLst/>
            </a:prstGeom>
            <a:ln>
              <a:solidFill>
                <a:srgbClr val="000000"/>
              </a:solidFill>
              <a:headEnd type="none"/>
              <a:tailEnd type="triangle"/>
            </a:ln>
          </p:spPr>
          <p:style>
            <a:lnRef idx="2">
              <a:schemeClr val="accent1"/>
            </a:lnRef>
            <a:fillRef idx="0">
              <a:schemeClr val="accent1"/>
            </a:fillRef>
            <a:effectRef idx="1">
              <a:schemeClr val="accent1"/>
            </a:effectRef>
            <a:fontRef idx="minor">
              <a:schemeClr val="tx1"/>
            </a:fontRef>
          </p:style>
        </p:cxnSp>
        <p:sp>
          <p:nvSpPr>
            <p:cNvPr id="114" name="TextBox 113"/>
            <p:cNvSpPr txBox="1"/>
            <p:nvPr/>
          </p:nvSpPr>
          <p:spPr>
            <a:xfrm>
              <a:off x="854922" y="5681246"/>
              <a:ext cx="1416373" cy="338554"/>
            </a:xfrm>
            <a:prstGeom prst="rect">
              <a:avLst/>
            </a:prstGeom>
            <a:noFill/>
          </p:spPr>
          <p:txBody>
            <a:bodyPr wrap="none" rtlCol="0">
              <a:spAutoFit/>
            </a:bodyPr>
            <a:lstStyle/>
            <a:p>
              <a:r>
                <a:rPr lang="en-US" sz="1600" dirty="0">
                  <a:latin typeface="Arial"/>
                  <a:cs typeface="Arial"/>
                </a:rPr>
                <a:t>Conformation</a:t>
              </a:r>
            </a:p>
          </p:txBody>
        </p:sp>
        <p:sp>
          <p:nvSpPr>
            <p:cNvPr id="115" name="TextBox 114"/>
            <p:cNvSpPr txBox="1"/>
            <p:nvPr/>
          </p:nvSpPr>
          <p:spPr>
            <a:xfrm>
              <a:off x="381000" y="4495800"/>
              <a:ext cx="321522" cy="338554"/>
            </a:xfrm>
            <a:prstGeom prst="rect">
              <a:avLst/>
            </a:prstGeom>
            <a:noFill/>
          </p:spPr>
          <p:txBody>
            <a:bodyPr wrap="none" rtlCol="0">
              <a:spAutoFit/>
            </a:bodyPr>
            <a:lstStyle/>
            <a:p>
              <a:r>
                <a:rPr lang="en-US" sz="1600" dirty="0">
                  <a:latin typeface="Arial"/>
                  <a:cs typeface="Arial"/>
                </a:rPr>
                <a:t>P</a:t>
              </a:r>
            </a:p>
          </p:txBody>
        </p:sp>
        <p:sp>
          <p:nvSpPr>
            <p:cNvPr id="116" name="TextBox 115"/>
            <p:cNvSpPr txBox="1"/>
            <p:nvPr/>
          </p:nvSpPr>
          <p:spPr>
            <a:xfrm>
              <a:off x="778722" y="5410200"/>
              <a:ext cx="298780" cy="338554"/>
            </a:xfrm>
            <a:prstGeom prst="rect">
              <a:avLst/>
            </a:prstGeom>
            <a:noFill/>
          </p:spPr>
          <p:txBody>
            <a:bodyPr wrap="none" rtlCol="0">
              <a:spAutoFit/>
            </a:bodyPr>
            <a:lstStyle/>
            <a:p>
              <a:r>
                <a:rPr lang="en-US" sz="1600" dirty="0">
                  <a:latin typeface="Arial"/>
                  <a:cs typeface="Arial"/>
                </a:rPr>
                <a:t>1</a:t>
              </a:r>
            </a:p>
          </p:txBody>
        </p:sp>
        <p:sp>
          <p:nvSpPr>
            <p:cNvPr id="117" name="TextBox 116"/>
            <p:cNvSpPr txBox="1"/>
            <p:nvPr/>
          </p:nvSpPr>
          <p:spPr>
            <a:xfrm>
              <a:off x="1388322" y="5410200"/>
              <a:ext cx="298780" cy="338554"/>
            </a:xfrm>
            <a:prstGeom prst="rect">
              <a:avLst/>
            </a:prstGeom>
            <a:noFill/>
          </p:spPr>
          <p:txBody>
            <a:bodyPr wrap="none" rtlCol="0">
              <a:spAutoFit/>
            </a:bodyPr>
            <a:lstStyle/>
            <a:p>
              <a:r>
                <a:rPr lang="en-US" sz="1600" dirty="0">
                  <a:latin typeface="Arial"/>
                  <a:cs typeface="Arial"/>
                </a:rPr>
                <a:t>2</a:t>
              </a:r>
            </a:p>
          </p:txBody>
        </p:sp>
        <p:sp>
          <p:nvSpPr>
            <p:cNvPr id="118" name="TextBox 117"/>
            <p:cNvSpPr txBox="1"/>
            <p:nvPr/>
          </p:nvSpPr>
          <p:spPr>
            <a:xfrm>
              <a:off x="2003942" y="5410200"/>
              <a:ext cx="298780" cy="338554"/>
            </a:xfrm>
            <a:prstGeom prst="rect">
              <a:avLst/>
            </a:prstGeom>
            <a:noFill/>
          </p:spPr>
          <p:txBody>
            <a:bodyPr wrap="none" rtlCol="0">
              <a:spAutoFit/>
            </a:bodyPr>
            <a:lstStyle/>
            <a:p>
              <a:r>
                <a:rPr lang="en-US" sz="1600" dirty="0">
                  <a:latin typeface="Arial"/>
                  <a:cs typeface="Arial"/>
                </a:rPr>
                <a:t>3</a:t>
              </a:r>
            </a:p>
          </p:txBody>
        </p:sp>
        <p:sp>
          <p:nvSpPr>
            <p:cNvPr id="119" name="Rectangle 118"/>
            <p:cNvSpPr/>
            <p:nvPr/>
          </p:nvSpPr>
          <p:spPr>
            <a:xfrm>
              <a:off x="838200" y="4545724"/>
              <a:ext cx="247074" cy="864475"/>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0" name="TextBox 119"/>
            <p:cNvSpPr txBox="1"/>
            <p:nvPr/>
          </p:nvSpPr>
          <p:spPr>
            <a:xfrm>
              <a:off x="381000" y="3810000"/>
              <a:ext cx="298780" cy="338554"/>
            </a:xfrm>
            <a:prstGeom prst="rect">
              <a:avLst/>
            </a:prstGeom>
            <a:noFill/>
          </p:spPr>
          <p:txBody>
            <a:bodyPr wrap="none" rtlCol="0">
              <a:spAutoFit/>
            </a:bodyPr>
            <a:lstStyle/>
            <a:p>
              <a:r>
                <a:rPr lang="en-US" sz="1600" dirty="0">
                  <a:latin typeface="Arial"/>
                  <a:cs typeface="Arial"/>
                </a:rPr>
                <a:t>1</a:t>
              </a:r>
            </a:p>
          </p:txBody>
        </p:sp>
        <p:sp>
          <p:nvSpPr>
            <p:cNvPr id="121" name="TextBox 120"/>
            <p:cNvSpPr txBox="1"/>
            <p:nvPr/>
          </p:nvSpPr>
          <p:spPr>
            <a:xfrm>
              <a:off x="381000" y="5257800"/>
              <a:ext cx="298780" cy="338554"/>
            </a:xfrm>
            <a:prstGeom prst="rect">
              <a:avLst/>
            </a:prstGeom>
            <a:noFill/>
          </p:spPr>
          <p:txBody>
            <a:bodyPr wrap="none" rtlCol="0">
              <a:spAutoFit/>
            </a:bodyPr>
            <a:lstStyle/>
            <a:p>
              <a:r>
                <a:rPr lang="en-US" sz="1600" dirty="0">
                  <a:latin typeface="Arial"/>
                  <a:cs typeface="Arial"/>
                </a:rPr>
                <a:t>0</a:t>
              </a:r>
            </a:p>
          </p:txBody>
        </p:sp>
        <p:sp>
          <p:nvSpPr>
            <p:cNvPr id="122" name="Rectangle 121"/>
            <p:cNvSpPr/>
            <p:nvPr/>
          </p:nvSpPr>
          <p:spPr>
            <a:xfrm flipV="1">
              <a:off x="1408114" y="5106275"/>
              <a:ext cx="237711" cy="280176"/>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3" name="Rectangle 122"/>
            <p:cNvSpPr/>
            <p:nvPr/>
          </p:nvSpPr>
          <p:spPr>
            <a:xfrm flipV="1">
              <a:off x="1997922" y="5151654"/>
              <a:ext cx="263186" cy="258546"/>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7870050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11"/>
                                        </p:tgtEl>
                                        <p:attrNameLst>
                                          <p:attrName>style.visibility</p:attrName>
                                        </p:attrNameLst>
                                      </p:cBhvr>
                                      <p:to>
                                        <p:strVal val="visible"/>
                                      </p:to>
                                    </p:set>
                                    <p:animEffect transition="in" filter="dissolve">
                                      <p:cBhvr>
                                        <p:cTn id="7" dur="500"/>
                                        <p:tgtEl>
                                          <p:spTgt spid="111"/>
                                        </p:tgtEl>
                                      </p:cBhvr>
                                    </p:animEffect>
                                  </p:childTnLst>
                                </p:cTn>
                              </p:par>
                              <p:par>
                                <p:cTn id="8" presetID="9" presetClass="entr" presetSubtype="0" fill="hold" grpId="0" nodeType="withEffect">
                                  <p:stCondLst>
                                    <p:cond delay="0"/>
                                  </p:stCondLst>
                                  <p:childTnLst>
                                    <p:set>
                                      <p:cBhvr>
                                        <p:cTn id="9" dur="1" fill="hold">
                                          <p:stCondLst>
                                            <p:cond delay="0"/>
                                          </p:stCondLst>
                                        </p:cTn>
                                        <p:tgtEl>
                                          <p:spTgt spid="93"/>
                                        </p:tgtEl>
                                        <p:attrNameLst>
                                          <p:attrName>style.visibility</p:attrName>
                                        </p:attrNameLst>
                                      </p:cBhvr>
                                      <p:to>
                                        <p:strVal val="visible"/>
                                      </p:to>
                                    </p:set>
                                    <p:animEffect transition="in" filter="dissolve">
                                      <p:cBhvr>
                                        <p:cTn id="10" dur="500"/>
                                        <p:tgtEl>
                                          <p:spTgt spid="93"/>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dissolve">
                                      <p:cBhvr>
                                        <p:cTn id="1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1" grpId="0" animBg="1"/>
      <p:bldP spid="3" grpId="0" animBg="1"/>
      <p:bldP spid="93" grpId="0" animBg="1"/>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28600" y="1371600"/>
            <a:ext cx="8610600" cy="4953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 name="Titre 1"/>
          <p:cNvSpPr>
            <a:spLocks noGrp="1"/>
          </p:cNvSpPr>
          <p:nvPr>
            <p:ph type="title"/>
          </p:nvPr>
        </p:nvSpPr>
        <p:spPr/>
        <p:txBody>
          <a:bodyPr/>
          <a:lstStyle/>
          <a:p>
            <a:r>
              <a:rPr lang="fr-FR" dirty="0"/>
              <a:t>       </a:t>
            </a:r>
            <a:r>
              <a:rPr lang="fr-FR" dirty="0" err="1"/>
              <a:t>Numbers</a:t>
            </a:r>
            <a:r>
              <a:rPr lang="fr-FR" dirty="0"/>
              <a:t> </a:t>
            </a:r>
            <a:r>
              <a:rPr lang="fr-FR" dirty="0" err="1"/>
              <a:t>Matter</a:t>
            </a:r>
            <a:endParaRPr lang="fr-FR" dirty="0"/>
          </a:p>
        </p:txBody>
      </p:sp>
      <p:grpSp>
        <p:nvGrpSpPr>
          <p:cNvPr id="65" name="Group 64"/>
          <p:cNvGrpSpPr/>
          <p:nvPr/>
        </p:nvGrpSpPr>
        <p:grpSpPr>
          <a:xfrm>
            <a:off x="1600200" y="1600200"/>
            <a:ext cx="2286000" cy="2209800"/>
            <a:chOff x="245322" y="3810000"/>
            <a:chExt cx="2286000" cy="2209800"/>
          </a:xfrm>
        </p:grpSpPr>
        <p:cxnSp>
          <p:nvCxnSpPr>
            <p:cNvPr id="22" name="Straight Connector 21"/>
            <p:cNvCxnSpPr/>
            <p:nvPr/>
          </p:nvCxnSpPr>
          <p:spPr>
            <a:xfrm>
              <a:off x="702522" y="5410200"/>
              <a:ext cx="1828800" cy="0"/>
            </a:xfrm>
            <a:prstGeom prst="line">
              <a:avLst/>
            </a:prstGeom>
            <a:ln>
              <a:solidFill>
                <a:schemeClr val="tx1"/>
              </a:solidFill>
              <a:headEnd type="none"/>
              <a:tailEnd type="arrow"/>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V="1">
              <a:off x="702522" y="3886200"/>
              <a:ext cx="0" cy="1524000"/>
            </a:xfrm>
            <a:prstGeom prst="line">
              <a:avLst/>
            </a:prstGeom>
            <a:ln>
              <a:solidFill>
                <a:srgbClr val="000000"/>
              </a:solidFill>
              <a:headEnd type="none"/>
              <a:tailEnd type="triangle"/>
            </a:ln>
          </p:spPr>
          <p:style>
            <a:lnRef idx="2">
              <a:schemeClr val="accent1"/>
            </a:lnRef>
            <a:fillRef idx="0">
              <a:schemeClr val="accent1"/>
            </a:fillRef>
            <a:effectRef idx="1">
              <a:schemeClr val="accent1"/>
            </a:effectRef>
            <a:fontRef idx="minor">
              <a:schemeClr val="tx1"/>
            </a:fontRef>
          </p:style>
        </p:cxnSp>
        <p:sp>
          <p:nvSpPr>
            <p:cNvPr id="24" name="TextBox 23"/>
            <p:cNvSpPr txBox="1"/>
            <p:nvPr/>
          </p:nvSpPr>
          <p:spPr>
            <a:xfrm>
              <a:off x="854922" y="5681246"/>
              <a:ext cx="1416373" cy="338554"/>
            </a:xfrm>
            <a:prstGeom prst="rect">
              <a:avLst/>
            </a:prstGeom>
            <a:noFill/>
          </p:spPr>
          <p:txBody>
            <a:bodyPr wrap="none" rtlCol="0">
              <a:spAutoFit/>
            </a:bodyPr>
            <a:lstStyle/>
            <a:p>
              <a:r>
                <a:rPr lang="en-US" sz="1600" dirty="0">
                  <a:latin typeface="Arial"/>
                  <a:cs typeface="Arial"/>
                </a:rPr>
                <a:t>Conformation</a:t>
              </a:r>
            </a:p>
          </p:txBody>
        </p:sp>
        <p:sp>
          <p:nvSpPr>
            <p:cNvPr id="25" name="TextBox 24"/>
            <p:cNvSpPr txBox="1"/>
            <p:nvPr/>
          </p:nvSpPr>
          <p:spPr>
            <a:xfrm>
              <a:off x="381000" y="4495800"/>
              <a:ext cx="321522" cy="338554"/>
            </a:xfrm>
            <a:prstGeom prst="rect">
              <a:avLst/>
            </a:prstGeom>
            <a:noFill/>
          </p:spPr>
          <p:txBody>
            <a:bodyPr wrap="none" rtlCol="0">
              <a:spAutoFit/>
            </a:bodyPr>
            <a:lstStyle/>
            <a:p>
              <a:r>
                <a:rPr lang="en-US" sz="1600" dirty="0">
                  <a:latin typeface="Arial"/>
                  <a:cs typeface="Arial"/>
                </a:rPr>
                <a:t>P</a:t>
              </a:r>
            </a:p>
          </p:txBody>
        </p:sp>
        <p:sp>
          <p:nvSpPr>
            <p:cNvPr id="29" name="TextBox 28"/>
            <p:cNvSpPr txBox="1"/>
            <p:nvPr/>
          </p:nvSpPr>
          <p:spPr>
            <a:xfrm>
              <a:off x="778722" y="5410200"/>
              <a:ext cx="298780" cy="338554"/>
            </a:xfrm>
            <a:prstGeom prst="rect">
              <a:avLst/>
            </a:prstGeom>
            <a:noFill/>
          </p:spPr>
          <p:txBody>
            <a:bodyPr wrap="none" rtlCol="0">
              <a:spAutoFit/>
            </a:bodyPr>
            <a:lstStyle/>
            <a:p>
              <a:r>
                <a:rPr lang="en-US" sz="1600" dirty="0">
                  <a:latin typeface="Arial"/>
                  <a:cs typeface="Arial"/>
                </a:rPr>
                <a:t>1</a:t>
              </a:r>
            </a:p>
          </p:txBody>
        </p:sp>
        <p:sp>
          <p:nvSpPr>
            <p:cNvPr id="30" name="TextBox 29"/>
            <p:cNvSpPr txBox="1"/>
            <p:nvPr/>
          </p:nvSpPr>
          <p:spPr>
            <a:xfrm>
              <a:off x="1388322" y="5410200"/>
              <a:ext cx="298780" cy="338554"/>
            </a:xfrm>
            <a:prstGeom prst="rect">
              <a:avLst/>
            </a:prstGeom>
            <a:noFill/>
          </p:spPr>
          <p:txBody>
            <a:bodyPr wrap="none" rtlCol="0">
              <a:spAutoFit/>
            </a:bodyPr>
            <a:lstStyle/>
            <a:p>
              <a:r>
                <a:rPr lang="en-US" sz="1600" dirty="0">
                  <a:latin typeface="Arial"/>
                  <a:cs typeface="Arial"/>
                </a:rPr>
                <a:t>2</a:t>
              </a:r>
            </a:p>
          </p:txBody>
        </p:sp>
        <p:sp>
          <p:nvSpPr>
            <p:cNvPr id="31" name="TextBox 30"/>
            <p:cNvSpPr txBox="1"/>
            <p:nvPr/>
          </p:nvSpPr>
          <p:spPr>
            <a:xfrm>
              <a:off x="2003942" y="5410200"/>
              <a:ext cx="298780" cy="338554"/>
            </a:xfrm>
            <a:prstGeom prst="rect">
              <a:avLst/>
            </a:prstGeom>
            <a:noFill/>
          </p:spPr>
          <p:txBody>
            <a:bodyPr wrap="none" rtlCol="0">
              <a:spAutoFit/>
            </a:bodyPr>
            <a:lstStyle/>
            <a:p>
              <a:r>
                <a:rPr lang="en-US" sz="1600" dirty="0">
                  <a:latin typeface="Arial"/>
                  <a:cs typeface="Arial"/>
                </a:rPr>
                <a:t>3</a:t>
              </a:r>
            </a:p>
          </p:txBody>
        </p:sp>
        <p:sp>
          <p:nvSpPr>
            <p:cNvPr id="58" name="Rectangle 57"/>
            <p:cNvSpPr/>
            <p:nvPr/>
          </p:nvSpPr>
          <p:spPr>
            <a:xfrm>
              <a:off x="838200" y="4038600"/>
              <a:ext cx="228600" cy="137160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9" name="TextBox 58"/>
            <p:cNvSpPr txBox="1"/>
            <p:nvPr/>
          </p:nvSpPr>
          <p:spPr>
            <a:xfrm>
              <a:off x="245322" y="3810000"/>
              <a:ext cx="412893" cy="338554"/>
            </a:xfrm>
            <a:prstGeom prst="rect">
              <a:avLst/>
            </a:prstGeom>
            <a:noFill/>
          </p:spPr>
          <p:txBody>
            <a:bodyPr wrap="none" rtlCol="0">
              <a:spAutoFit/>
            </a:bodyPr>
            <a:lstStyle/>
            <a:p>
              <a:r>
                <a:rPr lang="en-US" sz="1600" dirty="0">
                  <a:latin typeface="Arial"/>
                  <a:cs typeface="Arial"/>
                </a:rPr>
                <a:t>10</a:t>
              </a:r>
            </a:p>
          </p:txBody>
        </p:sp>
        <p:sp>
          <p:nvSpPr>
            <p:cNvPr id="60" name="TextBox 59"/>
            <p:cNvSpPr txBox="1"/>
            <p:nvPr/>
          </p:nvSpPr>
          <p:spPr>
            <a:xfrm>
              <a:off x="381000" y="5257800"/>
              <a:ext cx="298780" cy="338554"/>
            </a:xfrm>
            <a:prstGeom prst="rect">
              <a:avLst/>
            </a:prstGeom>
            <a:noFill/>
          </p:spPr>
          <p:txBody>
            <a:bodyPr wrap="none" rtlCol="0">
              <a:spAutoFit/>
            </a:bodyPr>
            <a:lstStyle/>
            <a:p>
              <a:r>
                <a:rPr lang="en-US" sz="1600" dirty="0">
                  <a:latin typeface="Arial"/>
                  <a:cs typeface="Arial"/>
                </a:rPr>
                <a:t>0</a:t>
              </a:r>
            </a:p>
          </p:txBody>
        </p:sp>
        <p:sp>
          <p:nvSpPr>
            <p:cNvPr id="61" name="Rectangle 60"/>
            <p:cNvSpPr/>
            <p:nvPr/>
          </p:nvSpPr>
          <p:spPr>
            <a:xfrm>
              <a:off x="1413902" y="5344892"/>
              <a:ext cx="252851" cy="45719"/>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2" name="TextBox 61"/>
            <p:cNvSpPr txBox="1"/>
            <p:nvPr/>
          </p:nvSpPr>
          <p:spPr>
            <a:xfrm>
              <a:off x="1066800" y="3810000"/>
              <a:ext cx="812242" cy="338554"/>
            </a:xfrm>
            <a:prstGeom prst="rect">
              <a:avLst/>
            </a:prstGeom>
            <a:noFill/>
          </p:spPr>
          <p:txBody>
            <a:bodyPr wrap="none" rtlCol="0">
              <a:spAutoFit/>
            </a:bodyPr>
            <a:lstStyle/>
            <a:p>
              <a:r>
                <a:rPr lang="en-US" sz="1600" dirty="0">
                  <a:latin typeface="Arial"/>
                  <a:cs typeface="Arial"/>
                </a:rPr>
                <a:t>0.9999</a:t>
              </a:r>
            </a:p>
          </p:txBody>
        </p:sp>
        <p:sp>
          <p:nvSpPr>
            <p:cNvPr id="63" name="TextBox 62"/>
            <p:cNvSpPr txBox="1"/>
            <p:nvPr/>
          </p:nvSpPr>
          <p:spPr>
            <a:xfrm>
              <a:off x="1143000" y="4995446"/>
              <a:ext cx="812242" cy="338554"/>
            </a:xfrm>
            <a:prstGeom prst="rect">
              <a:avLst/>
            </a:prstGeom>
            <a:noFill/>
          </p:spPr>
          <p:txBody>
            <a:bodyPr wrap="none" rtlCol="0">
              <a:spAutoFit/>
            </a:bodyPr>
            <a:lstStyle/>
            <a:p>
              <a:r>
                <a:rPr lang="en-US" sz="1600" dirty="0">
                  <a:latin typeface="Arial"/>
                  <a:cs typeface="Arial"/>
                </a:rPr>
                <a:t>0.0001</a:t>
              </a:r>
            </a:p>
          </p:txBody>
        </p:sp>
        <p:sp>
          <p:nvSpPr>
            <p:cNvPr id="64" name="TextBox 63"/>
            <p:cNvSpPr txBox="1"/>
            <p:nvPr/>
          </p:nvSpPr>
          <p:spPr>
            <a:xfrm>
              <a:off x="1905000" y="5029200"/>
              <a:ext cx="418604" cy="338554"/>
            </a:xfrm>
            <a:prstGeom prst="rect">
              <a:avLst/>
            </a:prstGeom>
            <a:noFill/>
          </p:spPr>
          <p:txBody>
            <a:bodyPr wrap="none" rtlCol="0">
              <a:spAutoFit/>
            </a:bodyPr>
            <a:lstStyle/>
            <a:p>
              <a:r>
                <a:rPr lang="en-US" sz="1600" dirty="0">
                  <a:latin typeface="Arial"/>
                  <a:cs typeface="Arial"/>
                </a:rPr>
                <a:t>~0</a:t>
              </a:r>
            </a:p>
          </p:txBody>
        </p:sp>
      </p:grpSp>
      <p:grpSp>
        <p:nvGrpSpPr>
          <p:cNvPr id="66" name="Group 65"/>
          <p:cNvGrpSpPr/>
          <p:nvPr/>
        </p:nvGrpSpPr>
        <p:grpSpPr>
          <a:xfrm>
            <a:off x="4098078" y="1600200"/>
            <a:ext cx="2150322" cy="2209800"/>
            <a:chOff x="381000" y="3810000"/>
            <a:chExt cx="2150322" cy="2209800"/>
          </a:xfrm>
        </p:grpSpPr>
        <p:cxnSp>
          <p:nvCxnSpPr>
            <p:cNvPr id="67" name="Straight Connector 66"/>
            <p:cNvCxnSpPr/>
            <p:nvPr/>
          </p:nvCxnSpPr>
          <p:spPr>
            <a:xfrm>
              <a:off x="702522" y="5410200"/>
              <a:ext cx="1828800" cy="0"/>
            </a:xfrm>
            <a:prstGeom prst="line">
              <a:avLst/>
            </a:prstGeom>
            <a:ln>
              <a:solidFill>
                <a:schemeClr val="tx1"/>
              </a:solidFill>
              <a:headEnd type="none"/>
              <a:tailEnd type="arrow"/>
            </a:ln>
          </p:spPr>
          <p:style>
            <a:lnRef idx="2">
              <a:schemeClr val="accent1"/>
            </a:lnRef>
            <a:fillRef idx="0">
              <a:schemeClr val="accent1"/>
            </a:fillRef>
            <a:effectRef idx="1">
              <a:schemeClr val="accent1"/>
            </a:effectRef>
            <a:fontRef idx="minor">
              <a:schemeClr val="tx1"/>
            </a:fontRef>
          </p:style>
        </p:cxnSp>
        <p:cxnSp>
          <p:nvCxnSpPr>
            <p:cNvPr id="68" name="Straight Connector 67"/>
            <p:cNvCxnSpPr/>
            <p:nvPr/>
          </p:nvCxnSpPr>
          <p:spPr>
            <a:xfrm flipV="1">
              <a:off x="702522" y="3886200"/>
              <a:ext cx="0" cy="1524000"/>
            </a:xfrm>
            <a:prstGeom prst="line">
              <a:avLst/>
            </a:prstGeom>
            <a:ln>
              <a:solidFill>
                <a:srgbClr val="000000"/>
              </a:solidFill>
              <a:headEnd type="none"/>
              <a:tailEnd type="triangle"/>
            </a:ln>
          </p:spPr>
          <p:style>
            <a:lnRef idx="2">
              <a:schemeClr val="accent1"/>
            </a:lnRef>
            <a:fillRef idx="0">
              <a:schemeClr val="accent1"/>
            </a:fillRef>
            <a:effectRef idx="1">
              <a:schemeClr val="accent1"/>
            </a:effectRef>
            <a:fontRef idx="minor">
              <a:schemeClr val="tx1"/>
            </a:fontRef>
          </p:style>
        </p:cxnSp>
        <p:sp>
          <p:nvSpPr>
            <p:cNvPr id="69" name="TextBox 68"/>
            <p:cNvSpPr txBox="1"/>
            <p:nvPr/>
          </p:nvSpPr>
          <p:spPr>
            <a:xfrm>
              <a:off x="854922" y="5681246"/>
              <a:ext cx="1416373" cy="338554"/>
            </a:xfrm>
            <a:prstGeom prst="rect">
              <a:avLst/>
            </a:prstGeom>
            <a:noFill/>
          </p:spPr>
          <p:txBody>
            <a:bodyPr wrap="none" rtlCol="0">
              <a:spAutoFit/>
            </a:bodyPr>
            <a:lstStyle/>
            <a:p>
              <a:r>
                <a:rPr lang="en-US" sz="1600" dirty="0">
                  <a:latin typeface="Arial"/>
                  <a:cs typeface="Arial"/>
                </a:rPr>
                <a:t>Conformation</a:t>
              </a:r>
            </a:p>
          </p:txBody>
        </p:sp>
        <p:sp>
          <p:nvSpPr>
            <p:cNvPr id="70" name="TextBox 69"/>
            <p:cNvSpPr txBox="1"/>
            <p:nvPr/>
          </p:nvSpPr>
          <p:spPr>
            <a:xfrm>
              <a:off x="381000" y="4495800"/>
              <a:ext cx="321522" cy="338554"/>
            </a:xfrm>
            <a:prstGeom prst="rect">
              <a:avLst/>
            </a:prstGeom>
            <a:noFill/>
          </p:spPr>
          <p:txBody>
            <a:bodyPr wrap="none" rtlCol="0">
              <a:spAutoFit/>
            </a:bodyPr>
            <a:lstStyle/>
            <a:p>
              <a:r>
                <a:rPr lang="en-US" sz="1600" dirty="0">
                  <a:latin typeface="Arial"/>
                  <a:cs typeface="Arial"/>
                </a:rPr>
                <a:t>P</a:t>
              </a:r>
            </a:p>
          </p:txBody>
        </p:sp>
        <p:sp>
          <p:nvSpPr>
            <p:cNvPr id="71" name="TextBox 70"/>
            <p:cNvSpPr txBox="1"/>
            <p:nvPr/>
          </p:nvSpPr>
          <p:spPr>
            <a:xfrm>
              <a:off x="778722" y="5410200"/>
              <a:ext cx="298780" cy="338554"/>
            </a:xfrm>
            <a:prstGeom prst="rect">
              <a:avLst/>
            </a:prstGeom>
            <a:noFill/>
          </p:spPr>
          <p:txBody>
            <a:bodyPr wrap="none" rtlCol="0">
              <a:spAutoFit/>
            </a:bodyPr>
            <a:lstStyle/>
            <a:p>
              <a:r>
                <a:rPr lang="en-US" sz="1600" dirty="0">
                  <a:latin typeface="Arial"/>
                  <a:cs typeface="Arial"/>
                </a:rPr>
                <a:t>1</a:t>
              </a:r>
            </a:p>
          </p:txBody>
        </p:sp>
        <p:sp>
          <p:nvSpPr>
            <p:cNvPr id="72" name="TextBox 71"/>
            <p:cNvSpPr txBox="1"/>
            <p:nvPr/>
          </p:nvSpPr>
          <p:spPr>
            <a:xfrm>
              <a:off x="1388322" y="5410200"/>
              <a:ext cx="298780" cy="338554"/>
            </a:xfrm>
            <a:prstGeom prst="rect">
              <a:avLst/>
            </a:prstGeom>
            <a:noFill/>
          </p:spPr>
          <p:txBody>
            <a:bodyPr wrap="none" rtlCol="0">
              <a:spAutoFit/>
            </a:bodyPr>
            <a:lstStyle/>
            <a:p>
              <a:r>
                <a:rPr lang="en-US" sz="1600" dirty="0">
                  <a:latin typeface="Arial"/>
                  <a:cs typeface="Arial"/>
                </a:rPr>
                <a:t>2</a:t>
              </a:r>
            </a:p>
          </p:txBody>
        </p:sp>
        <p:sp>
          <p:nvSpPr>
            <p:cNvPr id="73" name="TextBox 72"/>
            <p:cNvSpPr txBox="1"/>
            <p:nvPr/>
          </p:nvSpPr>
          <p:spPr>
            <a:xfrm>
              <a:off x="2003942" y="5410200"/>
              <a:ext cx="298780" cy="338554"/>
            </a:xfrm>
            <a:prstGeom prst="rect">
              <a:avLst/>
            </a:prstGeom>
            <a:noFill/>
          </p:spPr>
          <p:txBody>
            <a:bodyPr wrap="none" rtlCol="0">
              <a:spAutoFit/>
            </a:bodyPr>
            <a:lstStyle/>
            <a:p>
              <a:r>
                <a:rPr lang="en-US" sz="1600" dirty="0">
                  <a:latin typeface="Arial"/>
                  <a:cs typeface="Arial"/>
                </a:rPr>
                <a:t>3</a:t>
              </a:r>
            </a:p>
          </p:txBody>
        </p:sp>
        <p:sp>
          <p:nvSpPr>
            <p:cNvPr id="74" name="Rectangle 73"/>
            <p:cNvSpPr/>
            <p:nvPr/>
          </p:nvSpPr>
          <p:spPr>
            <a:xfrm>
              <a:off x="838200" y="4419600"/>
              <a:ext cx="228600" cy="99060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5" name="TextBox 74"/>
            <p:cNvSpPr txBox="1"/>
            <p:nvPr/>
          </p:nvSpPr>
          <p:spPr>
            <a:xfrm>
              <a:off x="381000" y="3810000"/>
              <a:ext cx="298780" cy="338554"/>
            </a:xfrm>
            <a:prstGeom prst="rect">
              <a:avLst/>
            </a:prstGeom>
            <a:noFill/>
          </p:spPr>
          <p:txBody>
            <a:bodyPr wrap="none" rtlCol="0">
              <a:spAutoFit/>
            </a:bodyPr>
            <a:lstStyle/>
            <a:p>
              <a:r>
                <a:rPr lang="en-US" sz="1600" dirty="0">
                  <a:latin typeface="Arial"/>
                  <a:cs typeface="Arial"/>
                </a:rPr>
                <a:t>1</a:t>
              </a:r>
            </a:p>
          </p:txBody>
        </p:sp>
        <p:sp>
          <p:nvSpPr>
            <p:cNvPr id="76" name="TextBox 75"/>
            <p:cNvSpPr txBox="1"/>
            <p:nvPr/>
          </p:nvSpPr>
          <p:spPr>
            <a:xfrm>
              <a:off x="381000" y="5257800"/>
              <a:ext cx="298780" cy="338554"/>
            </a:xfrm>
            <a:prstGeom prst="rect">
              <a:avLst/>
            </a:prstGeom>
            <a:noFill/>
          </p:spPr>
          <p:txBody>
            <a:bodyPr wrap="none" rtlCol="0">
              <a:spAutoFit/>
            </a:bodyPr>
            <a:lstStyle/>
            <a:p>
              <a:r>
                <a:rPr lang="en-US" sz="1600" dirty="0">
                  <a:latin typeface="Arial"/>
                  <a:cs typeface="Arial"/>
                </a:rPr>
                <a:t>0</a:t>
              </a:r>
            </a:p>
          </p:txBody>
        </p:sp>
        <p:sp>
          <p:nvSpPr>
            <p:cNvPr id="77" name="Rectangle 76"/>
            <p:cNvSpPr/>
            <p:nvPr/>
          </p:nvSpPr>
          <p:spPr>
            <a:xfrm flipV="1">
              <a:off x="1408115" y="4939770"/>
              <a:ext cx="232046" cy="446685"/>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1" name="Rectangle 80"/>
            <p:cNvSpPr/>
            <p:nvPr/>
          </p:nvSpPr>
          <p:spPr>
            <a:xfrm flipV="1">
              <a:off x="1981200" y="5070193"/>
              <a:ext cx="263186" cy="329491"/>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82" name="Group 81"/>
          <p:cNvGrpSpPr/>
          <p:nvPr/>
        </p:nvGrpSpPr>
        <p:grpSpPr>
          <a:xfrm>
            <a:off x="6248400" y="1600200"/>
            <a:ext cx="2378922" cy="2209800"/>
            <a:chOff x="152400" y="3810000"/>
            <a:chExt cx="2378922" cy="2209800"/>
          </a:xfrm>
        </p:grpSpPr>
        <p:cxnSp>
          <p:nvCxnSpPr>
            <p:cNvPr id="83" name="Straight Connector 82"/>
            <p:cNvCxnSpPr/>
            <p:nvPr/>
          </p:nvCxnSpPr>
          <p:spPr>
            <a:xfrm>
              <a:off x="702522" y="5410200"/>
              <a:ext cx="1828800" cy="0"/>
            </a:xfrm>
            <a:prstGeom prst="line">
              <a:avLst/>
            </a:prstGeom>
            <a:ln>
              <a:solidFill>
                <a:schemeClr val="tx1"/>
              </a:solidFill>
              <a:headEnd type="none"/>
              <a:tailEnd type="arrow"/>
            </a:ln>
          </p:spPr>
          <p:style>
            <a:lnRef idx="2">
              <a:schemeClr val="accent1"/>
            </a:lnRef>
            <a:fillRef idx="0">
              <a:schemeClr val="accent1"/>
            </a:fillRef>
            <a:effectRef idx="1">
              <a:schemeClr val="accent1"/>
            </a:effectRef>
            <a:fontRef idx="minor">
              <a:schemeClr val="tx1"/>
            </a:fontRef>
          </p:style>
        </p:cxnSp>
        <p:cxnSp>
          <p:nvCxnSpPr>
            <p:cNvPr id="84" name="Straight Connector 83"/>
            <p:cNvCxnSpPr/>
            <p:nvPr/>
          </p:nvCxnSpPr>
          <p:spPr>
            <a:xfrm flipV="1">
              <a:off x="702522" y="3886200"/>
              <a:ext cx="0" cy="1524000"/>
            </a:xfrm>
            <a:prstGeom prst="line">
              <a:avLst/>
            </a:prstGeom>
            <a:ln>
              <a:solidFill>
                <a:srgbClr val="000000"/>
              </a:solidFill>
              <a:headEnd type="none"/>
              <a:tailEnd type="triangle"/>
            </a:ln>
          </p:spPr>
          <p:style>
            <a:lnRef idx="2">
              <a:schemeClr val="accent1"/>
            </a:lnRef>
            <a:fillRef idx="0">
              <a:schemeClr val="accent1"/>
            </a:fillRef>
            <a:effectRef idx="1">
              <a:schemeClr val="accent1"/>
            </a:effectRef>
            <a:fontRef idx="minor">
              <a:schemeClr val="tx1"/>
            </a:fontRef>
          </p:style>
        </p:cxnSp>
        <p:sp>
          <p:nvSpPr>
            <p:cNvPr id="85" name="TextBox 84"/>
            <p:cNvSpPr txBox="1"/>
            <p:nvPr/>
          </p:nvSpPr>
          <p:spPr>
            <a:xfrm>
              <a:off x="854922" y="5681246"/>
              <a:ext cx="1416373" cy="338554"/>
            </a:xfrm>
            <a:prstGeom prst="rect">
              <a:avLst/>
            </a:prstGeom>
            <a:noFill/>
          </p:spPr>
          <p:txBody>
            <a:bodyPr wrap="none" rtlCol="0">
              <a:spAutoFit/>
            </a:bodyPr>
            <a:lstStyle/>
            <a:p>
              <a:r>
                <a:rPr lang="en-US" sz="1600" dirty="0">
                  <a:latin typeface="Arial"/>
                  <a:cs typeface="Arial"/>
                </a:rPr>
                <a:t>Conformation</a:t>
              </a:r>
            </a:p>
          </p:txBody>
        </p:sp>
        <p:sp>
          <p:nvSpPr>
            <p:cNvPr id="86" name="TextBox 85"/>
            <p:cNvSpPr txBox="1"/>
            <p:nvPr/>
          </p:nvSpPr>
          <p:spPr>
            <a:xfrm>
              <a:off x="381000" y="4495800"/>
              <a:ext cx="321522" cy="338554"/>
            </a:xfrm>
            <a:prstGeom prst="rect">
              <a:avLst/>
            </a:prstGeom>
            <a:noFill/>
          </p:spPr>
          <p:txBody>
            <a:bodyPr wrap="none" rtlCol="0">
              <a:spAutoFit/>
            </a:bodyPr>
            <a:lstStyle/>
            <a:p>
              <a:r>
                <a:rPr lang="en-US" sz="1600" dirty="0">
                  <a:latin typeface="Arial"/>
                  <a:cs typeface="Arial"/>
                </a:rPr>
                <a:t>P</a:t>
              </a:r>
            </a:p>
          </p:txBody>
        </p:sp>
        <p:sp>
          <p:nvSpPr>
            <p:cNvPr id="87" name="TextBox 86"/>
            <p:cNvSpPr txBox="1"/>
            <p:nvPr/>
          </p:nvSpPr>
          <p:spPr>
            <a:xfrm>
              <a:off x="778722" y="5410200"/>
              <a:ext cx="298780" cy="338554"/>
            </a:xfrm>
            <a:prstGeom prst="rect">
              <a:avLst/>
            </a:prstGeom>
            <a:noFill/>
          </p:spPr>
          <p:txBody>
            <a:bodyPr wrap="none" rtlCol="0">
              <a:spAutoFit/>
            </a:bodyPr>
            <a:lstStyle/>
            <a:p>
              <a:r>
                <a:rPr lang="en-US" sz="1600" dirty="0">
                  <a:latin typeface="Arial"/>
                  <a:cs typeface="Arial"/>
                </a:rPr>
                <a:t>1</a:t>
              </a:r>
            </a:p>
          </p:txBody>
        </p:sp>
        <p:sp>
          <p:nvSpPr>
            <p:cNvPr id="88" name="TextBox 87"/>
            <p:cNvSpPr txBox="1"/>
            <p:nvPr/>
          </p:nvSpPr>
          <p:spPr>
            <a:xfrm>
              <a:off x="1388322" y="5410200"/>
              <a:ext cx="298780" cy="338554"/>
            </a:xfrm>
            <a:prstGeom prst="rect">
              <a:avLst/>
            </a:prstGeom>
            <a:noFill/>
          </p:spPr>
          <p:txBody>
            <a:bodyPr wrap="none" rtlCol="0">
              <a:spAutoFit/>
            </a:bodyPr>
            <a:lstStyle/>
            <a:p>
              <a:r>
                <a:rPr lang="en-US" sz="1600" dirty="0">
                  <a:latin typeface="Arial"/>
                  <a:cs typeface="Arial"/>
                </a:rPr>
                <a:t>2</a:t>
              </a:r>
            </a:p>
          </p:txBody>
        </p:sp>
        <p:sp>
          <p:nvSpPr>
            <p:cNvPr id="89" name="TextBox 88"/>
            <p:cNvSpPr txBox="1"/>
            <p:nvPr/>
          </p:nvSpPr>
          <p:spPr>
            <a:xfrm>
              <a:off x="2003942" y="5410200"/>
              <a:ext cx="298780" cy="338554"/>
            </a:xfrm>
            <a:prstGeom prst="rect">
              <a:avLst/>
            </a:prstGeom>
            <a:noFill/>
          </p:spPr>
          <p:txBody>
            <a:bodyPr wrap="none" rtlCol="0">
              <a:spAutoFit/>
            </a:bodyPr>
            <a:lstStyle/>
            <a:p>
              <a:r>
                <a:rPr lang="en-US" sz="1600" dirty="0">
                  <a:latin typeface="Arial"/>
                  <a:cs typeface="Arial"/>
                </a:rPr>
                <a:t>3</a:t>
              </a:r>
            </a:p>
          </p:txBody>
        </p:sp>
        <p:sp>
          <p:nvSpPr>
            <p:cNvPr id="90" name="Rectangle 89"/>
            <p:cNvSpPr/>
            <p:nvPr/>
          </p:nvSpPr>
          <p:spPr>
            <a:xfrm>
              <a:off x="838199" y="4858516"/>
              <a:ext cx="267871" cy="551683"/>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1" name="TextBox 90"/>
            <p:cNvSpPr txBox="1"/>
            <p:nvPr/>
          </p:nvSpPr>
          <p:spPr>
            <a:xfrm>
              <a:off x="152400" y="3810000"/>
              <a:ext cx="584014" cy="338554"/>
            </a:xfrm>
            <a:prstGeom prst="rect">
              <a:avLst/>
            </a:prstGeom>
            <a:noFill/>
          </p:spPr>
          <p:txBody>
            <a:bodyPr wrap="none" rtlCol="0">
              <a:spAutoFit/>
            </a:bodyPr>
            <a:lstStyle/>
            <a:p>
              <a:r>
                <a:rPr lang="en-US" sz="1600" dirty="0">
                  <a:latin typeface="Arial"/>
                  <a:cs typeface="Arial"/>
                </a:rPr>
                <a:t>0.10</a:t>
              </a:r>
            </a:p>
          </p:txBody>
        </p:sp>
        <p:sp>
          <p:nvSpPr>
            <p:cNvPr id="92" name="TextBox 91"/>
            <p:cNvSpPr txBox="1"/>
            <p:nvPr/>
          </p:nvSpPr>
          <p:spPr>
            <a:xfrm>
              <a:off x="381000" y="5257800"/>
              <a:ext cx="298780" cy="338554"/>
            </a:xfrm>
            <a:prstGeom prst="rect">
              <a:avLst/>
            </a:prstGeom>
            <a:noFill/>
          </p:spPr>
          <p:txBody>
            <a:bodyPr wrap="none" rtlCol="0">
              <a:spAutoFit/>
            </a:bodyPr>
            <a:lstStyle/>
            <a:p>
              <a:r>
                <a:rPr lang="en-US" sz="1600" dirty="0">
                  <a:latin typeface="Arial"/>
                  <a:cs typeface="Arial"/>
                </a:rPr>
                <a:t>0</a:t>
              </a:r>
            </a:p>
          </p:txBody>
        </p:sp>
        <p:sp>
          <p:nvSpPr>
            <p:cNvPr id="95" name="Rectangle 94"/>
            <p:cNvSpPr/>
            <p:nvPr/>
          </p:nvSpPr>
          <p:spPr>
            <a:xfrm>
              <a:off x="1408529" y="4858517"/>
              <a:ext cx="267871" cy="551683"/>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6" name="Rectangle 95"/>
            <p:cNvSpPr/>
            <p:nvPr/>
          </p:nvSpPr>
          <p:spPr>
            <a:xfrm>
              <a:off x="1978859" y="4858517"/>
              <a:ext cx="267871" cy="551683"/>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4" name="Group 13"/>
          <p:cNvGrpSpPr/>
          <p:nvPr/>
        </p:nvGrpSpPr>
        <p:grpSpPr>
          <a:xfrm>
            <a:off x="265899" y="4132500"/>
            <a:ext cx="2020101" cy="1387654"/>
            <a:chOff x="265899" y="4132500"/>
            <a:chExt cx="2020101" cy="1387654"/>
          </a:xfrm>
        </p:grpSpPr>
        <p:grpSp>
          <p:nvGrpSpPr>
            <p:cNvPr id="10" name="Group 9"/>
            <p:cNvGrpSpPr/>
            <p:nvPr/>
          </p:nvGrpSpPr>
          <p:grpSpPr>
            <a:xfrm>
              <a:off x="265899" y="4132500"/>
              <a:ext cx="1884157" cy="1247284"/>
              <a:chOff x="1084956" y="4132500"/>
              <a:chExt cx="1884157" cy="1247284"/>
            </a:xfrm>
          </p:grpSpPr>
          <p:cxnSp>
            <p:nvCxnSpPr>
              <p:cNvPr id="5" name="Straight Connector 4"/>
              <p:cNvCxnSpPr/>
              <p:nvPr/>
            </p:nvCxnSpPr>
            <p:spPr>
              <a:xfrm flipV="1">
                <a:off x="1821909" y="4462468"/>
                <a:ext cx="762000" cy="304800"/>
              </a:xfrm>
              <a:prstGeom prst="line">
                <a:avLst/>
              </a:prstGeom>
              <a:ln>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93" name="Straight Connector 92"/>
              <p:cNvCxnSpPr/>
              <p:nvPr/>
            </p:nvCxnSpPr>
            <p:spPr>
              <a:xfrm>
                <a:off x="1863110" y="4734451"/>
                <a:ext cx="742847" cy="226726"/>
              </a:xfrm>
              <a:prstGeom prst="line">
                <a:avLst/>
              </a:prstGeom>
              <a:ln>
                <a:solidFill>
                  <a:srgbClr val="000000"/>
                </a:solidFill>
              </a:ln>
            </p:spPr>
            <p:style>
              <a:lnRef idx="2">
                <a:schemeClr val="accent1"/>
              </a:lnRef>
              <a:fillRef idx="0">
                <a:schemeClr val="accent1"/>
              </a:fillRef>
              <a:effectRef idx="1">
                <a:schemeClr val="accent1"/>
              </a:effectRef>
              <a:fontRef idx="minor">
                <a:schemeClr val="tx1"/>
              </a:fontRef>
            </p:style>
          </p:cxnSp>
          <p:sp>
            <p:nvSpPr>
              <p:cNvPr id="7" name="Oval 6"/>
              <p:cNvSpPr/>
              <p:nvPr/>
            </p:nvSpPr>
            <p:spPr>
              <a:xfrm>
                <a:off x="1676400" y="4267200"/>
                <a:ext cx="990600" cy="990600"/>
              </a:xfrm>
              <a:prstGeom prst="ellipse">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Rectangle 7"/>
              <p:cNvSpPr/>
              <p:nvPr/>
            </p:nvSpPr>
            <p:spPr>
              <a:xfrm rot="20320903">
                <a:off x="1084956" y="4132500"/>
                <a:ext cx="1752600" cy="533400"/>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4" name="Rectangle 93"/>
              <p:cNvSpPr/>
              <p:nvPr/>
            </p:nvSpPr>
            <p:spPr>
              <a:xfrm rot="1153900">
                <a:off x="1216513" y="4846384"/>
                <a:ext cx="1752600" cy="533400"/>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Oval 8"/>
              <p:cNvSpPr/>
              <p:nvPr/>
            </p:nvSpPr>
            <p:spPr>
              <a:xfrm>
                <a:off x="2554285" y="4559285"/>
                <a:ext cx="119054" cy="357205"/>
              </a:xfrm>
              <a:prstGeom prst="ellipse">
                <a:avLst/>
              </a:prstGeom>
              <a:solidFill>
                <a:srgbClr val="97B1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11" name="TextBox 10"/>
            <p:cNvSpPr txBox="1"/>
            <p:nvPr/>
          </p:nvSpPr>
          <p:spPr>
            <a:xfrm>
              <a:off x="778456" y="5181600"/>
              <a:ext cx="1507544" cy="338554"/>
            </a:xfrm>
            <a:prstGeom prst="rect">
              <a:avLst/>
            </a:prstGeom>
            <a:noFill/>
          </p:spPr>
          <p:txBody>
            <a:bodyPr wrap="none" rtlCol="0">
              <a:spAutoFit/>
            </a:bodyPr>
            <a:lstStyle/>
            <a:p>
              <a:r>
                <a:rPr lang="en-US" sz="1600" dirty="0">
                  <a:latin typeface="Arial"/>
                  <a:cs typeface="Arial"/>
                </a:rPr>
                <a:t>This is an eye!</a:t>
              </a:r>
            </a:p>
          </p:txBody>
        </p:sp>
      </p:grpSp>
      <p:pic>
        <p:nvPicPr>
          <p:cNvPr id="113" name="Picture 9" descr="AK_closed"/>
          <p:cNvPicPr>
            <a:picLocks noChangeAspect="1" noChangeArrowheads="1"/>
          </p:cNvPicPr>
          <p:nvPr/>
        </p:nvPicPr>
        <p:blipFill>
          <a:blip r:embed="rId2"/>
          <a:srcRect/>
          <a:stretch>
            <a:fillRect/>
          </a:stretch>
        </p:blipFill>
        <p:spPr bwMode="auto">
          <a:xfrm>
            <a:off x="2819400" y="4419600"/>
            <a:ext cx="616174" cy="609600"/>
          </a:xfrm>
          <a:prstGeom prst="rect">
            <a:avLst/>
          </a:prstGeom>
          <a:noFill/>
          <a:ln w="9525">
            <a:noFill/>
            <a:miter lim="800000"/>
            <a:headEnd/>
            <a:tailEnd/>
          </a:ln>
        </p:spPr>
      </p:pic>
      <p:pic>
        <p:nvPicPr>
          <p:cNvPr id="115" name="Picture 8" descr="AK_open"/>
          <p:cNvPicPr>
            <a:picLocks noChangeAspect="1" noChangeArrowheads="1"/>
          </p:cNvPicPr>
          <p:nvPr/>
        </p:nvPicPr>
        <p:blipFill>
          <a:blip r:embed="rId3"/>
          <a:srcRect/>
          <a:stretch>
            <a:fillRect/>
          </a:stretch>
        </p:blipFill>
        <p:spPr bwMode="auto">
          <a:xfrm>
            <a:off x="5105400" y="1371600"/>
            <a:ext cx="414099" cy="380999"/>
          </a:xfrm>
          <a:prstGeom prst="rect">
            <a:avLst/>
          </a:prstGeom>
          <a:noFill/>
          <a:ln w="9525">
            <a:noFill/>
            <a:miter lim="800000"/>
            <a:headEnd/>
            <a:tailEnd/>
          </a:ln>
        </p:spPr>
      </p:pic>
      <p:pic>
        <p:nvPicPr>
          <p:cNvPr id="116" name="Picture 9" descr="AK_closed"/>
          <p:cNvPicPr>
            <a:picLocks noChangeAspect="1" noChangeArrowheads="1"/>
          </p:cNvPicPr>
          <p:nvPr/>
        </p:nvPicPr>
        <p:blipFill>
          <a:blip r:embed="rId2"/>
          <a:srcRect/>
          <a:stretch>
            <a:fillRect/>
          </a:stretch>
        </p:blipFill>
        <p:spPr bwMode="auto">
          <a:xfrm>
            <a:off x="4495800" y="1371600"/>
            <a:ext cx="381000" cy="376935"/>
          </a:xfrm>
          <a:prstGeom prst="rect">
            <a:avLst/>
          </a:prstGeom>
          <a:noFill/>
          <a:ln w="9525">
            <a:noFill/>
            <a:miter lim="800000"/>
            <a:headEnd/>
            <a:tailEnd/>
          </a:ln>
        </p:spPr>
      </p:pic>
      <p:sp>
        <p:nvSpPr>
          <p:cNvPr id="117" name="Freeform 116"/>
          <p:cNvSpPr/>
          <p:nvPr/>
        </p:nvSpPr>
        <p:spPr>
          <a:xfrm>
            <a:off x="5700407" y="1524000"/>
            <a:ext cx="395593" cy="150765"/>
          </a:xfrm>
          <a:custGeom>
            <a:avLst/>
            <a:gdLst>
              <a:gd name="connsiteX0" fmla="*/ 66142 w 595534"/>
              <a:gd name="connsiteY0" fmla="*/ 0 h 226965"/>
              <a:gd name="connsiteX1" fmla="*/ 66142 w 595534"/>
              <a:gd name="connsiteY1" fmla="*/ 119068 h 226965"/>
              <a:gd name="connsiteX2" fmla="*/ 79370 w 595534"/>
              <a:gd name="connsiteY2" fmla="*/ 158757 h 226965"/>
              <a:gd name="connsiteX3" fmla="*/ 251336 w 595534"/>
              <a:gd name="connsiteY3" fmla="*/ 171987 h 226965"/>
              <a:gd name="connsiteX4" fmla="*/ 304249 w 595534"/>
              <a:gd name="connsiteY4" fmla="*/ 158757 h 226965"/>
              <a:gd name="connsiteX5" fmla="*/ 357162 w 595534"/>
              <a:gd name="connsiteY5" fmla="*/ 79379 h 226965"/>
              <a:gd name="connsiteX6" fmla="*/ 410075 w 595534"/>
              <a:gd name="connsiteY6" fmla="*/ 13230 h 226965"/>
              <a:gd name="connsiteX7" fmla="*/ 515901 w 595534"/>
              <a:gd name="connsiteY7" fmla="*/ 26459 h 226965"/>
              <a:gd name="connsiteX8" fmla="*/ 568813 w 595534"/>
              <a:gd name="connsiteY8" fmla="*/ 92608 h 226965"/>
              <a:gd name="connsiteX9" fmla="*/ 595270 w 595534"/>
              <a:gd name="connsiteY9" fmla="*/ 119068 h 226965"/>
              <a:gd name="connsiteX10" fmla="*/ 582042 w 595534"/>
              <a:gd name="connsiteY10" fmla="*/ 198447 h 226965"/>
              <a:gd name="connsiteX11" fmla="*/ 489444 w 595534"/>
              <a:gd name="connsiteY11" fmla="*/ 185217 h 226965"/>
              <a:gd name="connsiteX12" fmla="*/ 410075 w 595534"/>
              <a:gd name="connsiteY12" fmla="*/ 145528 h 226965"/>
              <a:gd name="connsiteX13" fmla="*/ 357162 w 595534"/>
              <a:gd name="connsiteY13" fmla="*/ 79379 h 226965"/>
              <a:gd name="connsiteX14" fmla="*/ 330706 w 595534"/>
              <a:gd name="connsiteY14" fmla="*/ 39689 h 226965"/>
              <a:gd name="connsiteX15" fmla="*/ 251336 w 595534"/>
              <a:gd name="connsiteY15" fmla="*/ 13230 h 226965"/>
              <a:gd name="connsiteX16" fmla="*/ 224880 w 595534"/>
              <a:gd name="connsiteY16" fmla="*/ 52919 h 226965"/>
              <a:gd name="connsiteX17" fmla="*/ 211652 w 595534"/>
              <a:gd name="connsiteY17" fmla="*/ 185217 h 226965"/>
              <a:gd name="connsiteX18" fmla="*/ 132283 w 595534"/>
              <a:gd name="connsiteY18" fmla="*/ 211677 h 226965"/>
              <a:gd name="connsiteX19" fmla="*/ 0 w 595534"/>
              <a:gd name="connsiteY19" fmla="*/ 224907 h 2269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595534" h="226965">
                <a:moveTo>
                  <a:pt x="66142" y="0"/>
                </a:moveTo>
                <a:cubicBezTo>
                  <a:pt x="50706" y="77184"/>
                  <a:pt x="46361" y="49828"/>
                  <a:pt x="66142" y="119068"/>
                </a:cubicBezTo>
                <a:cubicBezTo>
                  <a:pt x="69973" y="132477"/>
                  <a:pt x="65962" y="154926"/>
                  <a:pt x="79370" y="158757"/>
                </a:cubicBezTo>
                <a:cubicBezTo>
                  <a:pt x="134649" y="174553"/>
                  <a:pt x="194014" y="167577"/>
                  <a:pt x="251336" y="171987"/>
                </a:cubicBezTo>
                <a:cubicBezTo>
                  <a:pt x="268974" y="167577"/>
                  <a:pt x="290567" y="170730"/>
                  <a:pt x="304249" y="158757"/>
                </a:cubicBezTo>
                <a:cubicBezTo>
                  <a:pt x="328179" y="137816"/>
                  <a:pt x="334678" y="101866"/>
                  <a:pt x="357162" y="79379"/>
                </a:cubicBezTo>
                <a:cubicBezTo>
                  <a:pt x="394861" y="41676"/>
                  <a:pt x="376701" y="63297"/>
                  <a:pt x="410075" y="13230"/>
                </a:cubicBezTo>
                <a:cubicBezTo>
                  <a:pt x="445350" y="17640"/>
                  <a:pt x="481604" y="17104"/>
                  <a:pt x="515901" y="26459"/>
                </a:cubicBezTo>
                <a:cubicBezTo>
                  <a:pt x="572601" y="41924"/>
                  <a:pt x="545810" y="54265"/>
                  <a:pt x="568813" y="92608"/>
                </a:cubicBezTo>
                <a:cubicBezTo>
                  <a:pt x="575230" y="103304"/>
                  <a:pt x="586451" y="110248"/>
                  <a:pt x="595270" y="119068"/>
                </a:cubicBezTo>
                <a:cubicBezTo>
                  <a:pt x="590861" y="145528"/>
                  <a:pt x="604788" y="184229"/>
                  <a:pt x="582042" y="198447"/>
                </a:cubicBezTo>
                <a:cubicBezTo>
                  <a:pt x="555603" y="214973"/>
                  <a:pt x="520018" y="191333"/>
                  <a:pt x="489444" y="185217"/>
                </a:cubicBezTo>
                <a:cubicBezTo>
                  <a:pt x="450327" y="177392"/>
                  <a:pt x="443518" y="167825"/>
                  <a:pt x="410075" y="145528"/>
                </a:cubicBezTo>
                <a:cubicBezTo>
                  <a:pt x="384322" y="68258"/>
                  <a:pt x="416998" y="139222"/>
                  <a:pt x="357162" y="79379"/>
                </a:cubicBezTo>
                <a:cubicBezTo>
                  <a:pt x="345920" y="68136"/>
                  <a:pt x="344189" y="48117"/>
                  <a:pt x="330706" y="39689"/>
                </a:cubicBezTo>
                <a:cubicBezTo>
                  <a:pt x="307058" y="24907"/>
                  <a:pt x="251336" y="13230"/>
                  <a:pt x="251336" y="13230"/>
                </a:cubicBezTo>
                <a:cubicBezTo>
                  <a:pt x="242517" y="26460"/>
                  <a:pt x="228455" y="37427"/>
                  <a:pt x="224880" y="52919"/>
                </a:cubicBezTo>
                <a:cubicBezTo>
                  <a:pt x="214916" y="96104"/>
                  <a:pt x="233981" y="146934"/>
                  <a:pt x="211652" y="185217"/>
                </a:cubicBezTo>
                <a:cubicBezTo>
                  <a:pt x="197601" y="209307"/>
                  <a:pt x="158739" y="202857"/>
                  <a:pt x="132283" y="211677"/>
                </a:cubicBezTo>
                <a:cubicBezTo>
                  <a:pt x="63317" y="234669"/>
                  <a:pt x="106541" y="224907"/>
                  <a:pt x="0" y="224907"/>
                </a:cubicBezTo>
              </a:path>
            </a:pathLst>
          </a:custGeom>
          <a:ln>
            <a:solidFill>
              <a:srgbClr val="0000FF"/>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pic>
        <p:nvPicPr>
          <p:cNvPr id="118" name="Picture 9" descr="AK_closed"/>
          <p:cNvPicPr>
            <a:picLocks noChangeAspect="1" noChangeArrowheads="1"/>
          </p:cNvPicPr>
          <p:nvPr/>
        </p:nvPicPr>
        <p:blipFill>
          <a:blip r:embed="rId2"/>
          <a:srcRect/>
          <a:stretch>
            <a:fillRect/>
          </a:stretch>
        </p:blipFill>
        <p:spPr bwMode="auto">
          <a:xfrm>
            <a:off x="5029200" y="4419600"/>
            <a:ext cx="616174" cy="609600"/>
          </a:xfrm>
          <a:prstGeom prst="rect">
            <a:avLst/>
          </a:prstGeom>
          <a:noFill/>
          <a:ln w="9525">
            <a:noFill/>
            <a:miter lim="800000"/>
            <a:headEnd/>
            <a:tailEnd/>
          </a:ln>
        </p:spPr>
      </p:pic>
      <p:grpSp>
        <p:nvGrpSpPr>
          <p:cNvPr id="13" name="Group 12"/>
          <p:cNvGrpSpPr/>
          <p:nvPr/>
        </p:nvGrpSpPr>
        <p:grpSpPr>
          <a:xfrm rot="1918488">
            <a:off x="7460076" y="4337373"/>
            <a:ext cx="594613" cy="145849"/>
            <a:chOff x="5130778" y="4191000"/>
            <a:chExt cx="294418" cy="214525"/>
          </a:xfrm>
        </p:grpSpPr>
        <p:sp>
          <p:nvSpPr>
            <p:cNvPr id="12" name="Freeform 11"/>
            <p:cNvSpPr/>
            <p:nvPr/>
          </p:nvSpPr>
          <p:spPr>
            <a:xfrm>
              <a:off x="5145774" y="4339376"/>
              <a:ext cx="279422" cy="66149"/>
            </a:xfrm>
            <a:custGeom>
              <a:avLst/>
              <a:gdLst>
                <a:gd name="connsiteX0" fmla="*/ 0 w 279422"/>
                <a:gd name="connsiteY0" fmla="*/ 66149 h 66149"/>
                <a:gd name="connsiteX1" fmla="*/ 66141 w 279422"/>
                <a:gd name="connsiteY1" fmla="*/ 26460 h 66149"/>
                <a:gd name="connsiteX2" fmla="*/ 145510 w 279422"/>
                <a:gd name="connsiteY2" fmla="*/ 0 h 66149"/>
                <a:gd name="connsiteX3" fmla="*/ 277792 w 279422"/>
                <a:gd name="connsiteY3" fmla="*/ 26460 h 66149"/>
                <a:gd name="connsiteX4" fmla="*/ 277792 w 279422"/>
                <a:gd name="connsiteY4" fmla="*/ 39689 h 661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9422" h="66149">
                  <a:moveTo>
                    <a:pt x="0" y="66149"/>
                  </a:moveTo>
                  <a:cubicBezTo>
                    <a:pt x="22047" y="52919"/>
                    <a:pt x="42734" y="37101"/>
                    <a:pt x="66141" y="26460"/>
                  </a:cubicBezTo>
                  <a:cubicBezTo>
                    <a:pt x="91529" y="14919"/>
                    <a:pt x="145510" y="0"/>
                    <a:pt x="145510" y="0"/>
                  </a:cubicBezTo>
                  <a:cubicBezTo>
                    <a:pt x="153357" y="1121"/>
                    <a:pt x="252604" y="9667"/>
                    <a:pt x="277792" y="26460"/>
                  </a:cubicBezTo>
                  <a:cubicBezTo>
                    <a:pt x="281461" y="28906"/>
                    <a:pt x="277792" y="35279"/>
                    <a:pt x="277792" y="39689"/>
                  </a:cubicBezTo>
                </a:path>
              </a:pathLst>
            </a:cu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19" name="Freeform 118"/>
            <p:cNvSpPr/>
            <p:nvPr/>
          </p:nvSpPr>
          <p:spPr>
            <a:xfrm>
              <a:off x="5130778" y="4191000"/>
              <a:ext cx="279422" cy="66149"/>
            </a:xfrm>
            <a:custGeom>
              <a:avLst/>
              <a:gdLst>
                <a:gd name="connsiteX0" fmla="*/ 0 w 279422"/>
                <a:gd name="connsiteY0" fmla="*/ 66149 h 66149"/>
                <a:gd name="connsiteX1" fmla="*/ 66141 w 279422"/>
                <a:gd name="connsiteY1" fmla="*/ 26460 h 66149"/>
                <a:gd name="connsiteX2" fmla="*/ 145510 w 279422"/>
                <a:gd name="connsiteY2" fmla="*/ 0 h 66149"/>
                <a:gd name="connsiteX3" fmla="*/ 277792 w 279422"/>
                <a:gd name="connsiteY3" fmla="*/ 26460 h 66149"/>
                <a:gd name="connsiteX4" fmla="*/ 277792 w 279422"/>
                <a:gd name="connsiteY4" fmla="*/ 39689 h 661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9422" h="66149">
                  <a:moveTo>
                    <a:pt x="0" y="66149"/>
                  </a:moveTo>
                  <a:cubicBezTo>
                    <a:pt x="22047" y="52919"/>
                    <a:pt x="42734" y="37101"/>
                    <a:pt x="66141" y="26460"/>
                  </a:cubicBezTo>
                  <a:cubicBezTo>
                    <a:pt x="91529" y="14919"/>
                    <a:pt x="145510" y="0"/>
                    <a:pt x="145510" y="0"/>
                  </a:cubicBezTo>
                  <a:cubicBezTo>
                    <a:pt x="153357" y="1121"/>
                    <a:pt x="252604" y="9667"/>
                    <a:pt x="277792" y="26460"/>
                  </a:cubicBezTo>
                  <a:cubicBezTo>
                    <a:pt x="281461" y="28906"/>
                    <a:pt x="277792" y="35279"/>
                    <a:pt x="277792" y="39689"/>
                  </a:cubicBezTo>
                </a:path>
              </a:pathLst>
            </a:cu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grpSp>
        <p:nvGrpSpPr>
          <p:cNvPr id="120" name="Group 119"/>
          <p:cNvGrpSpPr/>
          <p:nvPr/>
        </p:nvGrpSpPr>
        <p:grpSpPr>
          <a:xfrm rot="350284" flipV="1">
            <a:off x="5036237" y="5044993"/>
            <a:ext cx="318396" cy="154590"/>
            <a:chOff x="5130778" y="4191000"/>
            <a:chExt cx="294418" cy="214525"/>
          </a:xfrm>
        </p:grpSpPr>
        <p:sp>
          <p:nvSpPr>
            <p:cNvPr id="121" name="Freeform 120"/>
            <p:cNvSpPr/>
            <p:nvPr/>
          </p:nvSpPr>
          <p:spPr>
            <a:xfrm>
              <a:off x="5145774" y="4339376"/>
              <a:ext cx="279422" cy="66149"/>
            </a:xfrm>
            <a:custGeom>
              <a:avLst/>
              <a:gdLst>
                <a:gd name="connsiteX0" fmla="*/ 0 w 279422"/>
                <a:gd name="connsiteY0" fmla="*/ 66149 h 66149"/>
                <a:gd name="connsiteX1" fmla="*/ 66141 w 279422"/>
                <a:gd name="connsiteY1" fmla="*/ 26460 h 66149"/>
                <a:gd name="connsiteX2" fmla="*/ 145510 w 279422"/>
                <a:gd name="connsiteY2" fmla="*/ 0 h 66149"/>
                <a:gd name="connsiteX3" fmla="*/ 277792 w 279422"/>
                <a:gd name="connsiteY3" fmla="*/ 26460 h 66149"/>
                <a:gd name="connsiteX4" fmla="*/ 277792 w 279422"/>
                <a:gd name="connsiteY4" fmla="*/ 39689 h 661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9422" h="66149">
                  <a:moveTo>
                    <a:pt x="0" y="66149"/>
                  </a:moveTo>
                  <a:cubicBezTo>
                    <a:pt x="22047" y="52919"/>
                    <a:pt x="42734" y="37101"/>
                    <a:pt x="66141" y="26460"/>
                  </a:cubicBezTo>
                  <a:cubicBezTo>
                    <a:pt x="91529" y="14919"/>
                    <a:pt x="145510" y="0"/>
                    <a:pt x="145510" y="0"/>
                  </a:cubicBezTo>
                  <a:cubicBezTo>
                    <a:pt x="153357" y="1121"/>
                    <a:pt x="252604" y="9667"/>
                    <a:pt x="277792" y="26460"/>
                  </a:cubicBezTo>
                  <a:cubicBezTo>
                    <a:pt x="281461" y="28906"/>
                    <a:pt x="277792" y="35279"/>
                    <a:pt x="277792" y="39689"/>
                  </a:cubicBezTo>
                </a:path>
              </a:pathLst>
            </a:cu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22" name="Freeform 121"/>
            <p:cNvSpPr/>
            <p:nvPr/>
          </p:nvSpPr>
          <p:spPr>
            <a:xfrm>
              <a:off x="5130778" y="4191000"/>
              <a:ext cx="279422" cy="66149"/>
            </a:xfrm>
            <a:custGeom>
              <a:avLst/>
              <a:gdLst>
                <a:gd name="connsiteX0" fmla="*/ 0 w 279422"/>
                <a:gd name="connsiteY0" fmla="*/ 66149 h 66149"/>
                <a:gd name="connsiteX1" fmla="*/ 66141 w 279422"/>
                <a:gd name="connsiteY1" fmla="*/ 26460 h 66149"/>
                <a:gd name="connsiteX2" fmla="*/ 145510 w 279422"/>
                <a:gd name="connsiteY2" fmla="*/ 0 h 66149"/>
                <a:gd name="connsiteX3" fmla="*/ 277792 w 279422"/>
                <a:gd name="connsiteY3" fmla="*/ 26460 h 66149"/>
                <a:gd name="connsiteX4" fmla="*/ 277792 w 279422"/>
                <a:gd name="connsiteY4" fmla="*/ 39689 h 661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9422" h="66149">
                  <a:moveTo>
                    <a:pt x="0" y="66149"/>
                  </a:moveTo>
                  <a:cubicBezTo>
                    <a:pt x="22047" y="52919"/>
                    <a:pt x="42734" y="37101"/>
                    <a:pt x="66141" y="26460"/>
                  </a:cubicBezTo>
                  <a:cubicBezTo>
                    <a:pt x="91529" y="14919"/>
                    <a:pt x="145510" y="0"/>
                    <a:pt x="145510" y="0"/>
                  </a:cubicBezTo>
                  <a:cubicBezTo>
                    <a:pt x="153357" y="1121"/>
                    <a:pt x="252604" y="9667"/>
                    <a:pt x="277792" y="26460"/>
                  </a:cubicBezTo>
                  <a:cubicBezTo>
                    <a:pt x="281461" y="28906"/>
                    <a:pt x="277792" y="35279"/>
                    <a:pt x="277792" y="39689"/>
                  </a:cubicBezTo>
                </a:path>
              </a:pathLst>
            </a:cu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pic>
        <p:nvPicPr>
          <p:cNvPr id="123" name="Picture 9" descr="AK_closed"/>
          <p:cNvPicPr>
            <a:picLocks noChangeAspect="1" noChangeArrowheads="1"/>
          </p:cNvPicPr>
          <p:nvPr/>
        </p:nvPicPr>
        <p:blipFill>
          <a:blip r:embed="rId2"/>
          <a:srcRect/>
          <a:stretch>
            <a:fillRect/>
          </a:stretch>
        </p:blipFill>
        <p:spPr bwMode="auto">
          <a:xfrm>
            <a:off x="7162800" y="4495800"/>
            <a:ext cx="616174" cy="609600"/>
          </a:xfrm>
          <a:prstGeom prst="rect">
            <a:avLst/>
          </a:prstGeom>
          <a:noFill/>
          <a:ln w="9525">
            <a:noFill/>
            <a:miter lim="800000"/>
            <a:headEnd/>
            <a:tailEnd/>
          </a:ln>
        </p:spPr>
      </p:pic>
      <p:grpSp>
        <p:nvGrpSpPr>
          <p:cNvPr id="124" name="Group 123"/>
          <p:cNvGrpSpPr/>
          <p:nvPr/>
        </p:nvGrpSpPr>
        <p:grpSpPr>
          <a:xfrm rot="350284" flipV="1">
            <a:off x="7142167" y="5197393"/>
            <a:ext cx="318396" cy="154590"/>
            <a:chOff x="5130778" y="4191000"/>
            <a:chExt cx="294418" cy="214525"/>
          </a:xfrm>
        </p:grpSpPr>
        <p:sp>
          <p:nvSpPr>
            <p:cNvPr id="125" name="Freeform 124"/>
            <p:cNvSpPr/>
            <p:nvPr/>
          </p:nvSpPr>
          <p:spPr>
            <a:xfrm>
              <a:off x="5145774" y="4339376"/>
              <a:ext cx="279422" cy="66149"/>
            </a:xfrm>
            <a:custGeom>
              <a:avLst/>
              <a:gdLst>
                <a:gd name="connsiteX0" fmla="*/ 0 w 279422"/>
                <a:gd name="connsiteY0" fmla="*/ 66149 h 66149"/>
                <a:gd name="connsiteX1" fmla="*/ 66141 w 279422"/>
                <a:gd name="connsiteY1" fmla="*/ 26460 h 66149"/>
                <a:gd name="connsiteX2" fmla="*/ 145510 w 279422"/>
                <a:gd name="connsiteY2" fmla="*/ 0 h 66149"/>
                <a:gd name="connsiteX3" fmla="*/ 277792 w 279422"/>
                <a:gd name="connsiteY3" fmla="*/ 26460 h 66149"/>
                <a:gd name="connsiteX4" fmla="*/ 277792 w 279422"/>
                <a:gd name="connsiteY4" fmla="*/ 39689 h 661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9422" h="66149">
                  <a:moveTo>
                    <a:pt x="0" y="66149"/>
                  </a:moveTo>
                  <a:cubicBezTo>
                    <a:pt x="22047" y="52919"/>
                    <a:pt x="42734" y="37101"/>
                    <a:pt x="66141" y="26460"/>
                  </a:cubicBezTo>
                  <a:cubicBezTo>
                    <a:pt x="91529" y="14919"/>
                    <a:pt x="145510" y="0"/>
                    <a:pt x="145510" y="0"/>
                  </a:cubicBezTo>
                  <a:cubicBezTo>
                    <a:pt x="153357" y="1121"/>
                    <a:pt x="252604" y="9667"/>
                    <a:pt x="277792" y="26460"/>
                  </a:cubicBezTo>
                  <a:cubicBezTo>
                    <a:pt x="281461" y="28906"/>
                    <a:pt x="277792" y="35279"/>
                    <a:pt x="277792" y="39689"/>
                  </a:cubicBezTo>
                </a:path>
              </a:pathLst>
            </a:cu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26" name="Freeform 125"/>
            <p:cNvSpPr/>
            <p:nvPr/>
          </p:nvSpPr>
          <p:spPr>
            <a:xfrm>
              <a:off x="5130778" y="4191000"/>
              <a:ext cx="279422" cy="66149"/>
            </a:xfrm>
            <a:custGeom>
              <a:avLst/>
              <a:gdLst>
                <a:gd name="connsiteX0" fmla="*/ 0 w 279422"/>
                <a:gd name="connsiteY0" fmla="*/ 66149 h 66149"/>
                <a:gd name="connsiteX1" fmla="*/ 66141 w 279422"/>
                <a:gd name="connsiteY1" fmla="*/ 26460 h 66149"/>
                <a:gd name="connsiteX2" fmla="*/ 145510 w 279422"/>
                <a:gd name="connsiteY2" fmla="*/ 0 h 66149"/>
                <a:gd name="connsiteX3" fmla="*/ 277792 w 279422"/>
                <a:gd name="connsiteY3" fmla="*/ 26460 h 66149"/>
                <a:gd name="connsiteX4" fmla="*/ 277792 w 279422"/>
                <a:gd name="connsiteY4" fmla="*/ 39689 h 661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9422" h="66149">
                  <a:moveTo>
                    <a:pt x="0" y="66149"/>
                  </a:moveTo>
                  <a:cubicBezTo>
                    <a:pt x="22047" y="52919"/>
                    <a:pt x="42734" y="37101"/>
                    <a:pt x="66141" y="26460"/>
                  </a:cubicBezTo>
                  <a:cubicBezTo>
                    <a:pt x="91529" y="14919"/>
                    <a:pt x="145510" y="0"/>
                    <a:pt x="145510" y="0"/>
                  </a:cubicBezTo>
                  <a:cubicBezTo>
                    <a:pt x="153357" y="1121"/>
                    <a:pt x="252604" y="9667"/>
                    <a:pt x="277792" y="26460"/>
                  </a:cubicBezTo>
                  <a:cubicBezTo>
                    <a:pt x="281461" y="28906"/>
                    <a:pt x="277792" y="35279"/>
                    <a:pt x="277792" y="39689"/>
                  </a:cubicBezTo>
                </a:path>
              </a:pathLst>
            </a:cu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grpSp>
        <p:nvGrpSpPr>
          <p:cNvPr id="127" name="Group 126"/>
          <p:cNvGrpSpPr/>
          <p:nvPr/>
        </p:nvGrpSpPr>
        <p:grpSpPr>
          <a:xfrm rot="350284" flipV="1">
            <a:off x="7065967" y="5425993"/>
            <a:ext cx="318396" cy="154590"/>
            <a:chOff x="5130778" y="4191000"/>
            <a:chExt cx="294418" cy="214525"/>
          </a:xfrm>
        </p:grpSpPr>
        <p:sp>
          <p:nvSpPr>
            <p:cNvPr id="128" name="Freeform 127"/>
            <p:cNvSpPr/>
            <p:nvPr/>
          </p:nvSpPr>
          <p:spPr>
            <a:xfrm>
              <a:off x="5145774" y="4339376"/>
              <a:ext cx="279422" cy="66149"/>
            </a:xfrm>
            <a:custGeom>
              <a:avLst/>
              <a:gdLst>
                <a:gd name="connsiteX0" fmla="*/ 0 w 279422"/>
                <a:gd name="connsiteY0" fmla="*/ 66149 h 66149"/>
                <a:gd name="connsiteX1" fmla="*/ 66141 w 279422"/>
                <a:gd name="connsiteY1" fmla="*/ 26460 h 66149"/>
                <a:gd name="connsiteX2" fmla="*/ 145510 w 279422"/>
                <a:gd name="connsiteY2" fmla="*/ 0 h 66149"/>
                <a:gd name="connsiteX3" fmla="*/ 277792 w 279422"/>
                <a:gd name="connsiteY3" fmla="*/ 26460 h 66149"/>
                <a:gd name="connsiteX4" fmla="*/ 277792 w 279422"/>
                <a:gd name="connsiteY4" fmla="*/ 39689 h 661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9422" h="66149">
                  <a:moveTo>
                    <a:pt x="0" y="66149"/>
                  </a:moveTo>
                  <a:cubicBezTo>
                    <a:pt x="22047" y="52919"/>
                    <a:pt x="42734" y="37101"/>
                    <a:pt x="66141" y="26460"/>
                  </a:cubicBezTo>
                  <a:cubicBezTo>
                    <a:pt x="91529" y="14919"/>
                    <a:pt x="145510" y="0"/>
                    <a:pt x="145510" y="0"/>
                  </a:cubicBezTo>
                  <a:cubicBezTo>
                    <a:pt x="153357" y="1121"/>
                    <a:pt x="252604" y="9667"/>
                    <a:pt x="277792" y="26460"/>
                  </a:cubicBezTo>
                  <a:cubicBezTo>
                    <a:pt x="281461" y="28906"/>
                    <a:pt x="277792" y="35279"/>
                    <a:pt x="277792" y="39689"/>
                  </a:cubicBezTo>
                </a:path>
              </a:pathLst>
            </a:cu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29" name="Freeform 128"/>
            <p:cNvSpPr/>
            <p:nvPr/>
          </p:nvSpPr>
          <p:spPr>
            <a:xfrm>
              <a:off x="5130778" y="4191000"/>
              <a:ext cx="279422" cy="66149"/>
            </a:xfrm>
            <a:custGeom>
              <a:avLst/>
              <a:gdLst>
                <a:gd name="connsiteX0" fmla="*/ 0 w 279422"/>
                <a:gd name="connsiteY0" fmla="*/ 66149 h 66149"/>
                <a:gd name="connsiteX1" fmla="*/ 66141 w 279422"/>
                <a:gd name="connsiteY1" fmla="*/ 26460 h 66149"/>
                <a:gd name="connsiteX2" fmla="*/ 145510 w 279422"/>
                <a:gd name="connsiteY2" fmla="*/ 0 h 66149"/>
                <a:gd name="connsiteX3" fmla="*/ 277792 w 279422"/>
                <a:gd name="connsiteY3" fmla="*/ 26460 h 66149"/>
                <a:gd name="connsiteX4" fmla="*/ 277792 w 279422"/>
                <a:gd name="connsiteY4" fmla="*/ 39689 h 661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9422" h="66149">
                  <a:moveTo>
                    <a:pt x="0" y="66149"/>
                  </a:moveTo>
                  <a:cubicBezTo>
                    <a:pt x="22047" y="52919"/>
                    <a:pt x="42734" y="37101"/>
                    <a:pt x="66141" y="26460"/>
                  </a:cubicBezTo>
                  <a:cubicBezTo>
                    <a:pt x="91529" y="14919"/>
                    <a:pt x="145510" y="0"/>
                    <a:pt x="145510" y="0"/>
                  </a:cubicBezTo>
                  <a:cubicBezTo>
                    <a:pt x="153357" y="1121"/>
                    <a:pt x="252604" y="9667"/>
                    <a:pt x="277792" y="26460"/>
                  </a:cubicBezTo>
                  <a:cubicBezTo>
                    <a:pt x="281461" y="28906"/>
                    <a:pt x="277792" y="35279"/>
                    <a:pt x="277792" y="39689"/>
                  </a:cubicBezTo>
                </a:path>
              </a:pathLst>
            </a:cu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spTree>
    <p:extLst>
      <p:ext uri="{BB962C8B-B14F-4D97-AF65-F5344CB8AC3E}">
        <p14:creationId xmlns:p14="http://schemas.microsoft.com/office/powerpoint/2010/main" val="40479865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dissolve">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113"/>
                                        </p:tgtEl>
                                        <p:attrNameLst>
                                          <p:attrName>style.visibility</p:attrName>
                                        </p:attrNameLst>
                                      </p:cBhvr>
                                      <p:to>
                                        <p:strVal val="visible"/>
                                      </p:to>
                                    </p:set>
                                    <p:animEffect transition="in" filter="dissolve">
                                      <p:cBhvr>
                                        <p:cTn id="12" dur="500"/>
                                        <p:tgtEl>
                                          <p:spTgt spid="113"/>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120"/>
                                        </p:tgtEl>
                                        <p:attrNameLst>
                                          <p:attrName>style.visibility</p:attrName>
                                        </p:attrNameLst>
                                      </p:cBhvr>
                                      <p:to>
                                        <p:strVal val="visible"/>
                                      </p:to>
                                    </p:set>
                                    <p:animEffect transition="in" filter="dissolve">
                                      <p:cBhvr>
                                        <p:cTn id="17" dur="500"/>
                                        <p:tgtEl>
                                          <p:spTgt spid="120"/>
                                        </p:tgtEl>
                                      </p:cBhvr>
                                    </p:animEffect>
                                  </p:childTnLst>
                                </p:cTn>
                              </p:par>
                              <p:par>
                                <p:cTn id="18" presetID="9" presetClass="entr" presetSubtype="0" fill="hold" nodeType="withEffect">
                                  <p:stCondLst>
                                    <p:cond delay="0"/>
                                  </p:stCondLst>
                                  <p:childTnLst>
                                    <p:set>
                                      <p:cBhvr>
                                        <p:cTn id="19" dur="1" fill="hold">
                                          <p:stCondLst>
                                            <p:cond delay="0"/>
                                          </p:stCondLst>
                                        </p:cTn>
                                        <p:tgtEl>
                                          <p:spTgt spid="118"/>
                                        </p:tgtEl>
                                        <p:attrNameLst>
                                          <p:attrName>style.visibility</p:attrName>
                                        </p:attrNameLst>
                                      </p:cBhvr>
                                      <p:to>
                                        <p:strVal val="visible"/>
                                      </p:to>
                                    </p:set>
                                    <p:animEffect transition="in" filter="dissolve">
                                      <p:cBhvr>
                                        <p:cTn id="20" dur="500"/>
                                        <p:tgtEl>
                                          <p:spTgt spid="118"/>
                                        </p:tgtEl>
                                      </p:cBhvr>
                                    </p:animEffect>
                                  </p:childTnLst>
                                </p:cTn>
                              </p:par>
                            </p:childTnLst>
                          </p:cTn>
                        </p:par>
                      </p:childTnLst>
                    </p:cTn>
                  </p:par>
                  <p:par>
                    <p:cTn id="21" fill="hold">
                      <p:stCondLst>
                        <p:cond delay="indefinite"/>
                      </p:stCondLst>
                      <p:childTnLst>
                        <p:par>
                          <p:cTn id="22" fill="hold">
                            <p:stCondLst>
                              <p:cond delay="0"/>
                            </p:stCondLst>
                            <p:childTnLst>
                              <p:par>
                                <p:cTn id="23" presetID="9" presetClass="entr" presetSubtype="0" fill="hold" nodeType="click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dissolve">
                                      <p:cBhvr>
                                        <p:cTn id="25" dur="500"/>
                                        <p:tgtEl>
                                          <p:spTgt spid="13"/>
                                        </p:tgtEl>
                                      </p:cBhvr>
                                    </p:animEffect>
                                  </p:childTnLst>
                                </p:cTn>
                              </p:par>
                              <p:par>
                                <p:cTn id="26" presetID="9" presetClass="entr" presetSubtype="0" fill="hold" nodeType="withEffect">
                                  <p:stCondLst>
                                    <p:cond delay="0"/>
                                  </p:stCondLst>
                                  <p:childTnLst>
                                    <p:set>
                                      <p:cBhvr>
                                        <p:cTn id="27" dur="1" fill="hold">
                                          <p:stCondLst>
                                            <p:cond delay="0"/>
                                          </p:stCondLst>
                                        </p:cTn>
                                        <p:tgtEl>
                                          <p:spTgt spid="123"/>
                                        </p:tgtEl>
                                        <p:attrNameLst>
                                          <p:attrName>style.visibility</p:attrName>
                                        </p:attrNameLst>
                                      </p:cBhvr>
                                      <p:to>
                                        <p:strVal val="visible"/>
                                      </p:to>
                                    </p:set>
                                    <p:animEffect transition="in" filter="dissolve">
                                      <p:cBhvr>
                                        <p:cTn id="28" dur="500"/>
                                        <p:tgtEl>
                                          <p:spTgt spid="123"/>
                                        </p:tgtEl>
                                      </p:cBhvr>
                                    </p:animEffect>
                                  </p:childTnLst>
                                </p:cTn>
                              </p:par>
                              <p:par>
                                <p:cTn id="29" presetID="9" presetClass="entr" presetSubtype="0" fill="hold" nodeType="withEffect">
                                  <p:stCondLst>
                                    <p:cond delay="0"/>
                                  </p:stCondLst>
                                  <p:childTnLst>
                                    <p:set>
                                      <p:cBhvr>
                                        <p:cTn id="30" dur="1" fill="hold">
                                          <p:stCondLst>
                                            <p:cond delay="0"/>
                                          </p:stCondLst>
                                        </p:cTn>
                                        <p:tgtEl>
                                          <p:spTgt spid="124"/>
                                        </p:tgtEl>
                                        <p:attrNameLst>
                                          <p:attrName>style.visibility</p:attrName>
                                        </p:attrNameLst>
                                      </p:cBhvr>
                                      <p:to>
                                        <p:strVal val="visible"/>
                                      </p:to>
                                    </p:set>
                                    <p:animEffect transition="in" filter="dissolve">
                                      <p:cBhvr>
                                        <p:cTn id="31" dur="500"/>
                                        <p:tgtEl>
                                          <p:spTgt spid="124"/>
                                        </p:tgtEl>
                                      </p:cBhvr>
                                    </p:animEffect>
                                  </p:childTnLst>
                                </p:cTn>
                              </p:par>
                              <p:par>
                                <p:cTn id="32" presetID="9" presetClass="entr" presetSubtype="0" fill="hold" nodeType="withEffect">
                                  <p:stCondLst>
                                    <p:cond delay="0"/>
                                  </p:stCondLst>
                                  <p:childTnLst>
                                    <p:set>
                                      <p:cBhvr>
                                        <p:cTn id="33" dur="1" fill="hold">
                                          <p:stCondLst>
                                            <p:cond delay="0"/>
                                          </p:stCondLst>
                                        </p:cTn>
                                        <p:tgtEl>
                                          <p:spTgt spid="127"/>
                                        </p:tgtEl>
                                        <p:attrNameLst>
                                          <p:attrName>style.visibility</p:attrName>
                                        </p:attrNameLst>
                                      </p:cBhvr>
                                      <p:to>
                                        <p:strVal val="visible"/>
                                      </p:to>
                                    </p:set>
                                    <p:animEffect transition="in" filter="dissolve">
                                      <p:cBhvr>
                                        <p:cTn id="34" dur="500"/>
                                        <p:tgtEl>
                                          <p:spTgt spid="1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quity">
  <a:themeElements>
    <a:clrScheme name="Equity">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Equity">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Equity">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Equity</Template>
  <TotalTime>1494</TotalTime>
  <Words>3644</Words>
  <Application>Microsoft Macintosh PowerPoint</Application>
  <PresentationFormat>On-screen Show (4:3)</PresentationFormat>
  <Paragraphs>514</Paragraphs>
  <Slides>71</Slides>
  <Notes>0</Notes>
  <HiddenSlides>0</HiddenSlides>
  <MMClips>0</MMClips>
  <ScaleCrop>false</ScaleCrop>
  <HeadingPairs>
    <vt:vector size="8" baseType="variant">
      <vt:variant>
        <vt:lpstr>Fonts Used</vt:lpstr>
      </vt:variant>
      <vt:variant>
        <vt:i4>13</vt:i4>
      </vt:variant>
      <vt:variant>
        <vt:lpstr>Theme</vt:lpstr>
      </vt:variant>
      <vt:variant>
        <vt:i4>1</vt:i4>
      </vt:variant>
      <vt:variant>
        <vt:lpstr>Embedded OLE Servers</vt:lpstr>
      </vt:variant>
      <vt:variant>
        <vt:i4>3</vt:i4>
      </vt:variant>
      <vt:variant>
        <vt:lpstr>Slide Titles</vt:lpstr>
      </vt:variant>
      <vt:variant>
        <vt:i4>71</vt:i4>
      </vt:variant>
    </vt:vector>
  </HeadingPairs>
  <TitlesOfParts>
    <vt:vector size="88" baseType="lpstr">
      <vt:lpstr>宋体</vt:lpstr>
      <vt:lpstr>宋体</vt:lpstr>
      <vt:lpstr>ˎ̥</vt:lpstr>
      <vt:lpstr>Arial</vt:lpstr>
      <vt:lpstr>Courier New</vt:lpstr>
      <vt:lpstr>Franklin Gothic Book</vt:lpstr>
      <vt:lpstr>Garamond</vt:lpstr>
      <vt:lpstr>楷体_GB2312</vt:lpstr>
      <vt:lpstr>Perpetua</vt:lpstr>
      <vt:lpstr>Symbol</vt:lpstr>
      <vt:lpstr>Times New Roman</vt:lpstr>
      <vt:lpstr>Wingdings</vt:lpstr>
      <vt:lpstr>Wingdings 2</vt:lpstr>
      <vt:lpstr>Equity</vt:lpstr>
      <vt:lpstr>位图图像</vt:lpstr>
      <vt:lpstr>CorelPhotoPaint.Image.7</vt:lpstr>
      <vt:lpstr>ChemSketch</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Protein Stability</vt:lpstr>
      <vt:lpstr>Chemical Stability</vt:lpstr>
      <vt:lpstr>Protein Stability</vt:lpstr>
      <vt:lpstr>Protein Stability</vt:lpstr>
      <vt:lpstr>Stability of the Folded State </vt:lpstr>
      <vt:lpstr>Stability of the Folded State</vt:lpstr>
      <vt:lpstr>Techniques for Measuring Stability</vt:lpstr>
      <vt:lpstr>Denaturing Proteins at Extreme pHs</vt:lpstr>
      <vt:lpstr>Denaturants</vt:lpstr>
      <vt:lpstr>Denaturants</vt:lpstr>
      <vt:lpstr>Two-state Unfolding of Protein</vt:lpstr>
      <vt:lpstr>Denaturants</vt:lpstr>
      <vt:lpstr>Urea Unfolding of Barnase</vt:lpstr>
      <vt:lpstr>m - value</vt:lpstr>
      <vt:lpstr>Thermal Denaturation </vt:lpstr>
      <vt:lpstr>Differential Scanning Calorimetry (DSC)</vt:lpstr>
      <vt:lpstr>Thermal Denaturation</vt:lpstr>
      <vt:lpstr>Thermal Denaturation</vt:lpstr>
      <vt:lpstr>PowerPoint Presentation</vt:lpstr>
      <vt:lpstr>Thermal Denaturation</vt:lpstr>
      <vt:lpstr>Thermal Unfolding of Barnase</vt:lpstr>
      <vt:lpstr>Thermophilic Proteins</vt:lpstr>
      <vt:lpstr>Thermophilic vs Mesophilic Proteins</vt:lpstr>
      <vt:lpstr>Stability-activity Trade-off?</vt:lpstr>
      <vt:lpstr>Aldehyde Ferredoxin Oxidoreductase</vt:lpstr>
      <vt:lpstr>Cold Denaturation</vt:lpstr>
      <vt:lpstr>Factors Affecting Protein Stability</vt:lpstr>
      <vt:lpstr>Factors Affecting Protein Stability</vt:lpstr>
      <vt:lpstr>Factors Affecting Protein Stability</vt:lpstr>
      <vt:lpstr>Denatured States</vt:lpstr>
      <vt:lpstr>m-value</vt:lpstr>
      <vt:lpstr>Different Unfolded States</vt:lpstr>
      <vt:lpstr>PowerPoint Presentation</vt:lpstr>
      <vt:lpstr>       Numbers Matter</vt:lpstr>
      <vt:lpstr>       Numbers Matter</vt:lpstr>
      <vt:lpstr>       Numbers Matter</vt:lpstr>
    </vt:vector>
  </TitlesOfParts>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user</dc:creator>
  <cp:lastModifiedBy>Jiri Vondrasek</cp:lastModifiedBy>
  <cp:revision>68</cp:revision>
  <dcterms:created xsi:type="dcterms:W3CDTF">2015-06-30T05:30:37Z</dcterms:created>
  <dcterms:modified xsi:type="dcterms:W3CDTF">2019-03-21T13:46:59Z</dcterms:modified>
</cp:coreProperties>
</file>