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av" ContentType="audio/wav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0945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1" Type="http://schemas.openxmlformats.org/officeDocument/2006/relationships/hyperlink" Target="https://en.wikipedia.org/wiki/Amyloid" TargetMode="External"/><Relationship Id="rId12" Type="http://schemas.openxmlformats.org/officeDocument/2006/relationships/hyperlink" Target="https://en.wikipedia.org/wiki/Amyloid_plaque" TargetMode="External"/><Relationship Id="rId13" Type="http://schemas.openxmlformats.org/officeDocument/2006/relationships/hyperlink" Target="https://en.wikipedia.org/wiki/Alzheimer's_disease" TargetMode="External"/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en.wikipedia.org/wiki/Integral_membrane_protein" TargetMode="External"/><Relationship Id="rId3" Type="http://schemas.openxmlformats.org/officeDocument/2006/relationships/hyperlink" Target="https://en.wikipedia.org/wiki/Biological_tissue" TargetMode="External"/><Relationship Id="rId4" Type="http://schemas.openxmlformats.org/officeDocument/2006/relationships/hyperlink" Target="https://en.wikipedia.org/wiki/Synapse" TargetMode="External"/><Relationship Id="rId5" Type="http://schemas.openxmlformats.org/officeDocument/2006/relationships/hyperlink" Target="https://en.wikipedia.org/wiki/Neuron" TargetMode="External"/><Relationship Id="rId6" Type="http://schemas.openxmlformats.org/officeDocument/2006/relationships/hyperlink" Target="https://en.wikipedia.org/wiki/Amyloid_precursor_protein" TargetMode="External"/><Relationship Id="rId7" Type="http://schemas.openxmlformats.org/officeDocument/2006/relationships/hyperlink" Target="https://en.wikipedia.org/wiki/Neural_plasticity" TargetMode="External"/><Relationship Id="rId8" Type="http://schemas.openxmlformats.org/officeDocument/2006/relationships/hyperlink" Target="https://en.wikipedia.org/wiki/Proteolysis" TargetMode="External"/><Relationship Id="rId9" Type="http://schemas.openxmlformats.org/officeDocument/2006/relationships/hyperlink" Target="https://en.wikipedia.org/wiki/Beta_amyloid" TargetMode="External"/><Relationship Id="rId10" Type="http://schemas.openxmlformats.org/officeDocument/2006/relationships/hyperlink" Target="https://en.wikipedia.org/wiki/Amino_acid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3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0.png"/><Relationship Id="rId5" Type="http://schemas.openxmlformats.org/officeDocument/2006/relationships/image" Target="../media/image31.jpeg"/><Relationship Id="rId6" Type="http://schemas.openxmlformats.org/officeDocument/2006/relationships/oleObject" Target="../embeddings/oleObject1.bin"/><Relationship Id="rId7" Type="http://schemas.openxmlformats.org/officeDocument/2006/relationships/image" Target="../media/image29.w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7" Type="http://schemas.openxmlformats.org/officeDocument/2006/relationships/image" Target="../media/image36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4" Type="http://schemas.openxmlformats.org/officeDocument/2006/relationships/image" Target="../media/image42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4" Type="http://schemas.openxmlformats.org/officeDocument/2006/relationships/image" Target="../media/image25.jpeg"/><Relationship Id="rId5" Type="http://schemas.openxmlformats.org/officeDocument/2006/relationships/image" Target="../media/image26.jpeg"/><Relationship Id="rId6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Kinetics of Protein Fibrils Formation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Kinetics of Protein Fibrils Formation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Kinetics of Protein Fibrils Formation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/>
              <a:t>Amyloid</a:t>
            </a:r>
            <a:r>
              <a:rPr lang="en-US" sz="2000" b="1" dirty="0" smtClean="0"/>
              <a:t> precursor protein</a:t>
            </a:r>
            <a:r>
              <a:rPr lang="en-US" sz="2000" dirty="0" smtClean="0"/>
              <a:t> (</a:t>
            </a:r>
            <a:r>
              <a:rPr lang="en-US" sz="2000" b="1" dirty="0" smtClean="0"/>
              <a:t>APP</a:t>
            </a:r>
            <a:r>
              <a:rPr lang="en-US" sz="2000" dirty="0" smtClean="0"/>
              <a:t>) is an </a:t>
            </a:r>
            <a:r>
              <a:rPr lang="en-US" sz="2000" dirty="0" smtClean="0">
                <a:hlinkClick r:id="rId2" tooltip="Integral membrane protein"/>
              </a:rPr>
              <a:t>integral membrane protein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expressed in many </a:t>
            </a:r>
            <a:r>
              <a:rPr lang="en-US" sz="2000" dirty="0" smtClean="0">
                <a:hlinkClick r:id="rId3" tooltip="Biological tissue"/>
              </a:rPr>
              <a:t>tissues</a:t>
            </a:r>
            <a:r>
              <a:rPr lang="en-US" sz="2000" dirty="0" smtClean="0"/>
              <a:t> and concentrated in the </a:t>
            </a:r>
            <a:r>
              <a:rPr lang="en-US" sz="2000" dirty="0" smtClean="0">
                <a:hlinkClick r:id="rId4" tooltip="Synapse"/>
              </a:rPr>
              <a:t>synapses</a:t>
            </a:r>
            <a:r>
              <a:rPr lang="en-US" sz="2000" dirty="0" smtClean="0"/>
              <a:t> of </a:t>
            </a:r>
            <a:r>
              <a:rPr lang="en-US" sz="2000" dirty="0" smtClean="0">
                <a:hlinkClick r:id="rId5" tooltip="Neuron"/>
              </a:rPr>
              <a:t>neurons</a:t>
            </a:r>
            <a:r>
              <a:rPr lang="en-US" sz="2000" dirty="0" smtClean="0"/>
              <a:t>. </a:t>
            </a:r>
          </a:p>
          <a:p>
            <a:r>
              <a:rPr lang="en-US" sz="2000" dirty="0" smtClean="0"/>
              <a:t>Its primary function is not known, though it has been implicated as </a:t>
            </a:r>
          </a:p>
          <a:p>
            <a:r>
              <a:rPr lang="en-US" sz="2000" dirty="0" smtClean="0"/>
              <a:t>a regulator of synapse formation,</a:t>
            </a:r>
            <a:r>
              <a:rPr lang="en-US" sz="2000" baseline="30000" dirty="0" smtClean="0">
                <a:hlinkClick r:id="rId6"/>
              </a:rPr>
              <a:t>[3]</a:t>
            </a:r>
            <a:r>
              <a:rPr lang="en-US" sz="2000" dirty="0" smtClean="0"/>
              <a:t> </a:t>
            </a:r>
            <a:r>
              <a:rPr lang="en-US" sz="2000" dirty="0" smtClean="0">
                <a:hlinkClick r:id="rId7" tooltip="Neural plasticity"/>
              </a:rPr>
              <a:t>neural plasticity</a:t>
            </a:r>
            <a:r>
              <a:rPr lang="en-US" sz="2000" baseline="30000" dirty="0" smtClean="0">
                <a:hlinkClick r:id="rId6"/>
              </a:rPr>
              <a:t>[4]</a:t>
            </a:r>
            <a:r>
              <a:rPr lang="en-US" sz="2000" dirty="0" smtClean="0"/>
              <a:t> and iron export.</a:t>
            </a:r>
            <a:endParaRPr lang="en-US" sz="2000" baseline="30000" dirty="0"/>
          </a:p>
          <a:p>
            <a:r>
              <a:rPr lang="en-US" sz="2000" dirty="0" smtClean="0"/>
              <a:t>APP is best known as the precursor molecule whose </a:t>
            </a:r>
            <a:r>
              <a:rPr lang="en-US" sz="2000" dirty="0" smtClean="0">
                <a:hlinkClick r:id="rId8" tooltip="Proteolysis"/>
              </a:rPr>
              <a:t>proteolysis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generates </a:t>
            </a:r>
            <a:r>
              <a:rPr lang="en-US" sz="2000" dirty="0" smtClean="0">
                <a:hlinkClick r:id="rId9" tooltip="Beta amyloid"/>
              </a:rPr>
              <a:t>beta </a:t>
            </a:r>
            <a:r>
              <a:rPr lang="en-US" sz="2000" dirty="0" err="1" smtClean="0">
                <a:hlinkClick r:id="rId9" tooltip="Beta amyloid"/>
              </a:rPr>
              <a:t>amyloid</a:t>
            </a:r>
            <a:r>
              <a:rPr lang="en-US" sz="2000" dirty="0" smtClean="0"/>
              <a:t> (</a:t>
            </a:r>
            <a:r>
              <a:rPr lang="en-US" sz="2000" dirty="0" err="1" smtClean="0"/>
              <a:t>Aβ</a:t>
            </a:r>
            <a:r>
              <a:rPr lang="en-US" sz="2000" dirty="0" smtClean="0"/>
              <a:t>), a polypeptide containing 37 to 49 </a:t>
            </a:r>
          </a:p>
          <a:p>
            <a:r>
              <a:rPr lang="en-US" sz="2000" dirty="0" smtClean="0">
                <a:hlinkClick r:id="rId10" tooltip="Amino acid"/>
              </a:rPr>
              <a:t>amino acid</a:t>
            </a:r>
            <a:r>
              <a:rPr lang="en-US" sz="2000" dirty="0" smtClean="0"/>
              <a:t> residues whose </a:t>
            </a:r>
            <a:r>
              <a:rPr lang="en-US" sz="2000" dirty="0" err="1" smtClean="0">
                <a:hlinkClick r:id="rId11" tooltip="Amyloid"/>
              </a:rPr>
              <a:t>amyloid</a:t>
            </a:r>
            <a:r>
              <a:rPr lang="en-US" sz="2000" dirty="0" smtClean="0"/>
              <a:t> </a:t>
            </a:r>
            <a:r>
              <a:rPr lang="en-US" sz="2000" dirty="0" err="1" smtClean="0"/>
              <a:t>fibrillar</a:t>
            </a:r>
            <a:r>
              <a:rPr lang="en-US" sz="2000" dirty="0" smtClean="0"/>
              <a:t> form is the primary </a:t>
            </a:r>
          </a:p>
          <a:p>
            <a:r>
              <a:rPr lang="en-US" sz="2000" dirty="0" smtClean="0"/>
              <a:t>component of </a:t>
            </a:r>
            <a:r>
              <a:rPr lang="en-US" sz="2000" dirty="0" err="1" smtClean="0">
                <a:hlinkClick r:id="rId12" tooltip="Amyloid plaque"/>
              </a:rPr>
              <a:t>amyloid</a:t>
            </a:r>
            <a:r>
              <a:rPr lang="en-US" sz="2000" dirty="0" smtClean="0">
                <a:hlinkClick r:id="rId12" tooltip="Amyloid plaque"/>
              </a:rPr>
              <a:t> plaques</a:t>
            </a:r>
            <a:r>
              <a:rPr lang="en-US" sz="2000" dirty="0" smtClean="0"/>
              <a:t> found in the brains of </a:t>
            </a:r>
            <a:r>
              <a:rPr lang="en-US" sz="2000" dirty="0" smtClean="0">
                <a:hlinkClick r:id="rId13" tooltip="Alzheimer's disease"/>
              </a:rPr>
              <a:t>Alzheimer's </a:t>
            </a:r>
          </a:p>
          <a:p>
            <a:r>
              <a:rPr lang="en-US" sz="2000" dirty="0" smtClean="0">
                <a:hlinkClick r:id="rId13" tooltip="Alzheimer's disease"/>
              </a:rPr>
              <a:t>disease</a:t>
            </a:r>
            <a:r>
              <a:rPr lang="en-US" sz="2000" dirty="0" smtClean="0"/>
              <a:t> patients.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APP </a:t>
            </a:r>
            <a:r>
              <a:rPr lang="en-US" sz="3600" b="1" dirty="0" err="1" smtClean="0"/>
              <a:t>ans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Aβ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469188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Cleavage of APP results from action of specific proteases called </a:t>
            </a:r>
            <a:r>
              <a:rPr lang="en-US" sz="1800" i="1">
                <a:latin typeface="Marker Felt" pitchFamily="1" charset="0"/>
              </a:rPr>
              <a:t>secretases</a:t>
            </a:r>
            <a:endParaRPr lang="en-US" sz="1800">
              <a:latin typeface="Marker Felt" pitchFamily="1" charset="0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6929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In Selkoe’s “A</a:t>
            </a:r>
            <a:r>
              <a:rPr lang="en-US" sz="180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4557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27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Lower propensity for amyloid formation in WT peptide due to Glu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-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charged states (versus Gln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o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Proposed INVERSE correlation between charge and aggregation rate - now seen experimentally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%</a:t>
            </a:r>
            <a:endParaRPr lang="en-US" sz="1800">
              <a:solidFill>
                <a:schemeClr val="accent2"/>
              </a:solidFill>
              <a:latin typeface="Marker Felt" pitchFamily="1" charset="0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8994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*Zhang </a:t>
            </a:r>
            <a:r>
              <a:rPr lang="en-US" sz="1400" i="1">
                <a:latin typeface="Marker Felt" pitchFamily="1" charset="0"/>
              </a:rPr>
              <a:t>et al. Fold. Des. </a:t>
            </a:r>
            <a:r>
              <a:rPr lang="en-US" sz="1400">
                <a:latin typeface="Marker Felt" pitchFamily="1" charset="0"/>
              </a:rPr>
              <a:t>3:413 (1998).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@ Miravalle </a:t>
            </a:r>
            <a:r>
              <a:rPr lang="en-US" sz="1400" i="1">
                <a:latin typeface="Marker Felt" pitchFamily="1" charset="0"/>
              </a:rPr>
              <a:t>et. Al., J. Biol. Chem., </a:t>
            </a:r>
            <a:r>
              <a:rPr lang="en-US" sz="1400" b="1">
                <a:latin typeface="Marker Felt" pitchFamily="1" charset="0"/>
              </a:rPr>
              <a:t>275, </a:t>
            </a:r>
            <a:r>
              <a:rPr lang="en-US" sz="1400">
                <a:latin typeface="Marker Felt" pitchFamily="1" charset="0"/>
              </a:rPr>
              <a:t>27110-27116 (2000).</a:t>
            </a:r>
          </a:p>
          <a:p>
            <a:pPr eaLnBrk="1" hangingPunct="1"/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#Massi and Straub, </a:t>
            </a:r>
            <a:r>
              <a:rPr lang="en-US" sz="1400" i="1">
                <a:solidFill>
                  <a:srgbClr val="CC3439"/>
                </a:solidFill>
                <a:latin typeface="Marker Felt" pitchFamily="1" charset="0"/>
              </a:rPr>
              <a:t>Biophys. J. </a:t>
            </a:r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81:697 (2001); Massi, Klimov, Thirumalai and Straub, </a:t>
            </a:r>
            <a:r>
              <a:rPr lang="en-US" sz="1400" i="1">
                <a:solidFill>
                  <a:srgbClr val="CC3439"/>
                </a:solidFill>
                <a:latin typeface="Marker Felt" pitchFamily="1" charset="0"/>
              </a:rPr>
              <a:t>Prot. Sci.</a:t>
            </a:r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 11:1639 (2002).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Chiti, Stefani, Taddei, Ramponi and Dobson</a:t>
            </a:r>
            <a:r>
              <a:rPr lang="en-US" sz="1400" i="1">
                <a:latin typeface="Marker Felt" pitchFamily="1" charset="0"/>
              </a:rPr>
              <a:t>, Nature</a:t>
            </a:r>
            <a:r>
              <a:rPr lang="en-US" sz="1400">
                <a:latin typeface="Marker Felt" pitchFamily="1" charset="0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019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Prion</a:t>
            </a:r>
            <a:r>
              <a:rPr lang="en-US" sz="2000" dirty="0" smtClean="0"/>
              <a:t> diseases are caused by conversion of a normal </a:t>
            </a:r>
          </a:p>
          <a:p>
            <a:r>
              <a:rPr lang="en-US" sz="2000" dirty="0" smtClean="0"/>
              <a:t>cell-surface glycoprotein (</a:t>
            </a:r>
            <a:r>
              <a:rPr lang="en-US" sz="2000" dirty="0" err="1" smtClean="0"/>
              <a:t>PrP</a:t>
            </a:r>
            <a:r>
              <a:rPr lang="en-US" sz="2000" baseline="30000" dirty="0" err="1" smtClean="0"/>
              <a:t>C</a:t>
            </a:r>
            <a:r>
              <a:rPr lang="en-US" sz="2000" dirty="0" smtClean="0"/>
              <a:t>) into a </a:t>
            </a:r>
            <a:r>
              <a:rPr lang="en-US" sz="2000" dirty="0" err="1" smtClean="0"/>
              <a:t>conformationally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altered </a:t>
            </a:r>
            <a:r>
              <a:rPr lang="en-US" sz="2000" dirty="0" err="1" smtClean="0"/>
              <a:t>isoform</a:t>
            </a:r>
            <a:r>
              <a:rPr lang="en-US" sz="2000" dirty="0" smtClean="0"/>
              <a:t> (</a:t>
            </a:r>
            <a:r>
              <a:rPr lang="en-US" sz="2000" dirty="0" err="1" smtClean="0"/>
              <a:t>PrP</a:t>
            </a:r>
            <a:r>
              <a:rPr lang="en-US" sz="2000" baseline="30000" dirty="0" err="1" smtClean="0"/>
              <a:t>Sc</a:t>
            </a:r>
            <a:r>
              <a:rPr lang="en-US" sz="2000" dirty="0" smtClean="0"/>
              <a:t>) that is infectious in the absence </a:t>
            </a:r>
          </a:p>
          <a:p>
            <a:r>
              <a:rPr lang="en-US" sz="2000" dirty="0" smtClean="0"/>
              <a:t>of nucleic acid. Although a great deal has been learned </a:t>
            </a:r>
          </a:p>
          <a:p>
            <a:r>
              <a:rPr lang="en-US" sz="2000" dirty="0" smtClean="0"/>
              <a:t>about </a:t>
            </a:r>
            <a:r>
              <a:rPr lang="en-US" sz="2000" dirty="0" err="1" smtClean="0"/>
              <a:t>PrP</a:t>
            </a:r>
            <a:r>
              <a:rPr lang="en-US" sz="2000" baseline="30000" dirty="0" err="1" smtClean="0"/>
              <a:t>Sc</a:t>
            </a:r>
            <a:r>
              <a:rPr lang="en-US" sz="2000" dirty="0" smtClean="0"/>
              <a:t> and its role in </a:t>
            </a:r>
            <a:r>
              <a:rPr lang="en-US" sz="2000" dirty="0" err="1" smtClean="0"/>
              <a:t>prion</a:t>
            </a:r>
            <a:r>
              <a:rPr lang="en-US" sz="2000" dirty="0" smtClean="0"/>
              <a:t> propagation, much less </a:t>
            </a:r>
          </a:p>
          <a:p>
            <a:r>
              <a:rPr lang="en-US" sz="2000" dirty="0" smtClean="0"/>
              <a:t>is known about the physiological function of </a:t>
            </a:r>
            <a:r>
              <a:rPr lang="en-US" sz="2000" dirty="0" err="1" smtClean="0"/>
              <a:t>PrP</a:t>
            </a:r>
            <a:r>
              <a:rPr lang="en-US" sz="2000" baseline="30000" dirty="0" err="1" smtClean="0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0" name="Equation" r:id="rId6" imgW="1358640" imgH="419040" progId="Equation.3">
                    <p:embed/>
                  </p:oleObj>
                </mc:Choice>
                <mc:Fallback>
                  <p:oleObj name="Equation" r:id="rId6" imgW="1358640" imgH="419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4" y="1296"/>
                          <a:ext cx="1152" cy="3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</TotalTime>
  <Words>2298</Words>
  <Application>Microsoft Macintosh PowerPoint</Application>
  <PresentationFormat>On-screen Show (4:3)</PresentationFormat>
  <Paragraphs>438</Paragraphs>
  <Slides>47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Helvetica</vt:lpstr>
      <vt:lpstr>Lucida Grande</vt:lpstr>
      <vt:lpstr>Marker Felt</vt:lpstr>
      <vt:lpstr>ＭＳ Ｐゴシック</vt:lpstr>
      <vt:lpstr>Symbol</vt:lpstr>
      <vt:lpstr>Times New Roman</vt:lpstr>
      <vt:lpstr>Wingdings</vt:lpstr>
      <vt:lpstr>Arial</vt:lpstr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PowerPoint Presentation</vt:lpstr>
      <vt:lpstr>PowerPoint Presentation</vt:lpstr>
      <vt:lpstr>PowerPoint Presentation</vt:lpstr>
      <vt:lpstr>PowerPoint Presentation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PowerPoint Presentation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Microsoft Office User</cp:lastModifiedBy>
  <cp:revision>75</cp:revision>
  <dcterms:created xsi:type="dcterms:W3CDTF">2005-07-24T15:11:06Z</dcterms:created>
  <dcterms:modified xsi:type="dcterms:W3CDTF">2017-05-16T14:44:20Z</dcterms:modified>
</cp:coreProperties>
</file>