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7883" autoAdjust="0"/>
  </p:normalViewPr>
  <p:slideViewPr>
    <p:cSldViewPr>
      <p:cViewPr varScale="1">
        <p:scale>
          <a:sx n="114" d="100"/>
          <a:sy n="114" d="100"/>
        </p:scale>
        <p:origin x="1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1" Type="http://schemas.openxmlformats.org/officeDocument/2006/relationships/slide" Target="slides/slide39.xml"/><Relationship Id="rId12" Type="http://schemas.openxmlformats.org/officeDocument/2006/relationships/slide" Target="slides/slide40.xml"/><Relationship Id="rId13" Type="http://schemas.openxmlformats.org/officeDocument/2006/relationships/slide" Target="slides/slide41.xml"/><Relationship Id="rId14" Type="http://schemas.openxmlformats.org/officeDocument/2006/relationships/slide" Target="slides/slide42.xml"/><Relationship Id="rId15" Type="http://schemas.openxmlformats.org/officeDocument/2006/relationships/slide" Target="slides/slide47.xml"/><Relationship Id="rId16" Type="http://schemas.openxmlformats.org/officeDocument/2006/relationships/slide" Target="slides/slide48.xml"/><Relationship Id="rId17" Type="http://schemas.openxmlformats.org/officeDocument/2006/relationships/slide" Target="slides/slide50.xml"/><Relationship Id="rId18" Type="http://schemas.openxmlformats.org/officeDocument/2006/relationships/slide" Target="slides/slide51.xml"/><Relationship Id="rId1" Type="http://schemas.openxmlformats.org/officeDocument/2006/relationships/slide" Target="slides/slide29.xml"/><Relationship Id="rId2" Type="http://schemas.openxmlformats.org/officeDocument/2006/relationships/slide" Target="slides/slide30.xml"/><Relationship Id="rId3" Type="http://schemas.openxmlformats.org/officeDocument/2006/relationships/slide" Target="slides/slide31.xml"/><Relationship Id="rId4" Type="http://schemas.openxmlformats.org/officeDocument/2006/relationships/slide" Target="slides/slide32.xml"/><Relationship Id="rId5" Type="http://schemas.openxmlformats.org/officeDocument/2006/relationships/slide" Target="slides/slide33.xml"/><Relationship Id="rId6" Type="http://schemas.openxmlformats.org/officeDocument/2006/relationships/slide" Target="slides/slide34.xml"/><Relationship Id="rId7" Type="http://schemas.openxmlformats.org/officeDocument/2006/relationships/slide" Target="slides/slide35.xml"/><Relationship Id="rId8" Type="http://schemas.openxmlformats.org/officeDocument/2006/relationships/slide" Target="slides/slide36.xml"/><Relationship Id="rId9" Type="http://schemas.openxmlformats.org/officeDocument/2006/relationships/slide" Target="slides/slide37.xml"/><Relationship Id="rId10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0.emf"/><Relationship Id="rId5" Type="http://schemas.openxmlformats.org/officeDocument/2006/relationships/image" Target="../media/image11.gi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4" Type="http://schemas.openxmlformats.org/officeDocument/2006/relationships/oleObject" Target="../embeddings/oleObject3.bin"/><Relationship Id="rId5" Type="http://schemas.openxmlformats.org/officeDocument/2006/relationships/image" Target="../media/image12.emf"/><Relationship Id="rId6" Type="http://schemas.openxmlformats.org/officeDocument/2006/relationships/image" Target="../media/image14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1.jpeg"/><Relationship Id="rId1" Type="http://schemas.microsoft.com/office/2007/relationships/media" Target="file:///H:\Docs\SIAM%20conference%202-07\defensin-video-0-2ns.new.mpg" TargetMode="External"/><Relationship Id="rId2" Type="http://schemas.openxmlformats.org/officeDocument/2006/relationships/video" Target="file:///H:\Docs\SIAM%20conference%202-07\defensin-video-0-2ns.new.mpg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22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28.jpeg"/><Relationship Id="rId1" Type="http://schemas.microsoft.com/office/2007/relationships/media" Target="file:///H:\Docs\SIAM%20conference%202-07\defensin-video-0-2ns.new.mpg" TargetMode="External"/><Relationship Id="rId2" Type="http://schemas.openxmlformats.org/officeDocument/2006/relationships/video" Target="file:///H:\Docs\SIAM%20conference%202-07\defensin-video-0-2ns.new.mpg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9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Classical Molecular Dynamics Simulations of Proteins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 smtClean="0"/>
              <a:t>The Feynman Lectures in Physics</a:t>
            </a:r>
            <a:r>
              <a:rPr lang="en-GB" altLang="en-US" sz="2800" smtClean="0"/>
              <a:t> vol. 1, 3-6 (1963)</a:t>
            </a:r>
            <a:endParaRPr lang="en-US" altLang="en-US" sz="2800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 smtClean="0"/>
              <a:t>From systems</a:t>
            </a:r>
          </a:p>
          <a:p>
            <a:pPr lvl="1" eaLnBrk="1" hangingPunct="1"/>
            <a:r>
              <a:rPr lang="en-US" altLang="en-US" smtClean="0"/>
              <a:t>As small as an atom</a:t>
            </a:r>
          </a:p>
          <a:p>
            <a:pPr lvl="1" eaLnBrk="1" hangingPunct="1"/>
            <a:r>
              <a:rPr lang="en-US" altLang="en-US" smtClean="0"/>
              <a:t>As large as a galaxy</a:t>
            </a:r>
          </a:p>
          <a:p>
            <a:pPr eaLnBrk="1" hangingPunct="1"/>
            <a:r>
              <a:rPr lang="en-US" altLang="en-US" smtClean="0"/>
              <a:t>Equations of motion</a:t>
            </a:r>
          </a:p>
          <a:p>
            <a:pPr eaLnBrk="1" hangingPunct="1"/>
            <a:r>
              <a:rPr lang="en-US" altLang="en-US" smtClean="0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Theoretical foundation</a:t>
            </a:r>
          </a:p>
          <a:p>
            <a:pPr eaLnBrk="1" hangingPunct="1"/>
            <a:r>
              <a:rPr lang="en-US" altLang="en-US" smtClean="0"/>
              <a:t>Potential energy functions</a:t>
            </a:r>
          </a:p>
          <a:p>
            <a:pPr eaLnBrk="1" hangingPunct="1"/>
            <a:r>
              <a:rPr lang="en-US" altLang="en-US" smtClean="0"/>
              <a:t>Energy minimization</a:t>
            </a:r>
          </a:p>
          <a:p>
            <a:pPr eaLnBrk="1" hangingPunct="1"/>
            <a:r>
              <a:rPr lang="en-US" altLang="en-US" smtClean="0"/>
              <a:t>Molecular dynamics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Conformational searching with MD and minimization</a:t>
            </a:r>
          </a:p>
          <a:p>
            <a:pPr eaLnBrk="1" hangingPunct="1"/>
            <a:r>
              <a:rPr lang="en-US" altLang="en-US" smtClean="0"/>
              <a:t>Exploration of biopolymer fluctuations and dynamics &amp; kinetics</a:t>
            </a:r>
          </a:p>
          <a:p>
            <a:pPr eaLnBrk="1" hangingPunct="1"/>
            <a:r>
              <a:rPr lang="en-US" altLang="en-US" smtClean="0"/>
              <a:t>MD as an ensemble sampler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Example applications</a:t>
            </a:r>
          </a:p>
          <a:p>
            <a:pPr eaLnBrk="1" hangingPunct="1"/>
            <a:r>
              <a:rPr lang="en-US" altLang="en-US" smtClean="0"/>
              <a:t>Energy minimization as an estimator of binding free energies</a:t>
            </a:r>
          </a:p>
          <a:p>
            <a:pPr eaLnBrk="1" hangingPunct="1"/>
            <a:r>
              <a:rPr lang="en-US" altLang="en-US" smtClean="0"/>
              <a:t>Protein stability</a:t>
            </a:r>
          </a:p>
          <a:p>
            <a:pPr eaLnBrk="1" hangingPunct="1"/>
            <a:r>
              <a:rPr lang="en-US" altLang="en-US" smtClean="0"/>
              <a:t>Approximate association free energy of molecular assemblies</a:t>
            </a:r>
          </a:p>
          <a:p>
            <a:pPr eaLnBrk="1" hangingPunct="1"/>
            <a:r>
              <a:rPr lang="en-US" altLang="en-US" smtClean="0"/>
              <a:t>Approximate pKa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 smtClean="0"/>
              <a:t>What is the importance of these fluctuations for biological function?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0.01-5 </a:t>
            </a:r>
            <a:r>
              <a:rPr lang="en-US" altLang="en-US" sz="2800" smtClean="0">
                <a:cs typeface="Times New Roman" pitchFamily="18" charset="0"/>
              </a:rPr>
              <a:t>Å</a:t>
            </a:r>
            <a:r>
              <a:rPr lang="en-US" altLang="en-US" sz="2800" smtClean="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Disorder-to-order transition as part of virus 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1-10 </a:t>
            </a:r>
            <a:r>
              <a:rPr lang="en-US" altLang="en-US" smtClean="0">
                <a:cs typeface="Times New Roman" pitchFamily="18" charset="0"/>
              </a:rPr>
              <a:t>Å</a:t>
            </a:r>
            <a:r>
              <a:rPr lang="en-US" altLang="en-US" smtClean="0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Increasing binding range of antigens (antibodies)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&gt; 5 </a:t>
            </a:r>
            <a:r>
              <a:rPr lang="en-US" altLang="en-US" sz="2800" smtClean="0">
                <a:cs typeface="Times New Roman" pitchFamily="18" charset="0"/>
              </a:rPr>
              <a:t>Å</a:t>
            </a:r>
            <a:r>
              <a:rPr lang="en-US" altLang="en-US" sz="2800" smtClean="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	</a:t>
            </a:r>
            <a:r>
              <a:rPr lang="en-US" altLang="en-US" sz="2800" i="1" smtClean="0"/>
              <a:t>Role of motions sometimes only inferred from two or more conformations in structural studies</a:t>
            </a: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/>
            </a: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Two isolated bodies acting upon each other experience equal and opposite forces.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8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</a:t>
            </a:r>
            <a:r>
              <a:rPr lang="en-US" altLang="x-none" b="0" dirty="0" smtClean="0">
                <a:latin typeface="Arial Unicode MS" charset="0"/>
              </a:rPr>
              <a:t>HP machine</a:t>
            </a:r>
            <a:endParaRPr lang="en-US" altLang="x-none" b="0" dirty="0">
              <a:latin typeface="Arial Unicode MS" charset="0"/>
            </a:endParaRP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6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</a:t>
            </a:r>
            <a:r>
              <a:rPr lang="en-US" altLang="x-none" dirty="0" smtClean="0"/>
              <a:t>magnitude</a:t>
            </a:r>
          </a:p>
          <a:p>
            <a:pPr>
              <a:spcBef>
                <a:spcPct val="100000"/>
              </a:spcBef>
            </a:pPr>
            <a:r>
              <a:rPr lang="en-US" altLang="x-none" dirty="0" smtClean="0"/>
              <a:t>What </a:t>
            </a:r>
            <a:r>
              <a:rPr lang="en-US" altLang="x-none" dirty="0"/>
              <a:t>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/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/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/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2190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Comic Sans MS</vt:lpstr>
      <vt:lpstr>Euclid Symbol</vt:lpstr>
      <vt:lpstr>Symbol</vt:lpstr>
      <vt:lpstr>Times New Roman</vt:lpstr>
      <vt:lpstr>Wingdings</vt:lpstr>
      <vt:lpstr>Arial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2017-05-16T14:44:51Z</dcterms:modified>
</cp:coreProperties>
</file>