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9" r:id="rId5"/>
    <p:sldId id="258" r:id="rId6"/>
    <p:sldId id="257" r:id="rId7"/>
    <p:sldId id="259" r:id="rId8"/>
    <p:sldId id="264" r:id="rId9"/>
    <p:sldId id="268" r:id="rId10"/>
    <p:sldId id="270" r:id="rId11"/>
    <p:sldId id="261" r:id="rId12"/>
    <p:sldId id="262" r:id="rId13"/>
    <p:sldId id="271" r:id="rId14"/>
    <p:sldId id="272" r:id="rId15"/>
    <p:sldId id="273" r:id="rId16"/>
    <p:sldId id="263" r:id="rId17"/>
    <p:sldId id="26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2787"/>
    <p:restoredTop sz="90941" autoAdjust="0"/>
  </p:normalViewPr>
  <p:slideViewPr>
    <p:cSldViewPr>
      <p:cViewPr varScale="1">
        <p:scale>
          <a:sx n="99" d="100"/>
          <a:sy n="99" d="100"/>
        </p:scale>
        <p:origin x="-1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CED34-710C-4DBA-A8B4-2D6086BBF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062DC-3EA1-4436-9775-2490FAEBC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319DA-4D8C-4E3F-B7DA-7505E3D6D6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3E9B3-5F21-4B08-B0A4-D9F67B5102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D1F0E-3BC9-46DF-B3A8-DA174E5072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92FC0-EE60-471B-B07D-86CC03B06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00C58-08C8-4895-ADE7-42E4D7D6A4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21983-6688-42C8-B483-6355412F7B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E5B63-5C96-47D2-9672-37358B7D32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F77C7-98F1-4291-BA12-BC2F264E02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7AB3E-03A9-4C70-A367-ACBF092142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77D5E2-1F20-4D5A-B5CD-8C1FED9AF5E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Protein Denaturation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Denaturation</a:t>
            </a:r>
          </a:p>
          <a:p>
            <a:r>
              <a:rPr lang="en-US"/>
              <a:t>Balance of forces</a:t>
            </a:r>
          </a:p>
          <a:p>
            <a:r>
              <a:rPr lang="en-US"/>
              <a:t>Consequences of denaturation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Temperature on Rate of Enzyme Action</a:t>
            </a:r>
          </a:p>
        </p:txBody>
      </p:sp>
      <p:pic>
        <p:nvPicPr>
          <p:cNvPr id="13316" name="Picture 1028" descr="http://www.nslc.wustl.edu/courses/Bio296A/allen/kinetics/graph10.gif"/>
          <p:cNvPicPr>
            <a:picLocks noChangeAspect="1" noChangeArrowheads="1"/>
          </p:cNvPicPr>
          <p:nvPr/>
        </p:nvPicPr>
        <p:blipFill>
          <a:blip r:embed="rId3" cstate="print"/>
          <a:srcRect t="13715"/>
          <a:stretch>
            <a:fillRect/>
          </a:stretch>
        </p:blipFill>
        <p:spPr bwMode="auto">
          <a:xfrm>
            <a:off x="1417638" y="2133600"/>
            <a:ext cx="6308725" cy="4724400"/>
          </a:xfrm>
          <a:prstGeom prst="rect">
            <a:avLst/>
          </a:prstGeom>
          <a:noFill/>
        </p:spPr>
      </p:pic>
      <p:sp>
        <p:nvSpPr>
          <p:cNvPr id="13318" name="Line 1030"/>
          <p:cNvSpPr>
            <a:spLocks noChangeShapeType="1"/>
          </p:cNvSpPr>
          <p:nvPr/>
        </p:nvSpPr>
        <p:spPr bwMode="auto">
          <a:xfrm flipV="1">
            <a:off x="914400" y="24384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9" name="Text Box 1031"/>
          <p:cNvSpPr txBox="1">
            <a:spLocks noChangeArrowheads="1"/>
          </p:cNvSpPr>
          <p:nvPr/>
        </p:nvSpPr>
        <p:spPr bwMode="auto">
          <a:xfrm rot="-5400000">
            <a:off x="289718" y="4206082"/>
            <a:ext cx="63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rate</a:t>
            </a:r>
          </a:p>
        </p:txBody>
      </p:sp>
      <p:sp>
        <p:nvSpPr>
          <p:cNvPr id="13320" name="Line 1032"/>
          <p:cNvSpPr>
            <a:spLocks noChangeShapeType="1"/>
          </p:cNvSpPr>
          <p:nvPr/>
        </p:nvSpPr>
        <p:spPr bwMode="auto">
          <a:xfrm>
            <a:off x="4038600" y="6553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1" name="Text Box 1033"/>
          <p:cNvSpPr txBox="1">
            <a:spLocks noChangeArrowheads="1"/>
          </p:cNvSpPr>
          <p:nvPr/>
        </p:nvSpPr>
        <p:spPr bwMode="auto">
          <a:xfrm>
            <a:off x="6689725" y="6061075"/>
            <a:ext cx="1468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denaturant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Denaturation is a phenomenon that involves transformation of a well-defined, folded structure of a protein, formed under physiological conditions, to an unfolded state under non-physiological conditions.</a:t>
            </a:r>
          </a:p>
          <a:p>
            <a:pPr lvl="1"/>
            <a:r>
              <a:rPr lang="en-US"/>
              <a:t>Occurs suddenly and completely over a narrow range of conditions</a:t>
            </a:r>
          </a:p>
          <a:p>
            <a:pPr lvl="1"/>
            <a:r>
              <a:rPr lang="en-US"/>
              <a:t>Slowly reversible (if at all)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Hydrophobic Interactions</a:t>
            </a: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990600" y="579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838200" y="541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914400" y="502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685800" y="472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762000" y="6096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762000" y="43434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762000" y="3733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609600" y="3352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685800" y="2971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57200" y="2667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3"/>
          <p:cNvSpPr>
            <a:spLocks noChangeArrowheads="1"/>
          </p:cNvSpPr>
          <p:nvPr/>
        </p:nvSpPr>
        <p:spPr bwMode="auto">
          <a:xfrm>
            <a:off x="533400" y="40386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762000" y="198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609600" y="160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685800" y="121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57200" y="91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533400" y="22860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Freeform 19"/>
          <p:cNvSpPr>
            <a:spLocks/>
          </p:cNvSpPr>
          <p:nvPr/>
        </p:nvSpPr>
        <p:spPr bwMode="auto">
          <a:xfrm>
            <a:off x="609600" y="1143000"/>
            <a:ext cx="533400" cy="5181600"/>
          </a:xfrm>
          <a:custGeom>
            <a:avLst/>
            <a:gdLst/>
            <a:ahLst/>
            <a:cxnLst>
              <a:cxn ang="0">
                <a:pos x="192" y="3264"/>
              </a:cxn>
              <a:cxn ang="0">
                <a:pos x="336" y="3072"/>
              </a:cxn>
              <a:cxn ang="0">
                <a:pos x="240" y="2832"/>
              </a:cxn>
              <a:cxn ang="0">
                <a:pos x="288" y="2544"/>
              </a:cxn>
              <a:cxn ang="0">
                <a:pos x="144" y="2352"/>
              </a:cxn>
              <a:cxn ang="0">
                <a:pos x="240" y="2112"/>
              </a:cxn>
              <a:cxn ang="0">
                <a:pos x="96" y="1968"/>
              </a:cxn>
              <a:cxn ang="0">
                <a:pos x="240" y="1728"/>
              </a:cxn>
              <a:cxn ang="0">
                <a:pos x="96" y="1488"/>
              </a:cxn>
              <a:cxn ang="0">
                <a:pos x="192" y="1248"/>
              </a:cxn>
              <a:cxn ang="0">
                <a:pos x="0" y="1056"/>
              </a:cxn>
              <a:cxn ang="0">
                <a:pos x="48" y="864"/>
              </a:cxn>
              <a:cxn ang="0">
                <a:pos x="240" y="624"/>
              </a:cxn>
              <a:cxn ang="0">
                <a:pos x="96" y="384"/>
              </a:cxn>
              <a:cxn ang="0">
                <a:pos x="192" y="144"/>
              </a:cxn>
              <a:cxn ang="0">
                <a:pos x="48" y="0"/>
              </a:cxn>
            </a:cxnLst>
            <a:rect l="0" t="0" r="r" b="b"/>
            <a:pathLst>
              <a:path w="336" h="3264">
                <a:moveTo>
                  <a:pt x="192" y="3264"/>
                </a:moveTo>
                <a:lnTo>
                  <a:pt x="336" y="3072"/>
                </a:lnTo>
                <a:lnTo>
                  <a:pt x="240" y="2832"/>
                </a:lnTo>
                <a:lnTo>
                  <a:pt x="288" y="2544"/>
                </a:lnTo>
                <a:lnTo>
                  <a:pt x="144" y="2352"/>
                </a:lnTo>
                <a:lnTo>
                  <a:pt x="240" y="2112"/>
                </a:lnTo>
                <a:lnTo>
                  <a:pt x="96" y="1968"/>
                </a:lnTo>
                <a:lnTo>
                  <a:pt x="240" y="1728"/>
                </a:lnTo>
                <a:lnTo>
                  <a:pt x="96" y="1488"/>
                </a:lnTo>
                <a:lnTo>
                  <a:pt x="192" y="1248"/>
                </a:lnTo>
                <a:lnTo>
                  <a:pt x="0" y="1056"/>
                </a:lnTo>
                <a:lnTo>
                  <a:pt x="48" y="864"/>
                </a:lnTo>
                <a:lnTo>
                  <a:pt x="240" y="624"/>
                </a:lnTo>
                <a:lnTo>
                  <a:pt x="96" y="384"/>
                </a:lnTo>
                <a:lnTo>
                  <a:pt x="192" y="144"/>
                </a:lnTo>
                <a:lnTo>
                  <a:pt x="48" y="0"/>
                </a:ln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3200400" y="3886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>
            <a:off x="1524000" y="2743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600200" y="19050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“Clathrate” water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981200" y="6248400"/>
            <a:ext cx="183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Peptide chain</a:t>
            </a:r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H="1" flipV="1">
            <a:off x="1371600" y="62484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6019800" y="2819400"/>
            <a:ext cx="2209800" cy="2057400"/>
            <a:chOff x="3552" y="1584"/>
            <a:chExt cx="1392" cy="1296"/>
          </a:xfrm>
        </p:grpSpPr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4368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451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427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4176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4080" y="1728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3648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3552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3792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3936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3840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4224" y="244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4368" y="264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4560" y="249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Oval 40"/>
            <p:cNvSpPr>
              <a:spLocks noChangeArrowheads="1"/>
            </p:cNvSpPr>
            <p:nvPr/>
          </p:nvSpPr>
          <p:spPr bwMode="auto">
            <a:xfrm>
              <a:off x="4704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Oval 41"/>
            <p:cNvSpPr>
              <a:spLocks noChangeArrowheads="1"/>
            </p:cNvSpPr>
            <p:nvPr/>
          </p:nvSpPr>
          <p:spPr bwMode="auto">
            <a:xfrm>
              <a:off x="408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auto">
            <a:xfrm>
              <a:off x="3648" y="1680"/>
              <a:ext cx="1200" cy="1104"/>
            </a:xfrm>
            <a:custGeom>
              <a:avLst/>
              <a:gdLst/>
              <a:ahLst/>
              <a:cxnLst>
                <a:cxn ang="0">
                  <a:pos x="624" y="336"/>
                </a:cxn>
                <a:cxn ang="0">
                  <a:pos x="816" y="480"/>
                </a:cxn>
                <a:cxn ang="0">
                  <a:pos x="960" y="288"/>
                </a:cxn>
                <a:cxn ang="0">
                  <a:pos x="960" y="0"/>
                </a:cxn>
                <a:cxn ang="0">
                  <a:pos x="768" y="48"/>
                </a:cxn>
                <a:cxn ang="0">
                  <a:pos x="528" y="192"/>
                </a:cxn>
                <a:cxn ang="0">
                  <a:pos x="336" y="288"/>
                </a:cxn>
                <a:cxn ang="0">
                  <a:pos x="144" y="384"/>
                </a:cxn>
                <a:cxn ang="0">
                  <a:pos x="0" y="624"/>
                </a:cxn>
                <a:cxn ang="0">
                  <a:pos x="240" y="672"/>
                </a:cxn>
                <a:cxn ang="0">
                  <a:pos x="432" y="528"/>
                </a:cxn>
                <a:cxn ang="0">
                  <a:pos x="528" y="672"/>
                </a:cxn>
                <a:cxn ang="0">
                  <a:pos x="672" y="864"/>
                </a:cxn>
                <a:cxn ang="0">
                  <a:pos x="864" y="1104"/>
                </a:cxn>
                <a:cxn ang="0">
                  <a:pos x="1008" y="960"/>
                </a:cxn>
                <a:cxn ang="0">
                  <a:pos x="1200" y="720"/>
                </a:cxn>
              </a:cxnLst>
              <a:rect l="0" t="0" r="r" b="b"/>
              <a:pathLst>
                <a:path w="1200" h="1104">
                  <a:moveTo>
                    <a:pt x="624" y="336"/>
                  </a:moveTo>
                  <a:lnTo>
                    <a:pt x="816" y="480"/>
                  </a:lnTo>
                  <a:lnTo>
                    <a:pt x="960" y="288"/>
                  </a:lnTo>
                  <a:lnTo>
                    <a:pt x="960" y="0"/>
                  </a:lnTo>
                  <a:lnTo>
                    <a:pt x="768" y="48"/>
                  </a:lnTo>
                  <a:lnTo>
                    <a:pt x="528" y="192"/>
                  </a:lnTo>
                  <a:lnTo>
                    <a:pt x="336" y="288"/>
                  </a:lnTo>
                  <a:lnTo>
                    <a:pt x="144" y="384"/>
                  </a:lnTo>
                  <a:lnTo>
                    <a:pt x="0" y="624"/>
                  </a:lnTo>
                  <a:lnTo>
                    <a:pt x="240" y="672"/>
                  </a:lnTo>
                  <a:lnTo>
                    <a:pt x="432" y="528"/>
                  </a:lnTo>
                  <a:lnTo>
                    <a:pt x="528" y="672"/>
                  </a:lnTo>
                  <a:lnTo>
                    <a:pt x="672" y="864"/>
                  </a:lnTo>
                  <a:lnTo>
                    <a:pt x="864" y="1104"/>
                  </a:lnTo>
                  <a:lnTo>
                    <a:pt x="1008" y="960"/>
                  </a:lnTo>
                  <a:lnTo>
                    <a:pt x="1200" y="720"/>
                  </a:lnTo>
                </a:path>
              </a:pathLst>
            </a:custGeom>
            <a:noFill/>
            <a:ln w="317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Oval 43"/>
            <p:cNvSpPr>
              <a:spLocks noChangeArrowheads="1"/>
            </p:cNvSpPr>
            <p:nvPr/>
          </p:nvSpPr>
          <p:spPr bwMode="auto">
            <a:xfrm>
              <a:off x="4464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40" name="Freeform 44"/>
          <p:cNvSpPr>
            <a:spLocks/>
          </p:cNvSpPr>
          <p:nvPr/>
        </p:nvSpPr>
        <p:spPr bwMode="auto">
          <a:xfrm>
            <a:off x="1143000" y="42672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1" name="Freeform 45"/>
          <p:cNvSpPr>
            <a:spLocks/>
          </p:cNvSpPr>
          <p:nvPr/>
        </p:nvSpPr>
        <p:spPr bwMode="auto">
          <a:xfrm>
            <a:off x="1143000" y="25908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2" name="Freeform 46"/>
          <p:cNvSpPr>
            <a:spLocks/>
          </p:cNvSpPr>
          <p:nvPr/>
        </p:nvSpPr>
        <p:spPr bwMode="auto">
          <a:xfrm>
            <a:off x="533400" y="5943600"/>
            <a:ext cx="762000" cy="762000"/>
          </a:xfrm>
          <a:custGeom>
            <a:avLst/>
            <a:gdLst/>
            <a:ahLst/>
            <a:cxnLst>
              <a:cxn ang="0">
                <a:pos x="480" y="240"/>
              </a:cxn>
              <a:cxn ang="0">
                <a:pos x="384" y="432"/>
              </a:cxn>
              <a:cxn ang="0">
                <a:pos x="96" y="480"/>
              </a:cxn>
              <a:cxn ang="0">
                <a:pos x="0" y="336"/>
              </a:cxn>
              <a:cxn ang="0">
                <a:pos x="48" y="144"/>
              </a:cxn>
              <a:cxn ang="0">
                <a:pos x="144" y="0"/>
              </a:cxn>
            </a:cxnLst>
            <a:rect l="0" t="0" r="r" b="b"/>
            <a:pathLst>
              <a:path w="480" h="480">
                <a:moveTo>
                  <a:pt x="480" y="240"/>
                </a:moveTo>
                <a:lnTo>
                  <a:pt x="384" y="432"/>
                </a:lnTo>
                <a:lnTo>
                  <a:pt x="96" y="480"/>
                </a:lnTo>
                <a:lnTo>
                  <a:pt x="0" y="336"/>
                </a:lnTo>
                <a:lnTo>
                  <a:pt x="48" y="144"/>
                </a:lnTo>
                <a:lnTo>
                  <a:pt x="144" y="0"/>
                </a:ln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3" name="Freeform 47"/>
          <p:cNvSpPr>
            <a:spLocks/>
          </p:cNvSpPr>
          <p:nvPr/>
        </p:nvSpPr>
        <p:spPr bwMode="auto">
          <a:xfrm>
            <a:off x="444500" y="449580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4" name="Freeform 48"/>
          <p:cNvSpPr>
            <a:spLocks/>
          </p:cNvSpPr>
          <p:nvPr/>
        </p:nvSpPr>
        <p:spPr bwMode="auto">
          <a:xfrm>
            <a:off x="228600" y="2590800"/>
            <a:ext cx="228600" cy="533400"/>
          </a:xfrm>
          <a:custGeom>
            <a:avLst/>
            <a:gdLst/>
            <a:ahLst/>
            <a:cxnLst>
              <a:cxn ang="0">
                <a:pos x="144" y="336"/>
              </a:cxn>
              <a:cxn ang="0">
                <a:pos x="0" y="192"/>
              </a:cxn>
              <a:cxn ang="0">
                <a:pos x="144" y="0"/>
              </a:cxn>
            </a:cxnLst>
            <a:rect l="0" t="0" r="r" b="b"/>
            <a:pathLst>
              <a:path w="144" h="336">
                <a:moveTo>
                  <a:pt x="144" y="336"/>
                </a:moveTo>
                <a:cubicBezTo>
                  <a:pt x="72" y="292"/>
                  <a:pt x="0" y="248"/>
                  <a:pt x="0" y="192"/>
                </a:cubicBezTo>
                <a:cubicBezTo>
                  <a:pt x="0" y="136"/>
                  <a:pt x="72" y="68"/>
                  <a:pt x="144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5" name="Freeform 49"/>
          <p:cNvSpPr>
            <a:spLocks/>
          </p:cNvSpPr>
          <p:nvPr/>
        </p:nvSpPr>
        <p:spPr bwMode="auto">
          <a:xfrm rot="4767769">
            <a:off x="6813550" y="278765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2590800" y="4038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chain entropy</a:t>
            </a:r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>
            <a:off x="3200400" y="3657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2590800" y="3124200"/>
            <a:ext cx="331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solvent entropy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Entropy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457200" y="1752600"/>
            <a:ext cx="3810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Freeform 4"/>
          <p:cNvSpPr>
            <a:spLocks/>
          </p:cNvSpPr>
          <p:nvPr/>
        </p:nvSpPr>
        <p:spPr bwMode="auto">
          <a:xfrm>
            <a:off x="5638800" y="3200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315200" y="2819400"/>
            <a:ext cx="1673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S=k ln </a:t>
            </a:r>
            <a:r>
              <a:rPr lang="en-US" sz="3200">
                <a:latin typeface="Symbol" pitchFamily="18" charset="2"/>
              </a:rPr>
              <a:t>W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4495800" y="3733800"/>
            <a:ext cx="1066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133600" y="4419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Increased chain entropy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33400" y="1752600"/>
            <a:ext cx="2144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state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84725" y="6289675"/>
            <a:ext cx="292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states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Factors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Hydrogen bonds</a:t>
            </a:r>
          </a:p>
          <a:p>
            <a:r>
              <a:rPr lang="en-US"/>
              <a:t>Electrostatic interactions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00188" y="3962400"/>
            <a:ext cx="61420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tx2"/>
                </a:solidFill>
              </a:rPr>
              <a:t>Consider how the total number and strength of these bonds </a:t>
            </a:r>
            <a:r>
              <a:rPr lang="en-US" sz="2800" u="sng">
                <a:solidFill>
                  <a:schemeClr val="tx2"/>
                </a:solidFill>
              </a:rPr>
              <a:t>changes</a:t>
            </a:r>
            <a:r>
              <a:rPr lang="en-US" sz="2800">
                <a:solidFill>
                  <a:schemeClr val="tx2"/>
                </a:solidFill>
              </a:rPr>
              <a:t> as a result of denaturation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0" y="1828800"/>
            <a:ext cx="3535363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of Forces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3124200" y="35052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H="1">
            <a:off x="3200400" y="3886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5562600" y="1676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971800" y="2209800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Chain entropy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108325" y="4156075"/>
            <a:ext cx="2120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3200400" y="5715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124200" y="5867400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other forces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048000" y="27432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200400" y="45720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 on Balance of Forces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3124200" y="2590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124200" y="43434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-5400000">
            <a:off x="63500" y="4127500"/>
            <a:ext cx="459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 change for denaturation</a:t>
            </a:r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3124200" y="2476500"/>
            <a:ext cx="3962400" cy="1257300"/>
          </a:xfrm>
          <a:custGeom>
            <a:avLst/>
            <a:gdLst/>
            <a:ahLst/>
            <a:cxnLst>
              <a:cxn ang="0">
                <a:pos x="0" y="792"/>
              </a:cxn>
              <a:cxn ang="0">
                <a:pos x="1536" y="120"/>
              </a:cxn>
              <a:cxn ang="0">
                <a:pos x="2112" y="72"/>
              </a:cxn>
              <a:cxn ang="0">
                <a:pos x="2496" y="312"/>
              </a:cxn>
            </a:cxnLst>
            <a:rect l="0" t="0" r="r" b="b"/>
            <a:pathLst>
              <a:path w="2496" h="792">
                <a:moveTo>
                  <a:pt x="0" y="792"/>
                </a:moveTo>
                <a:cubicBezTo>
                  <a:pt x="592" y="516"/>
                  <a:pt x="1184" y="240"/>
                  <a:pt x="1536" y="120"/>
                </a:cubicBezTo>
                <a:cubicBezTo>
                  <a:pt x="1888" y="0"/>
                  <a:pt x="1952" y="40"/>
                  <a:pt x="2112" y="72"/>
                </a:cubicBezTo>
                <a:cubicBezTo>
                  <a:pt x="2272" y="104"/>
                  <a:pt x="2384" y="208"/>
                  <a:pt x="2496" y="3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124200" y="5105400"/>
            <a:ext cx="3886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3124200" y="4216400"/>
            <a:ext cx="4038600" cy="812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584" y="32"/>
              </a:cxn>
              <a:cxn ang="0">
                <a:pos x="1920" y="32"/>
              </a:cxn>
              <a:cxn ang="0">
                <a:pos x="2256" y="80"/>
              </a:cxn>
              <a:cxn ang="0">
                <a:pos x="2544" y="512"/>
              </a:cxn>
            </a:cxnLst>
            <a:rect l="0" t="0" r="r" b="b"/>
            <a:pathLst>
              <a:path w="2544" h="512">
                <a:moveTo>
                  <a:pt x="0" y="32"/>
                </a:moveTo>
                <a:cubicBezTo>
                  <a:pt x="632" y="32"/>
                  <a:pt x="1264" y="32"/>
                  <a:pt x="1584" y="32"/>
                </a:cubicBezTo>
                <a:cubicBezTo>
                  <a:pt x="1904" y="32"/>
                  <a:pt x="1808" y="24"/>
                  <a:pt x="1920" y="32"/>
                </a:cubicBezTo>
                <a:cubicBezTo>
                  <a:pt x="2032" y="40"/>
                  <a:pt x="2152" y="0"/>
                  <a:pt x="2256" y="80"/>
                </a:cubicBezTo>
                <a:cubicBezTo>
                  <a:pt x="2360" y="160"/>
                  <a:pt x="2452" y="336"/>
                  <a:pt x="2544" y="512"/>
                </a:cubicBezTo>
              </a:path>
            </a:pathLst>
          </a:custGeom>
          <a:noFill/>
          <a:ln w="508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375525" y="4232275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41325" y="2784475"/>
            <a:ext cx="149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 (oppose)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57200" y="5105400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 (favor)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486400" y="5486400"/>
            <a:ext cx="268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Chain entropy effect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4495800" y="1981200"/>
            <a:ext cx="288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 effect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Denaturation</a:t>
            </a:r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Trypsinogen 55°C</a:t>
            </a:r>
          </a:p>
          <a:p>
            <a:r>
              <a:rPr lang="en-US"/>
              <a:t>Pepsinogen 60°C</a:t>
            </a:r>
          </a:p>
          <a:p>
            <a:r>
              <a:rPr lang="en-US"/>
              <a:t>Lysozyme 72°C</a:t>
            </a:r>
          </a:p>
          <a:p>
            <a:r>
              <a:rPr lang="en-US"/>
              <a:t>Myoglobin 79°C</a:t>
            </a:r>
          </a:p>
          <a:p>
            <a:r>
              <a:rPr lang="en-US"/>
              <a:t>Soy Glycinin 92°C</a:t>
            </a:r>
          </a:p>
          <a:p>
            <a:r>
              <a:rPr lang="en-US"/>
              <a:t>Oat globulin 108°C</a:t>
            </a:r>
          </a:p>
        </p:txBody>
      </p:sp>
      <p:sp>
        <p:nvSpPr>
          <p:cNvPr id="19461" name="Text Box 1029"/>
          <p:cNvSpPr txBox="1">
            <a:spLocks noChangeArrowheads="1"/>
          </p:cNvSpPr>
          <p:nvPr/>
        </p:nvSpPr>
        <p:spPr bwMode="auto">
          <a:xfrm>
            <a:off x="7886700" y="6400800"/>
            <a:ext cx="125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Table 11</a:t>
            </a:r>
          </a:p>
        </p:txBody>
      </p:sp>
      <p:sp>
        <p:nvSpPr>
          <p:cNvPr id="19463" name="AutoShape 1031"/>
          <p:cNvSpPr>
            <a:spLocks/>
          </p:cNvSpPr>
          <p:nvPr/>
        </p:nvSpPr>
        <p:spPr bwMode="auto">
          <a:xfrm>
            <a:off x="4572000" y="2133600"/>
            <a:ext cx="762000" cy="3200400"/>
          </a:xfrm>
          <a:prstGeom prst="rightBrace">
            <a:avLst>
              <a:gd name="adj1" fmla="val 35000"/>
              <a:gd name="adj2" fmla="val 508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1032"/>
          <p:cNvSpPr txBox="1">
            <a:spLocks noChangeArrowheads="1"/>
          </p:cNvSpPr>
          <p:nvPr/>
        </p:nvSpPr>
        <p:spPr bwMode="auto">
          <a:xfrm>
            <a:off x="5410200" y="3276600"/>
            <a:ext cx="306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/>
              <a:t>Affected by pH, water, solutes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Why is Denaturation Sudden?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671638" y="1296988"/>
            <a:ext cx="6399212" cy="44973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 flipV="1">
            <a:off x="1676400" y="1676400"/>
            <a:ext cx="6400800" cy="3505200"/>
            <a:chOff x="1056" y="1008"/>
            <a:chExt cx="4032" cy="2208"/>
          </a:xfrm>
        </p:grpSpPr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1056" y="3216"/>
              <a:ext cx="15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4176" y="1008"/>
              <a:ext cx="91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2592" y="1008"/>
              <a:ext cx="1680" cy="2208"/>
            </a:xfrm>
            <a:custGeom>
              <a:avLst/>
              <a:gdLst/>
              <a:ahLst/>
              <a:cxnLst>
                <a:cxn ang="0">
                  <a:pos x="0" y="2208"/>
                </a:cxn>
                <a:cxn ang="0">
                  <a:pos x="432" y="1728"/>
                </a:cxn>
                <a:cxn ang="0">
                  <a:pos x="768" y="288"/>
                </a:cxn>
                <a:cxn ang="0">
                  <a:pos x="1680" y="0"/>
                </a:cxn>
              </a:cxnLst>
              <a:rect l="0" t="0" r="r" b="b"/>
              <a:pathLst>
                <a:path w="1680" h="2208">
                  <a:moveTo>
                    <a:pt x="0" y="2208"/>
                  </a:moveTo>
                  <a:cubicBezTo>
                    <a:pt x="152" y="2128"/>
                    <a:pt x="304" y="2048"/>
                    <a:pt x="432" y="1728"/>
                  </a:cubicBezTo>
                  <a:cubicBezTo>
                    <a:pt x="560" y="1408"/>
                    <a:pt x="560" y="576"/>
                    <a:pt x="768" y="288"/>
                  </a:cubicBezTo>
                  <a:cubicBezTo>
                    <a:pt x="976" y="0"/>
                    <a:pt x="1328" y="0"/>
                    <a:pt x="1680" y="0"/>
                  </a:cubicBez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676400" y="5892800"/>
            <a:ext cx="633888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Concentration of denaturant or temperature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69925" y="1438275"/>
            <a:ext cx="10144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100%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14400" y="4826000"/>
            <a:ext cx="6588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0%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 rot="16200000" flipH="1">
            <a:off x="-160337" y="3036887"/>
            <a:ext cx="252253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Native Structure</a:t>
            </a:r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 flipV="1">
            <a:off x="4953000" y="36576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3886200" y="5181600"/>
            <a:ext cx="21050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Critical value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invGray">
          <a:xfrm>
            <a:off x="4800600" y="1295400"/>
            <a:ext cx="4343400" cy="1379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COOPERATIVE PROCESS </a:t>
            </a:r>
          </a:p>
          <a:p>
            <a:pPr algn="ctr">
              <a:spcBef>
                <a:spcPct val="50000"/>
              </a:spcBef>
            </a:pPr>
            <a:r>
              <a:rPr lang="en-US"/>
              <a:t>Partly denatured structure is weaker so begins to change faster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Denaturation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Temperature</a:t>
            </a:r>
          </a:p>
          <a:p>
            <a:r>
              <a:rPr lang="en-US"/>
              <a:t>Organic solvents</a:t>
            </a:r>
          </a:p>
          <a:p>
            <a:r>
              <a:rPr lang="en-US"/>
              <a:t>Surface</a:t>
            </a:r>
          </a:p>
          <a:p>
            <a:r>
              <a:rPr lang="en-US"/>
              <a:t>pH</a:t>
            </a:r>
          </a:p>
          <a:p>
            <a:r>
              <a:rPr lang="en-US"/>
              <a:t>Shear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Reversibility?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609600" y="2057400"/>
            <a:ext cx="28194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2" name="Freeform 4"/>
          <p:cNvSpPr>
            <a:spLocks/>
          </p:cNvSpPr>
          <p:nvPr/>
        </p:nvSpPr>
        <p:spPr bwMode="auto">
          <a:xfrm>
            <a:off x="4572000" y="39624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5334000" y="23622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4" name="Freeform 6"/>
          <p:cNvSpPr>
            <a:spLocks/>
          </p:cNvSpPr>
          <p:nvPr/>
        </p:nvSpPr>
        <p:spPr bwMode="auto">
          <a:xfrm>
            <a:off x="6934200" y="52578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5" name="Freeform 7"/>
          <p:cNvSpPr>
            <a:spLocks/>
          </p:cNvSpPr>
          <p:nvPr/>
        </p:nvSpPr>
        <p:spPr bwMode="auto">
          <a:xfrm flipH="1">
            <a:off x="7239000" y="22860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 flipH="1">
            <a:off x="4724400" y="54864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 flipH="1">
            <a:off x="7162800" y="39624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4800" y="1600200"/>
            <a:ext cx="217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form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324600" y="6400800"/>
            <a:ext cx="295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forms</a:t>
            </a: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V="1">
            <a:off x="5791200" y="3276600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V="1">
            <a:off x="5867400" y="3429000"/>
            <a:ext cx="1371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6705600" y="3429000"/>
            <a:ext cx="609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6553200" y="26670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H="1" flipV="1">
            <a:off x="7848600" y="3276600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V="1">
            <a:off x="7391400" y="4876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 flipV="1">
            <a:off x="6172200" y="59436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 flipH="1" flipV="1">
            <a:off x="5105400" y="49530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 flipV="1">
            <a:off x="5410200" y="3352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 flipH="1" flipV="1">
            <a:off x="6096000" y="3200400"/>
            <a:ext cx="1143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 flipH="1" flipV="1">
            <a:off x="6019800" y="3429000"/>
            <a:ext cx="990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2" name="Line 24"/>
          <p:cNvSpPr>
            <a:spLocks noChangeShapeType="1"/>
          </p:cNvSpPr>
          <p:nvPr/>
        </p:nvSpPr>
        <p:spPr bwMode="auto">
          <a:xfrm flipH="1" flipV="1">
            <a:off x="5943600" y="32766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H="1">
            <a:off x="5715000" y="3124200"/>
            <a:ext cx="1447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5" name="Line 27"/>
          <p:cNvSpPr>
            <a:spLocks noChangeShapeType="1"/>
          </p:cNvSpPr>
          <p:nvPr/>
        </p:nvSpPr>
        <p:spPr bwMode="auto">
          <a:xfrm flipH="1" flipV="1">
            <a:off x="5791200" y="4343400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6" name="Line 28"/>
          <p:cNvSpPr>
            <a:spLocks noChangeShapeType="1"/>
          </p:cNvSpPr>
          <p:nvPr/>
        </p:nvSpPr>
        <p:spPr bwMode="auto">
          <a:xfrm flipH="1" flipV="1">
            <a:off x="5715000" y="4572000"/>
            <a:ext cx="1219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7" name="Line 29"/>
          <p:cNvSpPr>
            <a:spLocks noChangeShapeType="1"/>
          </p:cNvSpPr>
          <p:nvPr/>
        </p:nvSpPr>
        <p:spPr bwMode="auto">
          <a:xfrm flipH="1" flipV="1">
            <a:off x="3657600" y="274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457200" y="4724400"/>
            <a:ext cx="3978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Refolding is a complex process – particularly for large proteins or complex proteins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Surface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V="1">
            <a:off x="2057400" y="2133600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2057400" y="62484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2057400" y="2362200"/>
            <a:ext cx="6248400" cy="36449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96" y="192"/>
              </a:cxn>
              <a:cxn ang="0">
                <a:pos x="192" y="240"/>
              </a:cxn>
              <a:cxn ang="0">
                <a:pos x="240" y="336"/>
              </a:cxn>
              <a:cxn ang="0">
                <a:pos x="336" y="192"/>
              </a:cxn>
              <a:cxn ang="0">
                <a:pos x="432" y="192"/>
              </a:cxn>
              <a:cxn ang="0">
                <a:pos x="480" y="288"/>
              </a:cxn>
              <a:cxn ang="0">
                <a:pos x="576" y="336"/>
              </a:cxn>
              <a:cxn ang="0">
                <a:pos x="672" y="288"/>
              </a:cxn>
              <a:cxn ang="0">
                <a:pos x="768" y="288"/>
              </a:cxn>
              <a:cxn ang="0">
                <a:pos x="768" y="336"/>
              </a:cxn>
              <a:cxn ang="0">
                <a:pos x="864" y="480"/>
              </a:cxn>
              <a:cxn ang="0">
                <a:pos x="960" y="2016"/>
              </a:cxn>
              <a:cxn ang="0">
                <a:pos x="1104" y="2160"/>
              </a:cxn>
              <a:cxn ang="0">
                <a:pos x="1152" y="1968"/>
              </a:cxn>
              <a:cxn ang="0">
                <a:pos x="1248" y="288"/>
              </a:cxn>
              <a:cxn ang="0">
                <a:pos x="1776" y="240"/>
              </a:cxn>
              <a:cxn ang="0">
                <a:pos x="1920" y="192"/>
              </a:cxn>
              <a:cxn ang="0">
                <a:pos x="2016" y="48"/>
              </a:cxn>
              <a:cxn ang="0">
                <a:pos x="2160" y="192"/>
              </a:cxn>
              <a:cxn ang="0">
                <a:pos x="2208" y="240"/>
              </a:cxn>
              <a:cxn ang="0">
                <a:pos x="2448" y="192"/>
              </a:cxn>
              <a:cxn ang="0">
                <a:pos x="2544" y="144"/>
              </a:cxn>
              <a:cxn ang="0">
                <a:pos x="2592" y="288"/>
              </a:cxn>
              <a:cxn ang="0">
                <a:pos x="2784" y="192"/>
              </a:cxn>
              <a:cxn ang="0">
                <a:pos x="2976" y="96"/>
              </a:cxn>
              <a:cxn ang="0">
                <a:pos x="3024" y="192"/>
              </a:cxn>
              <a:cxn ang="0">
                <a:pos x="3168" y="192"/>
              </a:cxn>
              <a:cxn ang="0">
                <a:pos x="3312" y="192"/>
              </a:cxn>
              <a:cxn ang="0">
                <a:pos x="3408" y="192"/>
              </a:cxn>
              <a:cxn ang="0">
                <a:pos x="3456" y="192"/>
              </a:cxn>
            </a:cxnLst>
            <a:rect l="0" t="0" r="r" b="b"/>
            <a:pathLst>
              <a:path w="3456" h="2296">
                <a:moveTo>
                  <a:pt x="0" y="288"/>
                </a:moveTo>
                <a:cubicBezTo>
                  <a:pt x="32" y="244"/>
                  <a:pt x="64" y="200"/>
                  <a:pt x="96" y="192"/>
                </a:cubicBezTo>
                <a:cubicBezTo>
                  <a:pt x="128" y="184"/>
                  <a:pt x="168" y="216"/>
                  <a:pt x="192" y="240"/>
                </a:cubicBezTo>
                <a:cubicBezTo>
                  <a:pt x="216" y="264"/>
                  <a:pt x="216" y="344"/>
                  <a:pt x="240" y="336"/>
                </a:cubicBezTo>
                <a:cubicBezTo>
                  <a:pt x="264" y="328"/>
                  <a:pt x="304" y="216"/>
                  <a:pt x="336" y="192"/>
                </a:cubicBezTo>
                <a:cubicBezTo>
                  <a:pt x="368" y="168"/>
                  <a:pt x="408" y="176"/>
                  <a:pt x="432" y="192"/>
                </a:cubicBezTo>
                <a:cubicBezTo>
                  <a:pt x="456" y="208"/>
                  <a:pt x="456" y="264"/>
                  <a:pt x="480" y="288"/>
                </a:cubicBezTo>
                <a:cubicBezTo>
                  <a:pt x="504" y="312"/>
                  <a:pt x="544" y="336"/>
                  <a:pt x="576" y="336"/>
                </a:cubicBezTo>
                <a:cubicBezTo>
                  <a:pt x="608" y="336"/>
                  <a:pt x="640" y="296"/>
                  <a:pt x="672" y="288"/>
                </a:cubicBezTo>
                <a:cubicBezTo>
                  <a:pt x="704" y="280"/>
                  <a:pt x="752" y="280"/>
                  <a:pt x="768" y="288"/>
                </a:cubicBezTo>
                <a:cubicBezTo>
                  <a:pt x="784" y="296"/>
                  <a:pt x="752" y="304"/>
                  <a:pt x="768" y="336"/>
                </a:cubicBezTo>
                <a:cubicBezTo>
                  <a:pt x="784" y="368"/>
                  <a:pt x="832" y="200"/>
                  <a:pt x="864" y="480"/>
                </a:cubicBezTo>
                <a:cubicBezTo>
                  <a:pt x="896" y="760"/>
                  <a:pt x="920" y="1736"/>
                  <a:pt x="960" y="2016"/>
                </a:cubicBezTo>
                <a:cubicBezTo>
                  <a:pt x="1000" y="2296"/>
                  <a:pt x="1072" y="2168"/>
                  <a:pt x="1104" y="2160"/>
                </a:cubicBezTo>
                <a:cubicBezTo>
                  <a:pt x="1136" y="2152"/>
                  <a:pt x="1128" y="2280"/>
                  <a:pt x="1152" y="1968"/>
                </a:cubicBezTo>
                <a:cubicBezTo>
                  <a:pt x="1176" y="1656"/>
                  <a:pt x="1144" y="576"/>
                  <a:pt x="1248" y="288"/>
                </a:cubicBezTo>
                <a:cubicBezTo>
                  <a:pt x="1352" y="0"/>
                  <a:pt x="1664" y="256"/>
                  <a:pt x="1776" y="240"/>
                </a:cubicBezTo>
                <a:cubicBezTo>
                  <a:pt x="1888" y="224"/>
                  <a:pt x="1880" y="224"/>
                  <a:pt x="1920" y="192"/>
                </a:cubicBezTo>
                <a:cubicBezTo>
                  <a:pt x="1960" y="160"/>
                  <a:pt x="1976" y="48"/>
                  <a:pt x="2016" y="48"/>
                </a:cubicBezTo>
                <a:cubicBezTo>
                  <a:pt x="2056" y="48"/>
                  <a:pt x="2128" y="160"/>
                  <a:pt x="2160" y="192"/>
                </a:cubicBezTo>
                <a:cubicBezTo>
                  <a:pt x="2192" y="224"/>
                  <a:pt x="2160" y="240"/>
                  <a:pt x="2208" y="240"/>
                </a:cubicBezTo>
                <a:cubicBezTo>
                  <a:pt x="2256" y="240"/>
                  <a:pt x="2392" y="208"/>
                  <a:pt x="2448" y="192"/>
                </a:cubicBezTo>
                <a:cubicBezTo>
                  <a:pt x="2504" y="176"/>
                  <a:pt x="2520" y="128"/>
                  <a:pt x="2544" y="144"/>
                </a:cubicBezTo>
                <a:cubicBezTo>
                  <a:pt x="2568" y="160"/>
                  <a:pt x="2552" y="280"/>
                  <a:pt x="2592" y="288"/>
                </a:cubicBezTo>
                <a:cubicBezTo>
                  <a:pt x="2632" y="296"/>
                  <a:pt x="2720" y="224"/>
                  <a:pt x="2784" y="192"/>
                </a:cubicBezTo>
                <a:cubicBezTo>
                  <a:pt x="2848" y="160"/>
                  <a:pt x="2936" y="96"/>
                  <a:pt x="2976" y="96"/>
                </a:cubicBezTo>
                <a:cubicBezTo>
                  <a:pt x="3016" y="96"/>
                  <a:pt x="2992" y="176"/>
                  <a:pt x="3024" y="192"/>
                </a:cubicBezTo>
                <a:cubicBezTo>
                  <a:pt x="3056" y="208"/>
                  <a:pt x="3120" y="192"/>
                  <a:pt x="3168" y="192"/>
                </a:cubicBezTo>
                <a:cubicBezTo>
                  <a:pt x="3216" y="192"/>
                  <a:pt x="3272" y="192"/>
                  <a:pt x="3312" y="192"/>
                </a:cubicBezTo>
                <a:cubicBezTo>
                  <a:pt x="3352" y="192"/>
                  <a:pt x="3384" y="192"/>
                  <a:pt x="3408" y="192"/>
                </a:cubicBezTo>
                <a:cubicBezTo>
                  <a:pt x="3432" y="192"/>
                  <a:pt x="3444" y="192"/>
                  <a:pt x="3456" y="192"/>
                </a:cubicBez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895600" y="6324600"/>
            <a:ext cx="333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Changes in Conformation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 rot="-5400000">
            <a:off x="785018" y="3558382"/>
            <a:ext cx="163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4191000" y="56388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105400" y="5334000"/>
            <a:ext cx="2524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/>
              <a:t>One native state </a:t>
            </a:r>
          </a:p>
          <a:p>
            <a:r>
              <a:rPr lang="en-US" sz="2000" i="1"/>
              <a:t>(true energy minimum)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562600" y="3124200"/>
            <a:ext cx="2606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i="1"/>
              <a:t>Many secondary minima amongst denatured states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 flipV="1">
            <a:off x="5410200" y="28194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 of Denatured Protein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304800" y="2743200"/>
            <a:ext cx="1371600" cy="1371600"/>
            <a:chOff x="2448" y="1728"/>
            <a:chExt cx="864" cy="864"/>
          </a:xfrm>
        </p:grpSpPr>
        <p:sp>
          <p:nvSpPr>
            <p:cNvPr id="24579" name="Oval 3"/>
            <p:cNvSpPr>
              <a:spLocks noChangeArrowheads="1"/>
            </p:cNvSpPr>
            <p:nvPr/>
          </p:nvSpPr>
          <p:spPr bwMode="auto">
            <a:xfrm>
              <a:off x="2448" y="1728"/>
              <a:ext cx="864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0" name="Oval 4"/>
            <p:cNvSpPr>
              <a:spLocks noChangeArrowheads="1"/>
            </p:cNvSpPr>
            <p:nvPr/>
          </p:nvSpPr>
          <p:spPr bwMode="auto">
            <a:xfrm>
              <a:off x="2592" y="1872"/>
              <a:ext cx="576" cy="57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676400" y="1524000"/>
            <a:ext cx="22050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Hydrophobic core</a:t>
            </a:r>
          </a:p>
          <a:p>
            <a:endParaRPr lang="en-US" sz="2000"/>
          </a:p>
          <a:p>
            <a:r>
              <a:rPr lang="en-US" sz="2000"/>
              <a:t>Hydrophilic surface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H="1">
            <a:off x="990600" y="2133600"/>
            <a:ext cx="838200" cy="1143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1600200" y="2895600"/>
            <a:ext cx="762000" cy="838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8600" y="4267200"/>
            <a:ext cx="1319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NATIVE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38200" y="6035675"/>
            <a:ext cx="3944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AGGREGATED</a:t>
            </a:r>
          </a:p>
          <a:p>
            <a:r>
              <a:rPr lang="en-US"/>
              <a:t>or other ingredient interactions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781800" y="2590800"/>
            <a:ext cx="204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DENATURED</a:t>
            </a: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6096000" y="32004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6324600" y="35814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6705600" y="5181600"/>
            <a:ext cx="2933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/>
              <a:t>Unfolding forces some hydrophobic AA to surface</a:t>
            </a:r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 flipV="1">
            <a:off x="7162800" y="4419600"/>
            <a:ext cx="6096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3200400" y="4572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429000" y="49530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 flipV="1">
            <a:off x="4343400" y="5334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 flipV="1">
            <a:off x="4343400" y="5410200"/>
            <a:ext cx="1066800" cy="1066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AutoShape 30"/>
          <p:cNvSpPr>
            <a:spLocks noChangeArrowheads="1"/>
          </p:cNvSpPr>
          <p:nvPr/>
        </p:nvSpPr>
        <p:spPr bwMode="auto">
          <a:xfrm>
            <a:off x="2895600" y="3200400"/>
            <a:ext cx="1905000" cy="304800"/>
          </a:xfrm>
          <a:prstGeom prst="rightArrow">
            <a:avLst>
              <a:gd name="adj1" fmla="val 50000"/>
              <a:gd name="adj2" fmla="val 15625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AutoShape 31"/>
          <p:cNvSpPr>
            <a:spLocks noChangeArrowheads="1"/>
          </p:cNvSpPr>
          <p:nvPr/>
        </p:nvSpPr>
        <p:spPr bwMode="auto">
          <a:xfrm>
            <a:off x="3048000" y="3505200"/>
            <a:ext cx="1295400" cy="228600"/>
          </a:xfrm>
          <a:prstGeom prst="leftArrow">
            <a:avLst>
              <a:gd name="adj1" fmla="val 50000"/>
              <a:gd name="adj2" fmla="val 1416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AutoShape 32"/>
          <p:cNvSpPr>
            <a:spLocks noChangeArrowheads="1"/>
          </p:cNvSpPr>
          <p:nvPr/>
        </p:nvSpPr>
        <p:spPr bwMode="auto">
          <a:xfrm rot="13263289">
            <a:off x="5486400" y="4267200"/>
            <a:ext cx="457200" cy="990600"/>
          </a:xfrm>
          <a:prstGeom prst="upArrow">
            <a:avLst>
              <a:gd name="adj1" fmla="val 50000"/>
              <a:gd name="adj2" fmla="val 541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2362200" y="2895600"/>
            <a:ext cx="3898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Fast under non-physiological conditions</a:t>
            </a:r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2057400" y="3733800"/>
            <a:ext cx="351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Slow under physiological conditions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Consequences of Denaturation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Loss of enzymatic activity (death)</a:t>
            </a:r>
          </a:p>
          <a:p>
            <a:r>
              <a:rPr lang="en-US"/>
              <a:t>Destruction of toxins</a:t>
            </a:r>
          </a:p>
          <a:p>
            <a:r>
              <a:rPr lang="en-US"/>
              <a:t>Improved digestibility</a:t>
            </a:r>
          </a:p>
          <a:p>
            <a:r>
              <a:rPr lang="en-US"/>
              <a:t>Loss of solubility</a:t>
            </a:r>
          </a:p>
          <a:p>
            <a:r>
              <a:rPr lang="en-US"/>
              <a:t>Changes in texture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conversion of a biologically functional molecule into a non-functional form</a:t>
            </a:r>
          </a:p>
          <a:p>
            <a:pPr>
              <a:lnSpc>
                <a:spcPct val="90000"/>
              </a:lnSpc>
            </a:pPr>
            <a:r>
              <a:rPr lang="en-US"/>
              <a:t>There are many denatured states but one native state</a:t>
            </a:r>
          </a:p>
          <a:p>
            <a:pPr>
              <a:lnSpc>
                <a:spcPct val="90000"/>
              </a:lnSpc>
            </a:pPr>
            <a:r>
              <a:rPr lang="en-US"/>
              <a:t>Proteins can regenerate to their native state but slowly</a:t>
            </a:r>
          </a:p>
          <a:p>
            <a:pPr>
              <a:lnSpc>
                <a:spcPct val="90000"/>
              </a:lnSpc>
            </a:pPr>
            <a:r>
              <a:rPr lang="en-US"/>
              <a:t>Denatured proteins have a greater tendency to aggregate.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352</Words>
  <Application>Microsoft Office PowerPoint</Application>
  <PresentationFormat>On-screen Show (4:3)</PresentationFormat>
  <Paragraphs>94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Protein Denaturation</vt:lpstr>
      <vt:lpstr>Goals</vt:lpstr>
      <vt:lpstr>Effect of Temperature on Rate of Enzyme Action</vt:lpstr>
      <vt:lpstr>Denaturation</vt:lpstr>
      <vt:lpstr>Hydrophobic Interactions</vt:lpstr>
      <vt:lpstr>Chain Entropy</vt:lpstr>
      <vt:lpstr>Other Factors</vt:lpstr>
      <vt:lpstr>Balance of Forces</vt:lpstr>
      <vt:lpstr>Effect of T on Balance of Forces</vt:lpstr>
      <vt:lpstr>Thermal Denaturation</vt:lpstr>
      <vt:lpstr>Why is Denaturation Sudden?</vt:lpstr>
      <vt:lpstr>Types of Denaturation</vt:lpstr>
      <vt:lpstr>Reversibility?</vt:lpstr>
      <vt:lpstr>Energy Surface</vt:lpstr>
      <vt:lpstr>Behavior of Denatured Protein</vt:lpstr>
      <vt:lpstr>Consequences of Denaturation</vt:lpstr>
      <vt:lpstr>Denaturation </vt:lpstr>
    </vt:vector>
  </TitlesOfParts>
  <Company>Penn State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Denaturation</dc:title>
  <dc:creator>John Coupland</dc:creator>
  <cp:lastModifiedBy>Vondrasek</cp:lastModifiedBy>
  <cp:revision>12</cp:revision>
  <dcterms:created xsi:type="dcterms:W3CDTF">2001-10-10T17:54:36Z</dcterms:created>
  <dcterms:modified xsi:type="dcterms:W3CDTF">2016-05-17T07:40:01Z</dcterms:modified>
</cp:coreProperties>
</file>