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362" r:id="rId2"/>
    <p:sldId id="395" r:id="rId3"/>
    <p:sldId id="402" r:id="rId4"/>
    <p:sldId id="409" r:id="rId5"/>
    <p:sldId id="408" r:id="rId6"/>
    <p:sldId id="401" r:id="rId7"/>
    <p:sldId id="403" r:id="rId8"/>
    <p:sldId id="396" r:id="rId9"/>
    <p:sldId id="397" r:id="rId10"/>
    <p:sldId id="415" r:id="rId11"/>
    <p:sldId id="404" r:id="rId12"/>
    <p:sldId id="398" r:id="rId13"/>
    <p:sldId id="410" r:id="rId14"/>
    <p:sldId id="416" r:id="rId15"/>
    <p:sldId id="417" r:id="rId16"/>
    <p:sldId id="418" r:id="rId17"/>
    <p:sldId id="419" r:id="rId18"/>
    <p:sldId id="420" r:id="rId19"/>
    <p:sldId id="421" r:id="rId20"/>
    <p:sldId id="422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00"/>
    <a:srgbClr val="FF0066"/>
    <a:srgbClr val="FF7C80"/>
    <a:srgbClr val="66FF66"/>
    <a:srgbClr val="FFFF99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104" autoAdjust="0"/>
  </p:normalViewPr>
  <p:slideViewPr>
    <p:cSldViewPr>
      <p:cViewPr>
        <p:scale>
          <a:sx n="53" d="100"/>
          <a:sy n="53" d="100"/>
        </p:scale>
        <p:origin x="-2580" y="-1320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1.xml"/><Relationship Id="rId1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24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24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366396-194A-4D9C-9A2A-A297F1BEEB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A2815-6902-4763-ADEA-5529EF24AE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76373-2DF4-4E24-BA43-AB6D176793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C7908-7E80-4383-9F9F-0FB8FBA6F4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ECB4C-390A-4B06-97F0-9FADE73AB2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0A104-7D29-4B9F-8917-F1556ABAF7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90B7E-27C7-4A2A-AB00-7F3515741A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1D1A1-6401-48E3-AA6B-D0B824BBAD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CF3EA-9BA9-4090-9CA8-D5F7529A58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34875-A27F-4C31-AE72-930088C6B4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2B447-2871-479D-801B-B3AF508ECE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21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02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02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0FE484A-D929-4D9A-9A51-438EC8A7D22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2339975" y="188913"/>
            <a:ext cx="43497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PROTEIN PHYSICS</a:t>
            </a:r>
          </a:p>
          <a:p>
            <a:pPr algn="ctr"/>
            <a:endParaRPr lang="en-US" sz="24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LECTURES 22-23</a:t>
            </a:r>
          </a:p>
          <a:p>
            <a:pPr algn="ctr"/>
            <a:endParaRPr lang="en-US" sz="36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179388" y="2205038"/>
            <a:ext cx="8964612" cy="479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PROTEIN STRUCTURE PREDICTION</a:t>
            </a:r>
          </a:p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 ITS AMINO ACID SEQUENCE:</a:t>
            </a:r>
          </a:p>
          <a:p>
            <a:pPr algn="ctr">
              <a:spcBef>
                <a:spcPct val="10000"/>
              </a:spcBef>
            </a:pPr>
            <a:r>
              <a:rPr lang="en-US" sz="3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Homology</a:t>
            </a:r>
          </a:p>
          <a:p>
            <a:pPr algn="ctr">
              <a:spcBef>
                <a:spcPct val="10000"/>
              </a:spcBef>
            </a:pPr>
            <a:r>
              <a:rPr 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structure</a:t>
            </a:r>
          </a:p>
          <a:p>
            <a:pPr algn="ctr">
              <a:spcBef>
                <a:spcPct val="10000"/>
              </a:spcBef>
            </a:pPr>
            <a:r>
              <a:rPr 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Tertiary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structure</a:t>
            </a:r>
          </a:p>
          <a:p>
            <a:pPr algn="ctr"/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b="1" dirty="0">
                <a:solidFill>
                  <a:srgbClr val="CC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BIOINFORMATICS</a:t>
            </a:r>
          </a:p>
          <a:p>
            <a:pPr algn="ctr"/>
            <a:endParaRPr lang="en-US" sz="2800" b="1" dirty="0">
              <a:solidFill>
                <a:srgbClr val="CC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PROTEIN ENGINEERING AND DESIGN</a:t>
            </a:r>
          </a:p>
          <a:p>
            <a:pPr>
              <a:spcBef>
                <a:spcPct val="20000"/>
              </a:spcBef>
            </a:pP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9" name="Picture 5" descr="19-0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0"/>
            <a:ext cx="5638800" cy="1620838"/>
          </a:xfrm>
          <a:prstGeom prst="rect">
            <a:avLst/>
          </a:prstGeom>
          <a:noFill/>
        </p:spPr>
      </p:pic>
      <p:sp>
        <p:nvSpPr>
          <p:cNvPr id="216070" name="Rectangle 6"/>
          <p:cNvSpPr>
            <a:spLocks noChangeArrowheads="1"/>
          </p:cNvSpPr>
          <p:nvPr/>
        </p:nvSpPr>
        <p:spPr bwMode="auto">
          <a:xfrm>
            <a:off x="0" y="0"/>
            <a:ext cx="2419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Homology</a:t>
            </a:r>
          </a:p>
        </p:txBody>
      </p:sp>
      <p:pic>
        <p:nvPicPr>
          <p:cNvPr id="216071" name="Picture 7" descr="19_RMS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770063"/>
            <a:ext cx="6477000" cy="5054600"/>
          </a:xfrm>
          <a:prstGeom prst="rect">
            <a:avLst/>
          </a:prstGeom>
          <a:noFill/>
        </p:spPr>
      </p:pic>
      <p:pic>
        <p:nvPicPr>
          <p:cNvPr id="216072" name="Picture 8" descr="29__home_ne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52600"/>
            <a:ext cx="2454275" cy="4495800"/>
          </a:xfrm>
          <a:prstGeom prst="rect">
            <a:avLst/>
          </a:prstGeom>
          <a:noFill/>
        </p:spPr>
      </p:pic>
      <p:sp>
        <p:nvSpPr>
          <p:cNvPr id="216074" name="Rectangle 10"/>
          <p:cNvSpPr>
            <a:spLocks noChangeArrowheads="1"/>
          </p:cNvSpPr>
          <p:nvPr/>
        </p:nvSpPr>
        <p:spPr bwMode="auto">
          <a:xfrm>
            <a:off x="6781800" y="685800"/>
            <a:ext cx="20970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endParaRPr lang="en-US" sz="28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44" name="Rectangle 12"/>
          <p:cNvSpPr>
            <a:spLocks noChangeArrowheads="1"/>
          </p:cNvSpPr>
          <p:nvPr/>
        </p:nvSpPr>
        <p:spPr bwMode="auto">
          <a:xfrm>
            <a:off x="0" y="6070600"/>
            <a:ext cx="8580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SEQUENCE ALIGNMENT:   SMITH-WATERMAN, BLAST,…</a:t>
            </a:r>
            <a:endParaRPr lang="en-US" sz="24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3246" name="Rectangle 14"/>
          <p:cNvSpPr>
            <a:spLocks noChangeArrowheads="1"/>
          </p:cNvSpPr>
          <p:nvPr/>
        </p:nvSpPr>
        <p:spPr bwMode="auto">
          <a:xfrm>
            <a:off x="5094288" y="0"/>
            <a:ext cx="3621087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 FROM 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HOMOLOGY</a:t>
            </a:r>
          </a:p>
        </p:txBody>
      </p:sp>
      <p:pic>
        <p:nvPicPr>
          <p:cNvPr id="223250" name="Picture 18" descr="19-03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6600"/>
            <a:ext cx="9144000" cy="2705100"/>
          </a:xfrm>
          <a:prstGeom prst="rect">
            <a:avLst/>
          </a:prstGeom>
          <a:noFill/>
        </p:spPr>
      </p:pic>
      <p:pic>
        <p:nvPicPr>
          <p:cNvPr id="223251" name="Picture 19" descr="19-0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100513" cy="3316288"/>
          </a:xfrm>
          <a:prstGeom prst="rect">
            <a:avLst/>
          </a:prstGeom>
          <a:noFill/>
        </p:spPr>
      </p:pic>
      <p:sp>
        <p:nvSpPr>
          <p:cNvPr id="223252" name="Rectangle 20"/>
          <p:cNvSpPr>
            <a:spLocks noChangeArrowheads="1"/>
          </p:cNvSpPr>
          <p:nvPr/>
        </p:nvSpPr>
        <p:spPr bwMode="auto">
          <a:xfrm>
            <a:off x="4572000" y="1143000"/>
            <a:ext cx="4572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SIMILAR SEQUENCES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 </a:t>
            </a:r>
          </a:p>
          <a:p>
            <a:pPr algn="ctr"/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SIMILAR FOLDS</a:t>
            </a:r>
            <a:endParaRPr lang="en-US" sz="24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3253" name="Rectangle 21"/>
          <p:cNvSpPr>
            <a:spLocks noChangeArrowheads="1"/>
          </p:cNvSpPr>
          <p:nvPr/>
        </p:nvSpPr>
        <p:spPr bwMode="auto">
          <a:xfrm>
            <a:off x="1524000" y="3962400"/>
            <a:ext cx="7250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______</a:t>
            </a:r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sz="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__________________    _______</a:t>
            </a:r>
            <a:endParaRPr lang="en-US" sz="2800" b="1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3254" name="Rectangle 22"/>
          <p:cNvSpPr>
            <a:spLocks noChangeArrowheads="1"/>
          </p:cNvSpPr>
          <p:nvPr/>
        </p:nvSpPr>
        <p:spPr bwMode="auto">
          <a:xfrm>
            <a:off x="4800600" y="5410200"/>
            <a:ext cx="3654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ACCURACY 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</a:t>
            </a:r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sz="9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8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sz="9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sz="28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19-0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43613"/>
          </a:xfrm>
          <a:prstGeom prst="rect">
            <a:avLst/>
          </a:prstGeom>
          <a:noFill/>
        </p:spPr>
      </p:pic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990600" y="6096000"/>
            <a:ext cx="8401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N0</a:t>
            </a: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</a:t>
            </a:r>
            <a:r>
              <a:rPr lang="en-US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TWILIGHT</a:t>
            </a:r>
            <a:r>
              <a:rPr lang="en-US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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 ======= GOOD PREDICTION =======</a:t>
            </a: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 descr="19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0"/>
            <a:ext cx="13563600" cy="933450"/>
          </a:xfrm>
          <a:prstGeom prst="rect">
            <a:avLst/>
          </a:prstGeom>
          <a:noFill/>
        </p:spPr>
      </p:pic>
      <p:pic>
        <p:nvPicPr>
          <p:cNvPr id="229379" name="Picture 3" descr="19-0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533400"/>
            <a:ext cx="5638800" cy="1620838"/>
          </a:xfrm>
          <a:prstGeom prst="rect">
            <a:avLst/>
          </a:prstGeom>
          <a:noFill/>
        </p:spPr>
      </p:pic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0" y="4495800"/>
            <a:ext cx="9064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Low but existing homology.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Sequence identity: 15%</a:t>
            </a:r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914400" y="5257800"/>
            <a:ext cx="45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</a:t>
            </a:r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</a:t>
            </a: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9382" name="Picture 6" descr="19-0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24200"/>
            <a:ext cx="12115800" cy="1382713"/>
          </a:xfrm>
          <a:prstGeom prst="rect">
            <a:avLst/>
          </a:prstGeom>
          <a:noFill/>
        </p:spPr>
      </p:pic>
      <p:sp>
        <p:nvSpPr>
          <p:cNvPr id="229383" name="Rectangle 7"/>
          <p:cNvSpPr>
            <a:spLocks noChangeArrowheads="1"/>
          </p:cNvSpPr>
          <p:nvPr/>
        </p:nvSpPr>
        <p:spPr bwMode="auto">
          <a:xfrm>
            <a:off x="533400" y="1524000"/>
            <a:ext cx="2892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High homology:</a:t>
            </a: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2133600" y="6338888"/>
            <a:ext cx="67897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homology.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Sequence identity: 15%</a:t>
            </a:r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1217613" y="0"/>
            <a:ext cx="573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 FROM HOMOLOGY</a:t>
            </a: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1085850" y="2540000"/>
            <a:ext cx="6626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“TWILIGHT ZONE”: 10-25% IDENTITY:</a:t>
            </a:r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3505200" y="555625"/>
            <a:ext cx="1976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cytochromes </a:t>
            </a:r>
            <a:r>
              <a:rPr lang="en-US" sz="2000" b="1" i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4" name="Picture 6" descr="19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11506200" cy="2482850"/>
          </a:xfrm>
          <a:prstGeom prst="rect">
            <a:avLst/>
          </a:prstGeom>
          <a:noFill/>
        </p:spPr>
      </p:pic>
      <p:sp>
        <p:nvSpPr>
          <p:cNvPr id="222215" name="Rectangle 7"/>
          <p:cNvSpPr>
            <a:spLocks noChangeArrowheads="1"/>
          </p:cNvSpPr>
          <p:nvPr/>
        </p:nvSpPr>
        <p:spPr bwMode="auto">
          <a:xfrm>
            <a:off x="2895600" y="0"/>
            <a:ext cx="3709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Multiple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homology</a:t>
            </a:r>
          </a:p>
        </p:txBody>
      </p:sp>
      <p:sp>
        <p:nvSpPr>
          <p:cNvPr id="222217" name="Rectangle 9"/>
          <p:cNvSpPr>
            <a:spLocks noChangeArrowheads="1"/>
          </p:cNvSpPr>
          <p:nvPr/>
        </p:nvSpPr>
        <p:spPr bwMode="auto">
          <a:xfrm>
            <a:off x="3048000" y="3429000"/>
            <a:ext cx="52689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key sites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(core, 2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structure, active site)</a:t>
            </a:r>
          </a:p>
        </p:txBody>
      </p:sp>
      <p:sp>
        <p:nvSpPr>
          <p:cNvPr id="222218" name="Rectangle 10"/>
          <p:cNvSpPr>
            <a:spLocks noChangeArrowheads="1"/>
          </p:cNvSpPr>
          <p:nvPr/>
        </p:nvSpPr>
        <p:spPr bwMode="auto">
          <a:xfrm>
            <a:off x="827088" y="4508500"/>
            <a:ext cx="66865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“PROFILES”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“HIDDEN MARKOV MODELS” (HHMer)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etc.</a:t>
            </a:r>
          </a:p>
        </p:txBody>
      </p:sp>
      <p:sp>
        <p:nvSpPr>
          <p:cNvPr id="222219" name="Rectangle 11"/>
          <p:cNvSpPr>
            <a:spLocks noChangeArrowheads="1"/>
          </p:cNvSpPr>
          <p:nvPr/>
        </p:nvSpPr>
        <p:spPr bwMode="auto">
          <a:xfrm>
            <a:off x="2987675" y="5921375"/>
            <a:ext cx="3727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BIOINFORMATICS</a:t>
            </a: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19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7467600" cy="2139950"/>
          </a:xfrm>
          <a:prstGeom prst="rect">
            <a:avLst/>
          </a:prstGeom>
          <a:noFill/>
        </p:spPr>
      </p:pic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2895600" y="0"/>
            <a:ext cx="3327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Multiple homology</a:t>
            </a:r>
          </a:p>
        </p:txBody>
      </p:sp>
      <p:pic>
        <p:nvPicPr>
          <p:cNvPr id="224261" name="Picture 5" descr="19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971800"/>
            <a:ext cx="6629400" cy="3006725"/>
          </a:xfrm>
          <a:prstGeom prst="rect">
            <a:avLst/>
          </a:prstGeom>
          <a:noFill/>
        </p:spPr>
      </p:pic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3886200" y="2971800"/>
            <a:ext cx="1724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PROFILE</a:t>
            </a:r>
          </a:p>
        </p:txBody>
      </p:sp>
      <p:sp>
        <p:nvSpPr>
          <p:cNvPr id="224263" name="Rectangle 7"/>
          <p:cNvSpPr>
            <a:spLocks noChangeArrowheads="1"/>
          </p:cNvSpPr>
          <p:nvPr/>
        </p:nvSpPr>
        <p:spPr bwMode="auto">
          <a:xfrm>
            <a:off x="0" y="5791200"/>
            <a:ext cx="799147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TARGET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en-US" sz="9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...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A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P</a:t>
            </a:r>
            <a:r>
              <a:rPr lang="en-US" sz="14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G</a:t>
            </a:r>
            <a:r>
              <a:rPr lang="en-US" sz="16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D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E</a:t>
            </a:r>
            <a:r>
              <a:rPr lang="en-US" sz="1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F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G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-</a:t>
            </a:r>
            <a:r>
              <a:rPr lang="en-US" sz="16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-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H</a:t>
            </a:r>
            <a:r>
              <a:rPr lang="en-US" sz="1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I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K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K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L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M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A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A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T</a:t>
            </a:r>
            <a:r>
              <a:rPr lang="en-US" sz="1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 </a:t>
            </a: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C</a:t>
            </a:r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</a:rPr>
              <a:t>...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SEQUENCE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3" name="Picture 5" descr="22f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0"/>
            <a:ext cx="5257800" cy="4519613"/>
          </a:xfrm>
          <a:prstGeom prst="rect">
            <a:avLst/>
          </a:prstGeom>
          <a:noFill/>
        </p:spPr>
      </p:pic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-60325" y="0"/>
            <a:ext cx="3505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 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FROM 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PHYSICS:</a:t>
            </a:r>
          </a:p>
          <a:p>
            <a:pPr algn="ctr">
              <a:spcBef>
                <a:spcPct val="20000"/>
              </a:spcBef>
            </a:pPr>
            <a:endParaRPr lang="en-US" sz="2800" b="1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PROTEIN CHAIN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FOLDS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SPONTANEOUSLY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 SEQUENCE HAS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ALL INFO TO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PREDICT:</a:t>
            </a:r>
            <a:endParaRPr lang="en-US" sz="24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2667000" y="4648200"/>
            <a:ext cx="45720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STRUCTURE,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3D 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STRUCTURE,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SIDE CHAIN ROTAMERS,</a:t>
            </a: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S-S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BONDS, etc.</a:t>
            </a: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5" name="Picture 3" descr="19-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448800" cy="3338513"/>
          </a:xfrm>
          <a:prstGeom prst="rect">
            <a:avLst/>
          </a:prstGeom>
          <a:noFill/>
        </p:spPr>
      </p:pic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1828800" y="0"/>
            <a:ext cx="5376863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  FROM  PHYSICS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(OR PROTEIN STATISTICS)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STRUCTURES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10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57400"/>
            <a:ext cx="9144000" cy="4043363"/>
          </a:xfrm>
          <a:prstGeom prst="rect">
            <a:avLst/>
          </a:prstGeom>
          <a:noFill/>
        </p:spPr>
      </p:pic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3124200" y="457200"/>
            <a:ext cx="3276600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0000"/>
              </a:spcAft>
            </a:pP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</a:t>
            </a:r>
            <a:r>
              <a:rPr lang="ru-RU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С</a:t>
            </a:r>
            <a:r>
              <a:rPr lang="en-US" sz="32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b </a:t>
            </a:r>
            <a:r>
              <a:rPr lang="en-US" sz="32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(Gly)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coil</a:t>
            </a:r>
          </a:p>
          <a:p>
            <a:r>
              <a:rPr lang="ru-RU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 baseline="3000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1 : , ,  coil</a:t>
            </a:r>
          </a:p>
          <a:p>
            <a:pPr>
              <a:lnSpc>
                <a:spcPct val="90000"/>
              </a:lnSpc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              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-</a:t>
            </a:r>
            <a:r>
              <a:rPr lang="en-US" sz="1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np</a:t>
            </a:r>
            <a:r>
              <a:rPr lang="en-US" sz="10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-  --p--</a:t>
            </a:r>
          </a:p>
        </p:txBody>
      </p:sp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0" y="990600"/>
            <a:ext cx="266700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imino: coil,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          turn,  </a:t>
            </a:r>
            <a:r>
              <a:rPr lang="en-US" sz="3200" b="1" baseline="-25000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N</a:t>
            </a:r>
            <a:endParaRPr lang="en-US" sz="3200" b="1">
              <a:solidFill>
                <a:srgbClr val="CC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6858000" y="914400"/>
            <a:ext cx="199707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  </a:t>
            </a:r>
            <a:r>
              <a:rPr lang="ru-RU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С</a:t>
            </a:r>
            <a:r>
              <a:rPr lang="en-US" sz="32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</a:t>
            </a: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2 :   </a:t>
            </a:r>
          </a:p>
          <a:p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   </a:t>
            </a:r>
            <a:r>
              <a:rPr lang="en-US" sz="32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(3 rot.)</a:t>
            </a: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0" y="457200"/>
            <a:ext cx="80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Pro</a:t>
            </a:r>
            <a:endParaRPr lang="en-US" sz="36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3" name="Picture 3" descr="19-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7175"/>
            <a:ext cx="6553200" cy="5330825"/>
          </a:xfrm>
          <a:prstGeom prst="rect">
            <a:avLst/>
          </a:prstGeom>
          <a:noFill/>
        </p:spPr>
      </p:pic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581025" y="0"/>
            <a:ext cx="7870825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  FROM  PROTEIN STATISTICS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(OR PHYSICS)</a:t>
            </a:r>
          </a:p>
          <a:p>
            <a:pPr algn="ctr">
              <a:spcBef>
                <a:spcPct val="20000"/>
              </a:spcBef>
            </a:pP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TEMPLATE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SUPER-SECONDARY STRUCTURE</a:t>
            </a:r>
          </a:p>
        </p:txBody>
      </p:sp>
      <p:sp>
        <p:nvSpPr>
          <p:cNvPr id="225287" name="Rectangle 7"/>
          <p:cNvSpPr>
            <a:spLocks noChangeArrowheads="1"/>
          </p:cNvSpPr>
          <p:nvPr/>
        </p:nvSpPr>
        <p:spPr bwMode="auto">
          <a:xfrm>
            <a:off x="3581400" y="28194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np</a:t>
            </a:r>
          </a:p>
        </p:txBody>
      </p: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5257800" y="4419600"/>
            <a:ext cx="6842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Gly</a:t>
            </a:r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5334000" y="5297488"/>
            <a:ext cx="4286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pitchFamily="49" charset="0"/>
                <a:sym typeface="Symbol" pitchFamily="18" charset="2"/>
              </a:rPr>
              <a:t>-</a:t>
            </a:r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19-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057400"/>
            <a:ext cx="5486400" cy="4800600"/>
          </a:xfrm>
          <a:prstGeom prst="rect">
            <a:avLst/>
          </a:prstGeom>
          <a:noFill/>
        </p:spPr>
      </p:pic>
      <p:sp>
        <p:nvSpPr>
          <p:cNvPr id="219146" name="Rectangle 10"/>
          <p:cNvSpPr>
            <a:spLocks noChangeArrowheads="1"/>
          </p:cNvSpPr>
          <p:nvPr/>
        </p:nvSpPr>
        <p:spPr bwMode="auto">
          <a:xfrm>
            <a:off x="0" y="0"/>
            <a:ext cx="24352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FLUCTUATING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UNFOLDED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POLYPEPTIDE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CHAIN</a:t>
            </a:r>
          </a:p>
        </p:txBody>
      </p:sp>
      <p:pic>
        <p:nvPicPr>
          <p:cNvPr id="219148" name="Picture 12" descr="19-0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2827338" cy="4038600"/>
          </a:xfrm>
          <a:prstGeom prst="rect">
            <a:avLst/>
          </a:prstGeom>
          <a:noFill/>
        </p:spPr>
      </p:pic>
      <p:pic>
        <p:nvPicPr>
          <p:cNvPr id="219149" name="Picture 13" descr="19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0"/>
            <a:ext cx="6248400" cy="1938338"/>
          </a:xfrm>
          <a:prstGeom prst="rect">
            <a:avLst/>
          </a:prstGeom>
          <a:noFill/>
        </p:spPr>
      </p:pic>
      <p:sp>
        <p:nvSpPr>
          <p:cNvPr id="219150" name="Rectangle 14"/>
          <p:cNvSpPr>
            <a:spLocks noChangeArrowheads="1"/>
          </p:cNvSpPr>
          <p:nvPr/>
        </p:nvSpPr>
        <p:spPr bwMode="auto">
          <a:xfrm>
            <a:off x="6248400" y="5181600"/>
            <a:ext cx="2603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OLYGO-  &amp;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POLYPEPTIDES </a:t>
            </a:r>
          </a:p>
        </p:txBody>
      </p:sp>
      <p:sp>
        <p:nvSpPr>
          <p:cNvPr id="219151" name="Rectangle 15"/>
          <p:cNvSpPr>
            <a:spLocks noChangeArrowheads="1"/>
          </p:cNvSpPr>
          <p:nvPr/>
        </p:nvSpPr>
        <p:spPr bwMode="auto">
          <a:xfrm>
            <a:off x="0" y="6400800"/>
            <a:ext cx="811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ALB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7" name="Picture 3" descr="19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71800"/>
            <a:ext cx="5715000" cy="1905000"/>
          </a:xfrm>
          <a:prstGeom prst="rect">
            <a:avLst/>
          </a:prstGeom>
          <a:noFill/>
        </p:spPr>
      </p:pic>
      <p:pic>
        <p:nvPicPr>
          <p:cNvPr id="231428" name="Picture 4" descr="BOOK_19-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971800"/>
            <a:ext cx="3581400" cy="3581400"/>
          </a:xfrm>
          <a:prstGeom prst="rect">
            <a:avLst/>
          </a:prstGeom>
          <a:noFill/>
        </p:spPr>
      </p:pic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0" y="0"/>
            <a:ext cx="23510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FLUCTUATING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SECONDARY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STRUCTURE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 THE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“AVERAGE”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SURFACE OF </a:t>
            </a:r>
          </a:p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GLOBULE</a:t>
            </a:r>
          </a:p>
        </p:txBody>
      </p:sp>
      <p:pic>
        <p:nvPicPr>
          <p:cNvPr id="231431" name="Picture 7" descr="19-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0"/>
            <a:ext cx="6629400" cy="2514600"/>
          </a:xfrm>
          <a:prstGeom prst="rect">
            <a:avLst/>
          </a:prstGeom>
          <a:noFill/>
        </p:spPr>
      </p:pic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0" y="6400800"/>
            <a:ext cx="811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ALB</a:t>
            </a:r>
          </a:p>
        </p:txBody>
      </p:sp>
      <p:sp>
        <p:nvSpPr>
          <p:cNvPr id="231433" name="Rectangle 9"/>
          <p:cNvSpPr>
            <a:spLocks noChangeArrowheads="1"/>
          </p:cNvSpPr>
          <p:nvPr/>
        </p:nvSpPr>
        <p:spPr bwMode="auto">
          <a:xfrm>
            <a:off x="3124200" y="5638800"/>
            <a:ext cx="1911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PHD,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JPRED,</a:t>
            </a:r>
          </a:p>
          <a:p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PSIPRED,…</a:t>
            </a:r>
          </a:p>
        </p:txBody>
      </p:sp>
      <p:sp>
        <p:nvSpPr>
          <p:cNvPr id="231434" name="Rectangle 10"/>
          <p:cNvSpPr>
            <a:spLocks noChangeArrowheads="1"/>
          </p:cNvSpPr>
          <p:nvPr/>
        </p:nvSpPr>
        <p:spPr bwMode="auto">
          <a:xfrm>
            <a:off x="5715000" y="6019800"/>
            <a:ext cx="793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Symbol" pitchFamily="18" charset="2"/>
              </a:rPr>
              <a:t>bpti</a:t>
            </a:r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19-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18063" cy="6324600"/>
          </a:xfrm>
          <a:prstGeom prst="rect">
            <a:avLst/>
          </a:prstGeom>
          <a:noFill/>
        </p:spPr>
      </p:pic>
      <p:pic>
        <p:nvPicPr>
          <p:cNvPr id="237571" name="Picture 3" descr="19-1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1847850" cy="2743200"/>
          </a:xfrm>
          <a:prstGeom prst="rect">
            <a:avLst/>
          </a:prstGeom>
          <a:noFill/>
        </p:spPr>
      </p:pic>
      <p:pic>
        <p:nvPicPr>
          <p:cNvPr id="237572" name="Picture 4" descr="19-1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447800"/>
            <a:ext cx="1497013" cy="2687638"/>
          </a:xfrm>
          <a:prstGeom prst="rect">
            <a:avLst/>
          </a:prstGeom>
          <a:noFill/>
        </p:spPr>
      </p:pic>
      <p:pic>
        <p:nvPicPr>
          <p:cNvPr id="237573" name="Picture 5" descr="19-11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546600"/>
            <a:ext cx="3276600" cy="2311400"/>
          </a:xfrm>
          <a:prstGeom prst="rect">
            <a:avLst/>
          </a:prstGeom>
          <a:noFill/>
        </p:spPr>
      </p:pic>
      <p:sp>
        <p:nvSpPr>
          <p:cNvPr id="237574" name="Rectangle 6"/>
          <p:cNvSpPr>
            <a:spLocks noChangeArrowheads="1"/>
          </p:cNvSpPr>
          <p:nvPr/>
        </p:nvSpPr>
        <p:spPr bwMode="auto">
          <a:xfrm>
            <a:off x="381000" y="6338888"/>
            <a:ext cx="45100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A    </a:t>
            </a:r>
            <a:r>
              <a:rPr lang="en-US" b="1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2800" b="1" u="sng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C    D  .</a:t>
            </a:r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---different---</a:t>
            </a:r>
          </a:p>
        </p:txBody>
      </p:sp>
      <p:pic>
        <p:nvPicPr>
          <p:cNvPr id="237575" name="Picture 7" descr="19-08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0"/>
            <a:ext cx="2743200" cy="1257300"/>
          </a:xfrm>
          <a:prstGeom prst="rect">
            <a:avLst/>
          </a:prstGeom>
          <a:noFill/>
        </p:spPr>
      </p:pic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5029200" y="4191000"/>
            <a:ext cx="4397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Prediction, 1985    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X-ray str.,1990</a:t>
            </a:r>
          </a:p>
        </p:txBody>
      </p:sp>
      <p:sp>
        <p:nvSpPr>
          <p:cNvPr id="237577" name="Rectangle 9"/>
          <p:cNvSpPr>
            <a:spLocks noChangeArrowheads="1"/>
          </p:cNvSpPr>
          <p:nvPr/>
        </p:nvSpPr>
        <p:spPr bwMode="auto">
          <a:xfrm>
            <a:off x="5867400" y="5740400"/>
            <a:ext cx="165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       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</a:t>
            </a:r>
            <a:endParaRPr lang="en-US" sz="36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19-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9144000" cy="5972175"/>
          </a:xfrm>
          <a:prstGeom prst="rect">
            <a:avLst/>
          </a:prstGeom>
          <a:noFill/>
        </p:spPr>
      </p:pic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3505200" y="130175"/>
            <a:ext cx="2298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THREADING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3132138" y="4221163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BIOINFORMATICS</a:t>
            </a:r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 descr="19-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29200" cy="2514600"/>
          </a:xfrm>
          <a:prstGeom prst="rect">
            <a:avLst/>
          </a:prstGeom>
          <a:noFill/>
        </p:spPr>
      </p:pic>
      <p:pic>
        <p:nvPicPr>
          <p:cNvPr id="239619" name="Picture 3" descr="19-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679700"/>
            <a:ext cx="8077200" cy="4178300"/>
          </a:xfrm>
          <a:prstGeom prst="rect">
            <a:avLst/>
          </a:prstGeom>
          <a:noFill/>
        </p:spPr>
      </p:pic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5867400" y="0"/>
            <a:ext cx="267335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THREADING:</a:t>
            </a:r>
          </a:p>
          <a:p>
            <a:pPr algn="ctr"/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CORRECT FOLD,</a:t>
            </a:r>
          </a:p>
          <a:p>
            <a:pPr algn="ctr"/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BAD ALIGNMENT</a:t>
            </a:r>
          </a:p>
        </p:txBody>
      </p:sp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 descr="19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5422900" cy="6096000"/>
          </a:xfrm>
          <a:prstGeom prst="rect">
            <a:avLst/>
          </a:prstGeom>
          <a:noFill/>
        </p:spPr>
      </p:pic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2514600" y="0"/>
            <a:ext cx="4487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ENGINEERING &amp; DESIGN</a:t>
            </a: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5640388" y="4953000"/>
            <a:ext cx="35036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DOES NOT MELT !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MOLTEN GLOBULE…</a:t>
            </a:r>
          </a:p>
          <a:p>
            <a:endParaRPr lang="en-US" sz="24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ION</a:t>
            </a:r>
            <a:r>
              <a:rPr lang="en-US" sz="2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BINDING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  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SOLID</a:t>
            </a:r>
          </a:p>
        </p:txBody>
      </p:sp>
      <p:sp>
        <p:nvSpPr>
          <p:cNvPr id="240645" name="Rectangle 5"/>
          <p:cNvSpPr>
            <a:spLocks noChangeArrowheads="1"/>
          </p:cNvSpPr>
          <p:nvPr/>
        </p:nvSpPr>
        <p:spPr bwMode="auto">
          <a:xfrm>
            <a:off x="6096000" y="2514600"/>
            <a:ext cx="2270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DeGrado, 1989</a:t>
            </a:r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 descr="19-18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10025"/>
            <a:ext cx="3657600" cy="2728913"/>
          </a:xfrm>
          <a:prstGeom prst="rect">
            <a:avLst/>
          </a:prstGeom>
          <a:noFill/>
        </p:spPr>
      </p:pic>
      <p:pic>
        <p:nvPicPr>
          <p:cNvPr id="241667" name="Picture 3" descr="19-1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038600"/>
            <a:ext cx="3165475" cy="2684463"/>
          </a:xfrm>
          <a:prstGeom prst="rect">
            <a:avLst/>
          </a:prstGeom>
          <a:noFill/>
        </p:spPr>
      </p:pic>
      <p:sp>
        <p:nvSpPr>
          <p:cNvPr id="241668" name="Rectangle 4"/>
          <p:cNvSpPr>
            <a:spLocks noChangeArrowheads="1"/>
          </p:cNvSpPr>
          <p:nvPr/>
        </p:nvSpPr>
        <p:spPr bwMode="auto">
          <a:xfrm>
            <a:off x="7313613" y="381000"/>
            <a:ext cx="18303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Ptitsyn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Dolgikh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Finkelstein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Fedorov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Kirpichnikov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1987-97</a:t>
            </a:r>
          </a:p>
          <a:p>
            <a:endParaRPr lang="en-US" sz="24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Albebetin,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Albeferon,</a:t>
            </a:r>
          </a:p>
          <a:p>
            <a:r>
              <a:rPr lang="en-US" sz="24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</a:t>
            </a:r>
          </a:p>
        </p:txBody>
      </p:sp>
      <p:pic>
        <p:nvPicPr>
          <p:cNvPr id="241669" name="Picture 5" descr="19-17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7315200" cy="33385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 descr="10-0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915150"/>
          </a:xfrm>
          <a:prstGeom prst="rect">
            <a:avLst/>
          </a:prstGeom>
          <a:noFill/>
        </p:spPr>
      </p:pic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6400800" y="2230438"/>
            <a:ext cx="26273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non-polar: core</a:t>
            </a:r>
          </a:p>
          <a:p>
            <a:r>
              <a:rPr lang="en-US" sz="32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polar: surface</a:t>
            </a:r>
            <a:endParaRPr lang="en-US" sz="3200" b="1" u="sng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2666</TotalTime>
  <Words>353</Words>
  <Application>Microsoft Office PowerPoint</Application>
  <PresentationFormat>On-screen Show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Times New Roman</vt:lpstr>
      <vt:lpstr>Arial</vt:lpstr>
      <vt:lpstr>Wingdings</vt:lpstr>
      <vt:lpstr>Symbol</vt:lpstr>
      <vt:lpstr>Courier New</vt:lpstr>
      <vt:lpstr>Arial Narrow</vt:lpstr>
      <vt:lpstr>Лучи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IPR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HHMI meeting, FOLDING</dc:title>
  <dc:creator>AF</dc:creator>
  <cp:lastModifiedBy>Vondrasek</cp:lastModifiedBy>
  <cp:revision>112</cp:revision>
  <cp:lastPrinted>1601-01-01T00:00:00Z</cp:lastPrinted>
  <dcterms:created xsi:type="dcterms:W3CDTF">2002-06-06T18:51:05Z</dcterms:created>
  <dcterms:modified xsi:type="dcterms:W3CDTF">2016-05-17T07:34:28Z</dcterms:modified>
</cp:coreProperties>
</file>