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5" r:id="rId1"/>
  </p:sldMasterIdLst>
  <p:notesMasterIdLst>
    <p:notesMasterId r:id="rId46"/>
  </p:notesMasterIdLst>
  <p:handoutMasterIdLst>
    <p:handoutMasterId r:id="rId47"/>
  </p:handoutMasterIdLst>
  <p:sldIdLst>
    <p:sldId id="309" r:id="rId2"/>
    <p:sldId id="283" r:id="rId3"/>
    <p:sldId id="261" r:id="rId4"/>
    <p:sldId id="284" r:id="rId5"/>
    <p:sldId id="305" r:id="rId6"/>
    <p:sldId id="306" r:id="rId7"/>
    <p:sldId id="307" r:id="rId8"/>
    <p:sldId id="308" r:id="rId9"/>
    <p:sldId id="301" r:id="rId10"/>
    <p:sldId id="296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58" r:id="rId22"/>
    <p:sldId id="262" r:id="rId23"/>
    <p:sldId id="259" r:id="rId24"/>
    <p:sldId id="270" r:id="rId25"/>
    <p:sldId id="271" r:id="rId26"/>
    <p:sldId id="272" r:id="rId27"/>
    <p:sldId id="264" r:id="rId28"/>
    <p:sldId id="266" r:id="rId29"/>
    <p:sldId id="267" r:id="rId30"/>
    <p:sldId id="274" r:id="rId31"/>
    <p:sldId id="260" r:id="rId32"/>
    <p:sldId id="273" r:id="rId33"/>
    <p:sldId id="275" r:id="rId34"/>
    <p:sldId id="276" r:id="rId35"/>
    <p:sldId id="277" r:id="rId36"/>
    <p:sldId id="278" r:id="rId37"/>
    <p:sldId id="279" r:id="rId38"/>
    <p:sldId id="298" r:id="rId39"/>
    <p:sldId id="299" r:id="rId40"/>
    <p:sldId id="280" r:id="rId41"/>
    <p:sldId id="302" r:id="rId42"/>
    <p:sldId id="281" r:id="rId43"/>
    <p:sldId id="303" r:id="rId44"/>
    <p:sldId id="304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333300"/>
    <a:srgbClr val="9933FF"/>
    <a:srgbClr val="00FF00"/>
    <a:srgbClr val="0099FF"/>
    <a:srgbClr val="000066"/>
    <a:srgbClr val="0000CC"/>
    <a:srgbClr val="3399FF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9" autoAdjust="0"/>
    <p:restoredTop sz="94640" autoAdjust="0"/>
  </p:normalViewPr>
  <p:slideViewPr>
    <p:cSldViewPr>
      <p:cViewPr varScale="1">
        <p:scale>
          <a:sx n="99" d="100"/>
          <a:sy n="99" d="100"/>
        </p:scale>
        <p:origin x="-2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27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948654D8-8F6C-49B5-89B9-8B037B8533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Talk at U of Maryland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smtClean="0">
                <a:latin typeface="Times New Roman" pitchFamily="18" charset="0"/>
                <a:cs typeface="Arial" pitchFamily="34" charset="0"/>
              </a:defRPr>
            </a:lvl1pPr>
          </a:lstStyle>
          <a:p>
            <a:pPr>
              <a:defRPr/>
            </a:pPr>
            <a:fld id="{2709D68A-E6B3-47A0-A272-BD7AAA374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4337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337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04D324-889E-4078-902C-26481098AB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F82AD-83EB-4A54-A9E0-23F7946EA4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B0A64-24A9-4619-A6AA-6F8E930C4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009A3-7DCE-4BE7-9681-E8DC76A4A1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6A1D7-ED41-4124-8706-05EE2C665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1D5BE-EE37-4561-A6B6-777326E20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E90B4-2335-4458-9B14-F65FF26F00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E73D0-B87D-47D2-832D-D88C2FC60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B5AFA-5599-46B7-9EA5-7F5867BA6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BDEBD-C646-40D0-BF5B-71C6A9E43B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25C45-12B1-42B0-8C2D-EF5FAD770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05E7D-0964-4A0E-AA05-E20F7A593D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BAF49-42AC-4306-8924-1B91ED9A5E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klipart 3"/>
          <p:cNvSpPr>
            <a:spLocks noGrp="1"/>
          </p:cNvSpPr>
          <p:nvPr>
            <p:ph type="clipArt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121B8-D82E-43E8-A466-358448DD76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4233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178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4234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b="0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4234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717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2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Oct.21, 1999</a:t>
            </a:r>
          </a:p>
        </p:txBody>
      </p:sp>
      <p:sp>
        <p:nvSpPr>
          <p:cNvPr id="142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2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 smtClean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F254FFB-B17B-44D9-ABF7-EBF268204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2348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CA" altLang="zh-CN" sz="4400" smtClean="0">
                <a:ea typeface="SimSun" pitchFamily="2" charset="-122"/>
                <a:cs typeface="Times New Roman" pitchFamily="18" charset="0"/>
              </a:rPr>
              <a:t>Ab Initio Methods for Protein Structure Prediction</a:t>
            </a:r>
            <a:endParaRPr lang="en-US" sz="4400" smtClean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Motivation</a:t>
            </a:r>
            <a:endParaRPr lang="en-US" smtClean="0"/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848600" cy="4800600"/>
          </a:xfrm>
        </p:spPr>
        <p:txBody>
          <a:bodyPr/>
          <a:lstStyle/>
          <a:p>
            <a:pPr eaLnBrk="1" hangingPunct="1"/>
            <a:r>
              <a:rPr lang="en-US" smtClean="0"/>
              <a:t>homology modeling</a:t>
            </a:r>
          </a:p>
          <a:p>
            <a:pPr lvl="1" eaLnBrk="1" hangingPunct="1"/>
            <a:r>
              <a:rPr lang="en-US" smtClean="0"/>
              <a:t>No knowledge about the physical nature of the protein folding and stability.</a:t>
            </a:r>
          </a:p>
          <a:p>
            <a:pPr eaLnBrk="1" hangingPunct="1"/>
            <a:r>
              <a:rPr lang="en-US" smtClean="0"/>
              <a:t> ab-initio methods can</a:t>
            </a:r>
          </a:p>
          <a:p>
            <a:pPr lvl="1" eaLnBrk="1" hangingPunct="1"/>
            <a:r>
              <a:rPr lang="en-US" smtClean="0"/>
              <a:t> augment fold-recognition and homology (refinement, large loops, side chains).</a:t>
            </a:r>
          </a:p>
          <a:p>
            <a:pPr eaLnBrk="1" hangingPunct="1"/>
            <a:r>
              <a:rPr lang="en-US" smtClean="0"/>
              <a:t>it can ease experimental structure determination.</a:t>
            </a:r>
          </a:p>
          <a:p>
            <a:pPr eaLnBrk="1" hangingPunct="1"/>
            <a:r>
              <a:rPr lang="en-CA" smtClean="0"/>
              <a:t>It can find new folds</a:t>
            </a:r>
            <a:endParaRPr lang="en-US" smtClean="0"/>
          </a:p>
          <a:p>
            <a:pPr eaLnBrk="1" hangingPunct="1"/>
            <a:endParaRPr lang="en-U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 Initio Methods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Ab initio: “From the beginning”.</a:t>
            </a:r>
          </a:p>
          <a:p>
            <a:pPr eaLnBrk="1" hangingPunct="1"/>
            <a:r>
              <a:rPr lang="en-US" sz="2400" smtClean="0"/>
              <a:t>Assumption</a:t>
            </a:r>
          </a:p>
          <a:p>
            <a:pPr lvl="1" eaLnBrk="1" hangingPunct="1"/>
            <a:r>
              <a:rPr lang="en-US" sz="2200" smtClean="0"/>
              <a:t>All the information about the structure of a protein is contained in its sequence of amino acids.</a:t>
            </a:r>
            <a:endParaRPr lang="en-US" sz="2400" smtClean="0"/>
          </a:p>
          <a:p>
            <a:pPr lvl="1" eaLnBrk="1" hangingPunct="1"/>
            <a:r>
              <a:rPr lang="en-US" sz="2200" smtClean="0"/>
              <a:t> The structure that a (globular) protein folds into is the structure with the lowest free energy.</a:t>
            </a:r>
          </a:p>
          <a:p>
            <a:pPr lvl="1" eaLnBrk="1" hangingPunct="1"/>
            <a:r>
              <a:rPr lang="en-CA" sz="2200" smtClean="0"/>
              <a:t>The native structure is contained in the search space</a:t>
            </a:r>
            <a:endParaRPr lang="en-US" sz="2200" smtClean="0"/>
          </a:p>
          <a:p>
            <a:pPr eaLnBrk="1" hangingPunct="1"/>
            <a:r>
              <a:rPr lang="en-US" sz="2400" smtClean="0"/>
              <a:t>Finding native-like conformations require</a:t>
            </a:r>
          </a:p>
          <a:p>
            <a:pPr lvl="1" eaLnBrk="1" hangingPunct="1"/>
            <a:r>
              <a:rPr lang="en-US" sz="2200" smtClean="0"/>
              <a:t>A scoring function (potential).</a:t>
            </a:r>
          </a:p>
          <a:p>
            <a:pPr lvl="1" eaLnBrk="1" hangingPunct="1"/>
            <a:r>
              <a:rPr lang="en-US" sz="2200" smtClean="0"/>
              <a:t>A search strategy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sz="3800" smtClean="0">
                <a:solidFill>
                  <a:schemeClr val="tx1"/>
                </a:solidFill>
              </a:rPr>
              <a:t>ab-initio protein structure prediction</a:t>
            </a:r>
          </a:p>
        </p:txBody>
      </p:sp>
      <p:sp>
        <p:nvSpPr>
          <p:cNvPr id="12291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z="2400" b="1" smtClean="0"/>
              <a:t>Optimization problem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Define some initial model.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Define a function mapping structures to numerical values (the lower the better).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Solve the computational problem of finding the global minimum.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b="1" smtClean="0"/>
              <a:t>Simulation of the actual folding process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Build an accurate initial model (including energy and forces).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Accurately simulate the dynamics of the system.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/>
              <a:t>The native structure will emerge.</a:t>
            </a:r>
          </a:p>
          <a:p>
            <a:pPr marL="952500" lvl="1" indent="-495300" eaLnBrk="1" hangingPunct="1">
              <a:lnSpc>
                <a:spcPct val="90000"/>
              </a:lnSpc>
            </a:pPr>
            <a:r>
              <a:rPr lang="en-US" sz="2200" smtClean="0">
                <a:solidFill>
                  <a:schemeClr val="accent2"/>
                </a:solidFill>
              </a:rPr>
              <a:t>No hope due to large search space</a:t>
            </a:r>
            <a:r>
              <a:rPr lang="en-US" sz="2200" b="1" smtClean="0"/>
              <a:t> </a:t>
            </a:r>
          </a:p>
          <a:p>
            <a:pPr marL="952500" lvl="1" indent="-495300" eaLnBrk="1" hangingPunct="1">
              <a:lnSpc>
                <a:spcPct val="90000"/>
              </a:lnSpc>
            </a:pPr>
            <a:endParaRPr lang="en-US" sz="2200" b="1" smtClean="0"/>
          </a:p>
          <a:p>
            <a:pPr marL="533400" indent="-533400"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Minimization (Theory)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 smtClean="0"/>
              <a:t>Treat Protein molecule as a set of balls (with mass) connected by rigid rods and springs</a:t>
            </a:r>
          </a:p>
          <a:p>
            <a:pPr eaLnBrk="1" hangingPunct="1"/>
            <a:r>
              <a:rPr lang="en-US" smtClean="0"/>
              <a:t>Rods and springs have empirically determined force constants</a:t>
            </a:r>
          </a:p>
          <a:p>
            <a:pPr eaLnBrk="1" hangingPunct="1"/>
            <a:r>
              <a:rPr lang="en-US" smtClean="0"/>
              <a:t>Allows one to treat atomic-scale motions in proteins as classical physics problems</a:t>
            </a:r>
            <a:endParaRPr lang="en-CA" altLang="zh-CN" smtClean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Standard Energy Function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2468563" y="2205038"/>
            <a:ext cx="2941637" cy="31686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  <a:r>
              <a:rPr lang="en-US" sz="2800"/>
              <a:t> 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 </a:t>
            </a:r>
            <a:r>
              <a:rPr lang="en-US" sz="2800"/>
              <a:t>+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447800" y="2193925"/>
            <a:ext cx="960438" cy="701675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000"/>
              <a:t>E =</a:t>
            </a:r>
            <a:endParaRPr lang="en-US" sz="4000" b="0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456238" y="2205038"/>
            <a:ext cx="2578100" cy="3752850"/>
          </a:xfrm>
          <a:prstGeom prst="rect">
            <a:avLst/>
          </a:prstGeom>
          <a:noFill/>
          <a:ln w="9525">
            <a:noFill/>
            <a:miter lim="800000"/>
            <a:headEnd/>
            <a:tailEnd type="none" w="lg" len="lg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800"/>
              <a:t>Bond length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bending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Bond torsion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Coulomb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van der Waals</a:t>
            </a:r>
          </a:p>
          <a:p>
            <a:pPr eaLnBrk="0" hangingPunct="0">
              <a:lnSpc>
                <a:spcPct val="120000"/>
              </a:lnSpc>
            </a:pPr>
            <a:r>
              <a:rPr lang="en-US" sz="2800"/>
              <a:t>H-bond</a:t>
            </a:r>
          </a:p>
          <a:p>
            <a:pPr eaLnBrk="0" hangingPunct="0">
              <a:lnSpc>
                <a:spcPct val="120000"/>
              </a:lnSpc>
            </a:pPr>
            <a:endParaRPr lang="en-US" sz="3200" b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Terms</a:t>
            </a:r>
          </a:p>
        </p:txBody>
      </p:sp>
      <p:sp>
        <p:nvSpPr>
          <p:cNvPr id="312323" name="Oval 3"/>
          <p:cNvSpPr>
            <a:spLocks noChangeArrowheads="1"/>
          </p:cNvSpPr>
          <p:nvPr/>
        </p:nvSpPr>
        <p:spPr bwMode="auto">
          <a:xfrm>
            <a:off x="11430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4" name="Oval 4"/>
          <p:cNvSpPr>
            <a:spLocks noChangeArrowheads="1"/>
          </p:cNvSpPr>
          <p:nvPr/>
        </p:nvSpPr>
        <p:spPr bwMode="auto">
          <a:xfrm>
            <a:off x="2362200" y="35052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219200" y="4876800"/>
            <a:ext cx="1633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/>
              <a:t>r</a:t>
            </a:r>
            <a:r>
              <a:rPr lang="en-US" sz="2800"/>
              <a:t>(r</a:t>
            </a:r>
            <a:r>
              <a:rPr lang="en-US" sz="2800" baseline="-25000"/>
              <a:t>i</a:t>
            </a:r>
            <a:r>
              <a:rPr lang="en-US" sz="2800"/>
              <a:t> - r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312326" name="Oval 6"/>
          <p:cNvSpPr>
            <a:spLocks noChangeArrowheads="1"/>
          </p:cNvSpPr>
          <p:nvPr/>
        </p:nvSpPr>
        <p:spPr bwMode="auto">
          <a:xfrm>
            <a:off x="36576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27" name="Oval 7"/>
          <p:cNvSpPr>
            <a:spLocks noChangeArrowheads="1"/>
          </p:cNvSpPr>
          <p:nvPr/>
        </p:nvSpPr>
        <p:spPr bwMode="auto">
          <a:xfrm>
            <a:off x="47244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573463" y="4876800"/>
            <a:ext cx="1760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q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i</a:t>
            </a:r>
            <a:r>
              <a:rPr lang="en-US" sz="2800"/>
              <a:t> - </a:t>
            </a:r>
            <a:r>
              <a:rPr lang="en-US" sz="2800">
                <a:latin typeface="Symbol" pitchFamily="18" charset="2"/>
              </a:rPr>
              <a:t>q</a:t>
            </a:r>
            <a:r>
              <a:rPr lang="en-US" sz="2800" baseline="-25000"/>
              <a:t>j</a:t>
            </a:r>
            <a:r>
              <a:rPr lang="en-US" sz="2800"/>
              <a:t>)</a:t>
            </a:r>
            <a:r>
              <a:rPr lang="en-US" sz="2800" baseline="30000"/>
              <a:t>2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40386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4572000" y="31242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4267200" y="3581400"/>
            <a:ext cx="6096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2332" name="Oval 12"/>
          <p:cNvSpPr>
            <a:spLocks noChangeArrowheads="1"/>
          </p:cNvSpPr>
          <p:nvPr/>
        </p:nvSpPr>
        <p:spPr bwMode="auto">
          <a:xfrm>
            <a:off x="6172200" y="2514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2333" name="Oval 13"/>
          <p:cNvSpPr>
            <a:spLocks noChangeArrowheads="1"/>
          </p:cNvSpPr>
          <p:nvPr/>
        </p:nvSpPr>
        <p:spPr bwMode="auto">
          <a:xfrm>
            <a:off x="7620000" y="22860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374" name="Line 14"/>
          <p:cNvSpPr>
            <a:spLocks noChangeShapeType="1"/>
          </p:cNvSpPr>
          <p:nvPr/>
        </p:nvSpPr>
        <p:spPr bwMode="auto">
          <a:xfrm>
            <a:off x="6553200" y="3124200"/>
            <a:ext cx="5334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H="1">
            <a:off x="7467600" y="2895600"/>
            <a:ext cx="381000" cy="129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Freeform 16"/>
          <p:cNvSpPr>
            <a:spLocks/>
          </p:cNvSpPr>
          <p:nvPr/>
        </p:nvSpPr>
        <p:spPr bwMode="auto">
          <a:xfrm>
            <a:off x="6781800" y="3581400"/>
            <a:ext cx="762000" cy="152400"/>
          </a:xfrm>
          <a:custGeom>
            <a:avLst/>
            <a:gdLst>
              <a:gd name="T0" fmla="*/ 0 w 288"/>
              <a:gd name="T1" fmla="*/ 192 h 192"/>
              <a:gd name="T2" fmla="*/ 144 w 288"/>
              <a:gd name="T3" fmla="*/ 0 h 192"/>
              <a:gd name="T4" fmla="*/ 288 w 288"/>
              <a:gd name="T5" fmla="*/ 192 h 192"/>
              <a:gd name="T6" fmla="*/ 0 60000 65536"/>
              <a:gd name="T7" fmla="*/ 0 60000 65536"/>
              <a:gd name="T8" fmla="*/ 0 60000 65536"/>
              <a:gd name="T9" fmla="*/ 0 w 288"/>
              <a:gd name="T10" fmla="*/ 0 h 192"/>
              <a:gd name="T11" fmla="*/ 288 w 288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" h="192">
                <a:moveTo>
                  <a:pt x="0" y="192"/>
                </a:moveTo>
                <a:cubicBezTo>
                  <a:pt x="48" y="96"/>
                  <a:pt x="96" y="0"/>
                  <a:pt x="144" y="0"/>
                </a:cubicBezTo>
                <a:cubicBezTo>
                  <a:pt x="192" y="0"/>
                  <a:pt x="264" y="160"/>
                  <a:pt x="288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 flipH="1">
            <a:off x="7086600" y="4191000"/>
            <a:ext cx="381000" cy="228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4343400" y="3062288"/>
            <a:ext cx="369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q</a:t>
            </a: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5867400" y="4876800"/>
            <a:ext cx="26352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K</a:t>
            </a:r>
            <a:r>
              <a:rPr lang="en-US" sz="2800" baseline="-25000">
                <a:latin typeface="Symbol" pitchFamily="18" charset="2"/>
              </a:rPr>
              <a:t>f</a:t>
            </a:r>
            <a:r>
              <a:rPr lang="en-US" sz="2800"/>
              <a:t>(</a:t>
            </a:r>
            <a:r>
              <a:rPr lang="en-US" sz="2800">
                <a:latin typeface="Symbol" pitchFamily="18" charset="2"/>
              </a:rPr>
              <a:t>1-</a:t>
            </a:r>
            <a:r>
              <a:rPr lang="en-US" sz="2800"/>
              <a:t>cos(n</a:t>
            </a:r>
            <a:r>
              <a:rPr lang="en-US" sz="2800">
                <a:latin typeface="Symbol" pitchFamily="18" charset="2"/>
              </a:rPr>
              <a:t>f</a:t>
            </a:r>
            <a:r>
              <a:rPr lang="en-US" sz="2800" baseline="-25000"/>
              <a:t>j</a:t>
            </a:r>
            <a:r>
              <a:rPr lang="en-US" sz="2800"/>
              <a:t>))</a:t>
            </a:r>
            <a:r>
              <a:rPr lang="en-US" sz="2800" baseline="30000"/>
              <a:t>2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811338" y="29718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6945313" y="2986088"/>
            <a:ext cx="3698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>
            <a:off x="1752600" y="3657600"/>
            <a:ext cx="685800" cy="457200"/>
          </a:xfrm>
          <a:custGeom>
            <a:avLst/>
            <a:gdLst>
              <a:gd name="T0" fmla="*/ 0 w 1008"/>
              <a:gd name="T1" fmla="*/ 48 h 384"/>
              <a:gd name="T2" fmla="*/ 96 w 1008"/>
              <a:gd name="T3" fmla="*/ 336 h 384"/>
              <a:gd name="T4" fmla="*/ 144 w 1008"/>
              <a:gd name="T5" fmla="*/ 48 h 384"/>
              <a:gd name="T6" fmla="*/ 288 w 1008"/>
              <a:gd name="T7" fmla="*/ 384 h 384"/>
              <a:gd name="T8" fmla="*/ 336 w 1008"/>
              <a:gd name="T9" fmla="*/ 0 h 384"/>
              <a:gd name="T10" fmla="*/ 432 w 1008"/>
              <a:gd name="T11" fmla="*/ 336 h 384"/>
              <a:gd name="T12" fmla="*/ 528 w 1008"/>
              <a:gd name="T13" fmla="*/ 0 h 384"/>
              <a:gd name="T14" fmla="*/ 624 w 1008"/>
              <a:gd name="T15" fmla="*/ 336 h 384"/>
              <a:gd name="T16" fmla="*/ 720 w 1008"/>
              <a:gd name="T17" fmla="*/ 0 h 384"/>
              <a:gd name="T18" fmla="*/ 816 w 1008"/>
              <a:gd name="T19" fmla="*/ 336 h 384"/>
              <a:gd name="T20" fmla="*/ 864 w 1008"/>
              <a:gd name="T21" fmla="*/ 0 h 384"/>
              <a:gd name="T22" fmla="*/ 1008 w 1008"/>
              <a:gd name="T23" fmla="*/ 336 h 38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8"/>
              <a:gd name="T37" fmla="*/ 0 h 384"/>
              <a:gd name="T38" fmla="*/ 1008 w 1008"/>
              <a:gd name="T39" fmla="*/ 384 h 38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8" h="384">
                <a:moveTo>
                  <a:pt x="0" y="48"/>
                </a:moveTo>
                <a:lnTo>
                  <a:pt x="96" y="336"/>
                </a:lnTo>
                <a:lnTo>
                  <a:pt x="144" y="48"/>
                </a:lnTo>
                <a:lnTo>
                  <a:pt x="288" y="384"/>
                </a:lnTo>
                <a:lnTo>
                  <a:pt x="336" y="0"/>
                </a:lnTo>
                <a:lnTo>
                  <a:pt x="432" y="336"/>
                </a:lnTo>
                <a:lnTo>
                  <a:pt x="528" y="0"/>
                </a:lnTo>
                <a:lnTo>
                  <a:pt x="624" y="336"/>
                </a:lnTo>
                <a:lnTo>
                  <a:pt x="720" y="0"/>
                </a:lnTo>
                <a:lnTo>
                  <a:pt x="816" y="336"/>
                </a:lnTo>
                <a:lnTo>
                  <a:pt x="864" y="0"/>
                </a:lnTo>
                <a:lnTo>
                  <a:pt x="1008" y="3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203325" y="5830888"/>
            <a:ext cx="6802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Stretching              Bending                Torsional</a:t>
            </a:r>
            <a:endParaRPr 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Energy Terms</a:t>
            </a: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143000" y="2895600"/>
            <a:ext cx="609600" cy="609600"/>
          </a:xfrm>
          <a:prstGeom prst="ellipse">
            <a:avLst/>
          </a:prstGeom>
          <a:gradFill rotWithShape="0">
            <a:gsLst>
              <a:gs pos="0">
                <a:srgbClr val="000076"/>
              </a:gs>
              <a:gs pos="100000">
                <a:srgbClr val="0000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22098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219200" y="4262438"/>
            <a:ext cx="1673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q</a:t>
            </a:r>
            <a:r>
              <a:rPr lang="en-US" sz="2800" baseline="-25000"/>
              <a:t>i</a:t>
            </a:r>
            <a:r>
              <a:rPr lang="en-US" sz="2800"/>
              <a:t>q</a:t>
            </a:r>
            <a:r>
              <a:rPr lang="en-US" sz="2800" baseline="-25000"/>
              <a:t>j</a:t>
            </a:r>
            <a:r>
              <a:rPr lang="en-US" sz="2800"/>
              <a:t>/4</a:t>
            </a:r>
            <a:r>
              <a:rPr lang="en-US" sz="2800">
                <a:latin typeface="Symbol" pitchFamily="18" charset="2"/>
              </a:rPr>
              <a:t>pe</a:t>
            </a:r>
            <a:r>
              <a:rPr lang="en-US" sz="2800"/>
              <a:t>r</a:t>
            </a:r>
            <a:r>
              <a:rPr lang="en-US" sz="2800" baseline="-25000"/>
              <a:t>ij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8113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313351" name="Oval 7"/>
          <p:cNvSpPr>
            <a:spLocks noChangeArrowheads="1"/>
          </p:cNvSpPr>
          <p:nvPr/>
        </p:nvSpPr>
        <p:spPr bwMode="auto">
          <a:xfrm>
            <a:off x="37338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3352" name="Oval 8"/>
          <p:cNvSpPr>
            <a:spLocks noChangeArrowheads="1"/>
          </p:cNvSpPr>
          <p:nvPr/>
        </p:nvSpPr>
        <p:spPr bwMode="auto">
          <a:xfrm>
            <a:off x="4800600" y="2895600"/>
            <a:ext cx="609600" cy="6096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4021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7391400" y="2895600"/>
            <a:ext cx="609600" cy="609600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6992938" y="2362200"/>
            <a:ext cx="3222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r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6629400" y="3048000"/>
            <a:ext cx="457200" cy="3810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6324600" y="2895600"/>
            <a:ext cx="609600" cy="609600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581400" y="4267200"/>
            <a:ext cx="2159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A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6</a:t>
            </a:r>
            <a:r>
              <a:rPr lang="en-US" sz="2800"/>
              <a:t> - B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6096000" y="4267200"/>
            <a:ext cx="2293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10</a:t>
            </a:r>
            <a:r>
              <a:rPr lang="en-US" sz="2800"/>
              <a:t> - D</a:t>
            </a:r>
            <a:r>
              <a:rPr lang="en-US" sz="2800" baseline="-25000"/>
              <a:t>ij</a:t>
            </a:r>
            <a:r>
              <a:rPr lang="en-US" sz="2800"/>
              <a:t>/r</a:t>
            </a:r>
            <a:r>
              <a:rPr lang="en-US" sz="2800" baseline="30000"/>
              <a:t>12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1203325" y="5181600"/>
            <a:ext cx="655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>
                <a:solidFill>
                  <a:srgbClr val="FF0000"/>
                </a:solidFill>
              </a:rPr>
              <a:t>Coulomb           van der Waals            H-bond</a:t>
            </a:r>
            <a:endParaRPr lang="en-US" sz="240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15240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40386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6629400" y="2819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Reduced complexity models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No side chains </a:t>
            </a:r>
          </a:p>
          <a:p>
            <a:pPr lvl="1" eaLnBrk="1" hangingPunct="1"/>
            <a:r>
              <a:rPr lang="en-US" sz="2200" smtClean="0"/>
              <a:t>sometimes no main chain atoms either</a:t>
            </a:r>
          </a:p>
          <a:p>
            <a:pPr lvl="1" eaLnBrk="1" hangingPunct="1"/>
            <a:r>
              <a:rPr lang="en-US" sz="2200" smtClean="0"/>
              <a:t>Or represent the side chain with C</a:t>
            </a:r>
            <a:r>
              <a:rPr lang="en-US" sz="2200" baseline="-25000" smtClean="0">
                <a:sym typeface="Symbol" pitchFamily="18" charset="2"/>
              </a:rPr>
              <a:t></a:t>
            </a:r>
            <a:r>
              <a:rPr lang="en-US" sz="2200" smtClean="0"/>
              <a:t> </a:t>
            </a:r>
          </a:p>
          <a:p>
            <a:pPr eaLnBrk="1" hangingPunct="1"/>
            <a:r>
              <a:rPr lang="en-US" sz="2400" smtClean="0"/>
              <a:t>Reduced degrees of freedom </a:t>
            </a:r>
          </a:p>
          <a:p>
            <a:pPr eaLnBrk="1" hangingPunct="1"/>
            <a:r>
              <a:rPr lang="en-US" sz="2400" smtClean="0"/>
              <a:t>On-or off-lattice </a:t>
            </a:r>
          </a:p>
          <a:p>
            <a:pPr eaLnBrk="1" hangingPunct="1"/>
            <a:r>
              <a:rPr lang="en-US" sz="2400" smtClean="0"/>
              <a:t>Generally have an environment -based score and a knowledge-based residue-residue interaction term </a:t>
            </a:r>
          </a:p>
          <a:p>
            <a:pPr eaLnBrk="1" hangingPunct="1"/>
            <a:r>
              <a:rPr lang="en-US" sz="2400" smtClean="0"/>
              <a:t>Sometimes used as first step to prune the enormous conformational space, then resolution is increased for later fine-tuning 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2"/>
          <p:cNvSpPr>
            <a:spLocks noChangeShapeType="1"/>
          </p:cNvSpPr>
          <p:nvPr/>
        </p:nvSpPr>
        <p:spPr bwMode="auto">
          <a:xfrm>
            <a:off x="1425575" y="685800"/>
            <a:ext cx="0" cy="525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3"/>
          <p:cNvSpPr>
            <a:spLocks noChangeShapeType="1"/>
          </p:cNvSpPr>
          <p:nvPr/>
        </p:nvSpPr>
        <p:spPr bwMode="auto">
          <a:xfrm>
            <a:off x="1000125" y="5641975"/>
            <a:ext cx="830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1449388" y="5715000"/>
            <a:ext cx="12493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diamond</a:t>
            </a:r>
          </a:p>
          <a:p>
            <a:pPr algn="ctr" rtl="1"/>
            <a:r>
              <a:rPr lang="en-US" sz="2400" b="0">
                <a:latin typeface="Times New Roman" pitchFamily="18" charset="0"/>
              </a:rPr>
              <a:t>lattice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549775" y="5715000"/>
            <a:ext cx="16525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fine square lattice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299200" y="5715000"/>
            <a:ext cx="1401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fragments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734300" y="5743575"/>
            <a:ext cx="1597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continuous 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22238" y="4800600"/>
            <a:ext cx="12795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Some residues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71450" y="0"/>
            <a:ext cx="189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Basic element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230188" y="4114800"/>
            <a:ext cx="1063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residue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0" y="2105025"/>
            <a:ext cx="152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extended atom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366713" y="1524000"/>
            <a:ext cx="792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atom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157163" y="3017838"/>
            <a:ext cx="12080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0">
                <a:latin typeface="Times New Roman" pitchFamily="18" charset="0"/>
              </a:rPr>
              <a:t>half a residue</a:t>
            </a:r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2940050" y="5715000"/>
            <a:ext cx="176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400" b="0">
                <a:latin typeface="Times New Roman" pitchFamily="18" charset="0"/>
              </a:rPr>
              <a:t>torsion angle lattice</a:t>
            </a: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73025" y="457200"/>
            <a:ext cx="13779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2000" b="0">
                <a:latin typeface="Times New Roman" pitchFamily="18" charset="0"/>
              </a:rPr>
              <a:t>electrons &amp; protons</a:t>
            </a:r>
          </a:p>
        </p:txBody>
      </p:sp>
      <p:sp>
        <p:nvSpPr>
          <p:cNvPr id="18448" name="Text Box 16"/>
          <p:cNvSpPr txBox="1">
            <a:spLocks noChangeArrowheads="1"/>
          </p:cNvSpPr>
          <p:nvPr/>
        </p:nvSpPr>
        <p:spPr bwMode="auto">
          <a:xfrm>
            <a:off x="1489075" y="4953000"/>
            <a:ext cx="974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Hinds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4854575" y="43434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2000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4778375" y="3124200"/>
            <a:ext cx="904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Skolnik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8035925" y="28194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Scheraga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1998</a:t>
            </a:r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6019800" y="2209800"/>
            <a:ext cx="10318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Baker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(Rosetta)</a:t>
            </a: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8077200" y="2133600"/>
            <a:ext cx="8286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Levitt,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Keasar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7051675" y="1219200"/>
            <a:ext cx="2016125" cy="925513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AMBR ECEP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CHARM OPLS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ENCAD GROMOS</a:t>
            </a:r>
          </a:p>
        </p:txBody>
      </p:sp>
      <p:sp>
        <p:nvSpPr>
          <p:cNvPr id="18455" name="Text Box 23"/>
          <p:cNvSpPr txBox="1">
            <a:spLocks noChangeArrowheads="1"/>
          </p:cNvSpPr>
          <p:nvPr/>
        </p:nvSpPr>
        <p:spPr bwMode="auto">
          <a:xfrm>
            <a:off x="7391400" y="2819400"/>
            <a:ext cx="73977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1976</a:t>
            </a:r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7807325" y="3505200"/>
            <a:ext cx="1260475" cy="376238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Osguthorpe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6221413" y="3116263"/>
            <a:ext cx="701675" cy="376237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Jones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3559175" y="3276600"/>
            <a:ext cx="847725" cy="650875"/>
          </a:xfrm>
          <a:prstGeom prst="rect">
            <a:avLst/>
          </a:prstGeom>
          <a:solidFill>
            <a:srgbClr val="FFFF66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1"/>
            <a:r>
              <a:rPr lang="en-US" b="0">
                <a:latin typeface="Times New Roman" pitchFamily="18" charset="0"/>
              </a:rPr>
              <a:t>Park &amp;</a:t>
            </a:r>
          </a:p>
          <a:p>
            <a:pPr algn="ctr" rtl="1"/>
            <a:r>
              <a:rPr lang="en-US" b="0">
                <a:latin typeface="Times New Roman" pitchFamily="18" charset="0"/>
              </a:rPr>
              <a:t>Levitt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A Simple 2D Lattice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1295400" y="28956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295400" y="3810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1295400" y="47244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>
            <a:off x="1295400" y="56388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1295400" y="1905000"/>
            <a:ext cx="6705600" cy="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981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2895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38100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47244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56388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65532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7467600" y="1676400"/>
            <a:ext cx="0" cy="4648200"/>
          </a:xfrm>
          <a:prstGeom prst="line">
            <a:avLst/>
          </a:prstGeom>
          <a:noFill/>
          <a:ln w="76200">
            <a:solidFill>
              <a:schemeClr val="fol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9471" name="Group 15"/>
          <p:cNvGrpSpPr>
            <a:grpSpLocks/>
          </p:cNvGrpSpPr>
          <p:nvPr/>
        </p:nvGrpSpPr>
        <p:grpSpPr bwMode="auto">
          <a:xfrm>
            <a:off x="1676400" y="2590800"/>
            <a:ext cx="5257800" cy="3429000"/>
            <a:chOff x="1056" y="1632"/>
            <a:chExt cx="3312" cy="2160"/>
          </a:xfrm>
        </p:grpSpPr>
        <p:sp>
          <p:nvSpPr>
            <p:cNvPr id="19474" name="Oval 16"/>
            <p:cNvSpPr>
              <a:spLocks noChangeArrowheads="1"/>
            </p:cNvSpPr>
            <p:nvPr/>
          </p:nvSpPr>
          <p:spPr bwMode="auto">
            <a:xfrm>
              <a:off x="1056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Oval 17"/>
            <p:cNvSpPr>
              <a:spLocks noChangeArrowheads="1"/>
            </p:cNvSpPr>
            <p:nvPr/>
          </p:nvSpPr>
          <p:spPr bwMode="auto">
            <a:xfrm>
              <a:off x="1056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Oval 18"/>
            <p:cNvSpPr>
              <a:spLocks noChangeArrowheads="1"/>
            </p:cNvSpPr>
            <p:nvPr/>
          </p:nvSpPr>
          <p:spPr bwMode="auto">
            <a:xfrm>
              <a:off x="1632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Oval 19"/>
            <p:cNvSpPr>
              <a:spLocks noChangeArrowheads="1"/>
            </p:cNvSpPr>
            <p:nvPr/>
          </p:nvSpPr>
          <p:spPr bwMode="auto">
            <a:xfrm>
              <a:off x="1632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Oval 20"/>
            <p:cNvSpPr>
              <a:spLocks noChangeArrowheads="1"/>
            </p:cNvSpPr>
            <p:nvPr/>
          </p:nvSpPr>
          <p:spPr bwMode="auto">
            <a:xfrm>
              <a:off x="1632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Oval 21"/>
            <p:cNvSpPr>
              <a:spLocks noChangeArrowheads="1"/>
            </p:cNvSpPr>
            <p:nvPr/>
          </p:nvSpPr>
          <p:spPr bwMode="auto">
            <a:xfrm>
              <a:off x="2208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Oval 22"/>
            <p:cNvSpPr>
              <a:spLocks noChangeArrowheads="1"/>
            </p:cNvSpPr>
            <p:nvPr/>
          </p:nvSpPr>
          <p:spPr bwMode="auto">
            <a:xfrm>
              <a:off x="2784" y="1632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Oval 23"/>
            <p:cNvSpPr>
              <a:spLocks noChangeArrowheads="1"/>
            </p:cNvSpPr>
            <p:nvPr/>
          </p:nvSpPr>
          <p:spPr bwMode="auto">
            <a:xfrm>
              <a:off x="2784" y="2208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Oval 24"/>
            <p:cNvSpPr>
              <a:spLocks noChangeArrowheads="1"/>
            </p:cNvSpPr>
            <p:nvPr/>
          </p:nvSpPr>
          <p:spPr bwMode="auto">
            <a:xfrm>
              <a:off x="2784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Oval 25"/>
            <p:cNvSpPr>
              <a:spLocks noChangeArrowheads="1"/>
            </p:cNvSpPr>
            <p:nvPr/>
          </p:nvSpPr>
          <p:spPr bwMode="auto">
            <a:xfrm>
              <a:off x="3360" y="2784"/>
              <a:ext cx="432" cy="4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Oval 26"/>
            <p:cNvSpPr>
              <a:spLocks noChangeArrowheads="1"/>
            </p:cNvSpPr>
            <p:nvPr/>
          </p:nvSpPr>
          <p:spPr bwMode="auto">
            <a:xfrm>
              <a:off x="3936" y="2784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Oval 27"/>
            <p:cNvSpPr>
              <a:spLocks noChangeArrowheads="1"/>
            </p:cNvSpPr>
            <p:nvPr/>
          </p:nvSpPr>
          <p:spPr bwMode="auto">
            <a:xfrm>
              <a:off x="3936" y="3360"/>
              <a:ext cx="432" cy="4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Rectangle 28"/>
            <p:cNvSpPr>
              <a:spLocks noChangeArrowheads="1"/>
            </p:cNvSpPr>
            <p:nvPr/>
          </p:nvSpPr>
          <p:spPr bwMode="auto">
            <a:xfrm>
              <a:off x="1248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7" name="Rectangle 29"/>
            <p:cNvSpPr>
              <a:spLocks noChangeArrowheads="1"/>
            </p:cNvSpPr>
            <p:nvPr/>
          </p:nvSpPr>
          <p:spPr bwMode="auto">
            <a:xfrm>
              <a:off x="1824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Rectangle 30"/>
            <p:cNvSpPr>
              <a:spLocks noChangeArrowheads="1"/>
            </p:cNvSpPr>
            <p:nvPr/>
          </p:nvSpPr>
          <p:spPr bwMode="auto">
            <a:xfrm>
              <a:off x="1824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Rectangle 31"/>
            <p:cNvSpPr>
              <a:spLocks noChangeArrowheads="1"/>
            </p:cNvSpPr>
            <p:nvPr/>
          </p:nvSpPr>
          <p:spPr bwMode="auto">
            <a:xfrm>
              <a:off x="2976" y="2064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Rectangle 32"/>
            <p:cNvSpPr>
              <a:spLocks noChangeArrowheads="1"/>
            </p:cNvSpPr>
            <p:nvPr/>
          </p:nvSpPr>
          <p:spPr bwMode="auto">
            <a:xfrm>
              <a:off x="2976" y="2640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1" name="Rectangle 33"/>
            <p:cNvSpPr>
              <a:spLocks noChangeArrowheads="1"/>
            </p:cNvSpPr>
            <p:nvPr/>
          </p:nvSpPr>
          <p:spPr bwMode="auto">
            <a:xfrm>
              <a:off x="4128" y="3216"/>
              <a:ext cx="48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2" name="Rectangle 34"/>
            <p:cNvSpPr>
              <a:spLocks noChangeArrowheads="1"/>
            </p:cNvSpPr>
            <p:nvPr/>
          </p:nvSpPr>
          <p:spPr bwMode="auto">
            <a:xfrm>
              <a:off x="1488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Rectangle 35"/>
            <p:cNvSpPr>
              <a:spLocks noChangeArrowheads="1"/>
            </p:cNvSpPr>
            <p:nvPr/>
          </p:nvSpPr>
          <p:spPr bwMode="auto">
            <a:xfrm>
              <a:off x="2064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Rectangle 36"/>
            <p:cNvSpPr>
              <a:spLocks noChangeArrowheads="1"/>
            </p:cNvSpPr>
            <p:nvPr/>
          </p:nvSpPr>
          <p:spPr bwMode="auto">
            <a:xfrm>
              <a:off x="2640" y="1824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5" name="Rectangle 37"/>
            <p:cNvSpPr>
              <a:spLocks noChangeArrowheads="1"/>
            </p:cNvSpPr>
            <p:nvPr/>
          </p:nvSpPr>
          <p:spPr bwMode="auto">
            <a:xfrm>
              <a:off x="3216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6" name="Rectangle 38"/>
            <p:cNvSpPr>
              <a:spLocks noChangeArrowheads="1"/>
            </p:cNvSpPr>
            <p:nvPr/>
          </p:nvSpPr>
          <p:spPr bwMode="auto">
            <a:xfrm>
              <a:off x="3792" y="29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72" name="Line 39"/>
          <p:cNvSpPr>
            <a:spLocks noChangeShapeType="1"/>
          </p:cNvSpPr>
          <p:nvPr/>
        </p:nvSpPr>
        <p:spPr bwMode="auto">
          <a:xfrm>
            <a:off x="2895600" y="2362200"/>
            <a:ext cx="914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2922588" y="1868488"/>
            <a:ext cx="811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3.5Å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Lattice Folding</a:t>
            </a:r>
            <a:endParaRPr lang="en-US" sz="4600" smtClean="0"/>
          </a:p>
        </p:txBody>
      </p:sp>
      <p:pic>
        <p:nvPicPr>
          <p:cNvPr id="20483" name="Picture 3" descr="protected-pathway"/>
          <p:cNvPicPr>
            <a:picLocks noChangeAspect="1" noChangeArrowheads="1"/>
          </p:cNvPicPr>
          <p:nvPr/>
        </p:nvPicPr>
        <p:blipFill>
          <a:blip r:embed="rId2" cstate="print"/>
          <a:srcRect l="57161" t="53444"/>
          <a:stretch>
            <a:fillRect/>
          </a:stretch>
        </p:blipFill>
        <p:spPr bwMode="auto">
          <a:xfrm>
            <a:off x="5346700" y="1981200"/>
            <a:ext cx="3532188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609600" y="1981200"/>
            <a:ext cx="3998913" cy="4267200"/>
            <a:chOff x="588" y="1248"/>
            <a:chExt cx="2519" cy="2688"/>
          </a:xfrm>
        </p:grpSpPr>
        <p:pic>
          <p:nvPicPr>
            <p:cNvPr id="20486" name="Picture 5" descr="protected-pathway"/>
            <p:cNvPicPr>
              <a:picLocks noChangeAspect="1" noChangeArrowheads="1"/>
            </p:cNvPicPr>
            <p:nvPr/>
          </p:nvPicPr>
          <p:blipFill>
            <a:blip r:embed="rId2" cstate="print"/>
            <a:srcRect t="1782" r="43364" b="44537"/>
            <a:stretch>
              <a:fillRect/>
            </a:stretch>
          </p:blipFill>
          <p:spPr bwMode="auto">
            <a:xfrm>
              <a:off x="588" y="1294"/>
              <a:ext cx="2519" cy="2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7" name="Rectangle 6"/>
            <p:cNvSpPr>
              <a:spLocks noChangeArrowheads="1"/>
            </p:cNvSpPr>
            <p:nvPr/>
          </p:nvSpPr>
          <p:spPr bwMode="auto">
            <a:xfrm>
              <a:off x="1776" y="1248"/>
              <a:ext cx="57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5" name="AutoShape 7"/>
          <p:cNvSpPr>
            <a:spLocks noChangeArrowheads="1"/>
          </p:cNvSpPr>
          <p:nvPr/>
        </p:nvSpPr>
        <p:spPr bwMode="auto">
          <a:xfrm>
            <a:off x="4114800" y="3733800"/>
            <a:ext cx="990600" cy="228600"/>
          </a:xfrm>
          <a:prstGeom prst="rightArrow">
            <a:avLst>
              <a:gd name="adj1" fmla="val 50000"/>
              <a:gd name="adj2" fmla="val 108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Lattice Algorithm</a:t>
            </a:r>
            <a:endParaRPr lang="en-US" sz="460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924800" cy="4114800"/>
          </a:xfrm>
        </p:spPr>
        <p:txBody>
          <a:bodyPr/>
          <a:lstStyle/>
          <a:p>
            <a:pPr eaLnBrk="1" hangingPunct="1"/>
            <a:r>
              <a:rPr lang="en-US" sz="2400" i="1" smtClean="0"/>
              <a:t>Build a “n x m” matrix (a 2D array)</a:t>
            </a:r>
          </a:p>
          <a:p>
            <a:pPr eaLnBrk="1" hangingPunct="1"/>
            <a:r>
              <a:rPr lang="en-US" sz="2400" i="1" smtClean="0"/>
              <a:t>Choose an arbitrary point as your N terminal residue (start residue)</a:t>
            </a:r>
          </a:p>
          <a:p>
            <a:pPr eaLnBrk="1" hangingPunct="1"/>
            <a:r>
              <a:rPr lang="en-US" sz="2400" i="1" smtClean="0"/>
              <a:t>Add or subtract “1” from the x or y position of the start residue</a:t>
            </a:r>
          </a:p>
          <a:p>
            <a:pPr eaLnBrk="1" hangingPunct="1"/>
            <a:r>
              <a:rPr lang="en-US" sz="2400" i="1" smtClean="0"/>
              <a:t>Check to see if the new point (residue) is off the lattice or is already occupied</a:t>
            </a:r>
          </a:p>
          <a:p>
            <a:pPr eaLnBrk="1" hangingPunct="1"/>
            <a:r>
              <a:rPr lang="en-US" sz="2400" i="1" smtClean="0"/>
              <a:t>Evaluate the energy</a:t>
            </a:r>
          </a:p>
          <a:p>
            <a:pPr eaLnBrk="1" hangingPunct="1"/>
            <a:r>
              <a:rPr lang="en-US" sz="2400" i="1" smtClean="0"/>
              <a:t>Go to step 3) and repeat until done</a:t>
            </a:r>
            <a:endParaRPr lang="en-US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Lattice Energy Algorithm</a:t>
            </a:r>
            <a:endParaRPr lang="en-US" sz="46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i="1" smtClean="0">
                <a:solidFill>
                  <a:srgbClr val="FF0000"/>
                </a:solidFill>
              </a:rPr>
              <a:t>Red = hydrophobic</a:t>
            </a:r>
            <a:r>
              <a:rPr lang="en-US" i="1" smtClean="0"/>
              <a:t>, </a:t>
            </a:r>
            <a:r>
              <a:rPr lang="en-US" i="1" smtClean="0">
                <a:solidFill>
                  <a:schemeClr val="accent2"/>
                </a:solidFill>
              </a:rPr>
              <a:t>Blue = hydrophilic</a:t>
            </a:r>
            <a:endParaRPr lang="en-US" i="1" smtClean="0"/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is near empty space E = E+1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empty space E = E-1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is near another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E = E-1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another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E = E+0</a:t>
            </a:r>
          </a:p>
          <a:p>
            <a:pPr eaLnBrk="1" hangingPunct="1"/>
            <a:r>
              <a:rPr lang="en-US" i="1" smtClean="0"/>
              <a:t>If </a:t>
            </a:r>
            <a:r>
              <a:rPr lang="en-US" i="1" smtClean="0">
                <a:solidFill>
                  <a:schemeClr val="accent2"/>
                </a:solidFill>
              </a:rPr>
              <a:t>Blue</a:t>
            </a:r>
            <a:r>
              <a:rPr lang="en-US" i="1" smtClean="0"/>
              <a:t> is near </a:t>
            </a:r>
            <a:r>
              <a:rPr lang="en-US" i="1" smtClean="0">
                <a:solidFill>
                  <a:srgbClr val="FF0000"/>
                </a:solidFill>
              </a:rPr>
              <a:t>Red</a:t>
            </a:r>
            <a:r>
              <a:rPr lang="en-US" i="1" smtClean="0"/>
              <a:t> E = E+0</a:t>
            </a:r>
            <a:endParaRPr lang="en-US" sz="3200" i="1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More Complex Lattices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514600" y="1219200"/>
          <a:ext cx="3892550" cy="5029200"/>
        </p:xfrm>
        <a:graphic>
          <a:graphicData uri="http://schemas.openxmlformats.org/presentationml/2006/ole">
            <p:oleObj spid="_x0000_s1026" name="CS ChemDraw Drawing" r:id="rId3" imgW="3921480" imgH="5298120" progId="ChemDraw.Document.4.5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3D Lattices</a:t>
            </a:r>
            <a:endParaRPr lang="en-US" sz="4600" smtClean="0"/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2819400" y="2133600"/>
            <a:ext cx="3810000" cy="3810000"/>
            <a:chOff x="1152" y="1152"/>
            <a:chExt cx="2400" cy="2400"/>
          </a:xfrm>
        </p:grpSpPr>
        <p:sp>
          <p:nvSpPr>
            <p:cNvPr id="23558" name="Rectangle 4"/>
            <p:cNvSpPr>
              <a:spLocks noChangeArrowheads="1"/>
            </p:cNvSpPr>
            <p:nvPr/>
          </p:nvSpPr>
          <p:spPr bwMode="auto">
            <a:xfrm>
              <a:off x="115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59" name="Rectangle 5"/>
            <p:cNvSpPr>
              <a:spLocks noChangeArrowheads="1"/>
            </p:cNvSpPr>
            <p:nvPr/>
          </p:nvSpPr>
          <p:spPr bwMode="auto">
            <a:xfrm>
              <a:off x="115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0" name="Rectangle 6"/>
            <p:cNvSpPr>
              <a:spLocks noChangeArrowheads="1"/>
            </p:cNvSpPr>
            <p:nvPr/>
          </p:nvSpPr>
          <p:spPr bwMode="auto">
            <a:xfrm>
              <a:off x="115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1" name="Rectangle 7"/>
            <p:cNvSpPr>
              <a:spLocks noChangeArrowheads="1"/>
            </p:cNvSpPr>
            <p:nvPr/>
          </p:nvSpPr>
          <p:spPr bwMode="auto">
            <a:xfrm>
              <a:off x="115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2" name="Rectangle 8"/>
            <p:cNvSpPr>
              <a:spLocks noChangeArrowheads="1"/>
            </p:cNvSpPr>
            <p:nvPr/>
          </p:nvSpPr>
          <p:spPr bwMode="auto">
            <a:xfrm>
              <a:off x="115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3" name="Rectangle 9"/>
            <p:cNvSpPr>
              <a:spLocks noChangeArrowheads="1"/>
            </p:cNvSpPr>
            <p:nvPr/>
          </p:nvSpPr>
          <p:spPr bwMode="auto">
            <a:xfrm>
              <a:off x="115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4" name="Rectangle 10"/>
            <p:cNvSpPr>
              <a:spLocks noChangeArrowheads="1"/>
            </p:cNvSpPr>
            <p:nvPr/>
          </p:nvSpPr>
          <p:spPr bwMode="auto">
            <a:xfrm>
              <a:off x="115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5" name="Rectangle 11"/>
            <p:cNvSpPr>
              <a:spLocks noChangeArrowheads="1"/>
            </p:cNvSpPr>
            <p:nvPr/>
          </p:nvSpPr>
          <p:spPr bwMode="auto">
            <a:xfrm>
              <a:off x="115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6" name="Rectangle 12"/>
            <p:cNvSpPr>
              <a:spLocks noChangeArrowheads="1"/>
            </p:cNvSpPr>
            <p:nvPr/>
          </p:nvSpPr>
          <p:spPr bwMode="auto">
            <a:xfrm>
              <a:off x="115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7" name="Rectangle 13"/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8" name="Rectangle 14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69" name="Rectangle 15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0" name="Rectangle 16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1" name="Rectangle 17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2" name="Rectangle 18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3" name="Rectangle 19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4" name="Rectangle 20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5" name="Rectangle 21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6" name="Rectangle 22"/>
            <p:cNvSpPr>
              <a:spLocks noChangeArrowheads="1"/>
            </p:cNvSpPr>
            <p:nvPr/>
          </p:nvSpPr>
          <p:spPr bwMode="auto">
            <a:xfrm>
              <a:off x="153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7" name="Rectangle 23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8" name="Rectangle 24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79" name="Rectangle 25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0" name="Rectangle 26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1" name="Rectangle 27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2" name="Rectangle 28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3" name="Rectangle 29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4" name="Rectangle 30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5" name="Rectangle 31"/>
            <p:cNvSpPr>
              <a:spLocks noChangeArrowheads="1"/>
            </p:cNvSpPr>
            <p:nvPr/>
          </p:nvSpPr>
          <p:spPr bwMode="auto">
            <a:xfrm>
              <a:off x="172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6" name="Rectangle 32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7" name="Rectangle 33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8" name="Rectangle 34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89" name="Rectangle 35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0" name="Rectangle 36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1" name="Rectangle 37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2" name="Rectangle 38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3" name="Rectangle 39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4" name="Rectangle 40"/>
            <p:cNvSpPr>
              <a:spLocks noChangeArrowheads="1"/>
            </p:cNvSpPr>
            <p:nvPr/>
          </p:nvSpPr>
          <p:spPr bwMode="auto">
            <a:xfrm>
              <a:off x="1920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5" name="Rectangle 41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6" name="Rectangle 42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7" name="Rectangle 43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8" name="Rectangle 44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599" name="Rectangle 45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0" name="Rectangle 46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1" name="Rectangle 47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2" name="Rectangle 48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3" name="Rectangle 49"/>
            <p:cNvSpPr>
              <a:spLocks noChangeArrowheads="1"/>
            </p:cNvSpPr>
            <p:nvPr/>
          </p:nvSpPr>
          <p:spPr bwMode="auto">
            <a:xfrm>
              <a:off x="2112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4" name="Rectangle 50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5" name="Rectangle 51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6" name="Rectangle 52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7" name="Rectangle 53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8" name="Rectangle 54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09" name="Rectangle 55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0" name="Rectangle 56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1" name="Rectangle 57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2" name="Rectangle 58"/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3" name="Rectangle 59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4" name="Rectangle 60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5" name="Rectangle 61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6" name="Rectangle 62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7" name="Rectangle 63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8" name="Rectangle 64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19" name="Rectangle 65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0" name="Rectangle 66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1" name="Rectangle 67"/>
            <p:cNvSpPr>
              <a:spLocks noChangeArrowheads="1"/>
            </p:cNvSpPr>
            <p:nvPr/>
          </p:nvSpPr>
          <p:spPr bwMode="auto">
            <a:xfrm>
              <a:off x="2496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2" name="Rectangle 68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3" name="Rectangle 69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4" name="Rectangle 70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5" name="Rectangle 71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6" name="Rectangle 72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7" name="Rectangle 73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8" name="Rectangle 74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29" name="Rectangle 75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0" name="Rectangle 76"/>
            <p:cNvSpPr>
              <a:spLocks noChangeArrowheads="1"/>
            </p:cNvSpPr>
            <p:nvPr/>
          </p:nvSpPr>
          <p:spPr bwMode="auto">
            <a:xfrm>
              <a:off x="2688" y="336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1" name="Rectangle 77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2" name="Rectangle 78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3" name="Rectangle 79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4" name="Rectangle 80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5" name="Rectangle 81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6" name="Rectangle 82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7" name="Rectangle 83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8" name="Rectangle 84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39" name="Rectangle 85"/>
            <p:cNvSpPr>
              <a:spLocks noChangeArrowheads="1"/>
            </p:cNvSpPr>
            <p:nvPr/>
          </p:nvSpPr>
          <p:spPr bwMode="auto">
            <a:xfrm>
              <a:off x="124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0" name="Rectangle 86"/>
            <p:cNvSpPr>
              <a:spLocks noChangeArrowheads="1"/>
            </p:cNvSpPr>
            <p:nvPr/>
          </p:nvSpPr>
          <p:spPr bwMode="auto">
            <a:xfrm>
              <a:off x="124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1" name="Rectangle 87"/>
            <p:cNvSpPr>
              <a:spLocks noChangeArrowheads="1"/>
            </p:cNvSpPr>
            <p:nvPr/>
          </p:nvSpPr>
          <p:spPr bwMode="auto">
            <a:xfrm>
              <a:off x="124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2" name="Rectangle 88"/>
            <p:cNvSpPr>
              <a:spLocks noChangeArrowheads="1"/>
            </p:cNvSpPr>
            <p:nvPr/>
          </p:nvSpPr>
          <p:spPr bwMode="auto">
            <a:xfrm>
              <a:off x="124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3" name="Rectangle 89"/>
            <p:cNvSpPr>
              <a:spLocks noChangeArrowheads="1"/>
            </p:cNvSpPr>
            <p:nvPr/>
          </p:nvSpPr>
          <p:spPr bwMode="auto">
            <a:xfrm>
              <a:off x="124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4" name="Rectangle 90"/>
            <p:cNvSpPr>
              <a:spLocks noChangeArrowheads="1"/>
            </p:cNvSpPr>
            <p:nvPr/>
          </p:nvSpPr>
          <p:spPr bwMode="auto">
            <a:xfrm>
              <a:off x="124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5" name="Rectangle 91"/>
            <p:cNvSpPr>
              <a:spLocks noChangeArrowheads="1"/>
            </p:cNvSpPr>
            <p:nvPr/>
          </p:nvSpPr>
          <p:spPr bwMode="auto">
            <a:xfrm>
              <a:off x="124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6" name="Rectangle 92"/>
            <p:cNvSpPr>
              <a:spLocks noChangeArrowheads="1"/>
            </p:cNvSpPr>
            <p:nvPr/>
          </p:nvSpPr>
          <p:spPr bwMode="auto">
            <a:xfrm>
              <a:off x="124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7" name="Rectangle 93"/>
            <p:cNvSpPr>
              <a:spLocks noChangeArrowheads="1"/>
            </p:cNvSpPr>
            <p:nvPr/>
          </p:nvSpPr>
          <p:spPr bwMode="auto">
            <a:xfrm>
              <a:off x="124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8" name="Rectangle 94"/>
            <p:cNvSpPr>
              <a:spLocks noChangeArrowheads="1"/>
            </p:cNvSpPr>
            <p:nvPr/>
          </p:nvSpPr>
          <p:spPr bwMode="auto">
            <a:xfrm>
              <a:off x="144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49" name="Rectangle 95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0" name="Rectangle 96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1" name="Rectangle 97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2" name="Rectangle 98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3" name="Rectangle 99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4" name="Rectangle 100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5" name="Rectangle 101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6" name="Rectangle 102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7" name="Rectangle 103"/>
            <p:cNvSpPr>
              <a:spLocks noChangeArrowheads="1"/>
            </p:cNvSpPr>
            <p:nvPr/>
          </p:nvSpPr>
          <p:spPr bwMode="auto">
            <a:xfrm>
              <a:off x="163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8" name="Rectangle 104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59" name="Rectangle 105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0" name="Rectangle 106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1" name="Rectangle 107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2" name="Rectangle 108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3" name="Rectangle 109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4" name="Rectangle 110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5" name="Rectangle 111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6" name="Rectangle 112"/>
            <p:cNvSpPr>
              <a:spLocks noChangeArrowheads="1"/>
            </p:cNvSpPr>
            <p:nvPr/>
          </p:nvSpPr>
          <p:spPr bwMode="auto">
            <a:xfrm>
              <a:off x="182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7" name="Rectangle 113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8" name="Rectangle 114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69" name="Rectangle 115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0" name="Rectangle 116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1" name="Rectangle 117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2" name="Rectangle 118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3" name="Rectangle 119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4" name="Rectangle 120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5" name="Rectangle 121"/>
            <p:cNvSpPr>
              <a:spLocks noChangeArrowheads="1"/>
            </p:cNvSpPr>
            <p:nvPr/>
          </p:nvSpPr>
          <p:spPr bwMode="auto">
            <a:xfrm>
              <a:off x="2016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6" name="Rectangle 122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7" name="Rectangle 123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8" name="Rectangle 124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79" name="Rectangle 125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0" name="Rectangle 126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1" name="Rectangle 127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2" name="Rectangle 128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3" name="Rectangle 129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4" name="Rectangle 130"/>
            <p:cNvSpPr>
              <a:spLocks noChangeArrowheads="1"/>
            </p:cNvSpPr>
            <p:nvPr/>
          </p:nvSpPr>
          <p:spPr bwMode="auto">
            <a:xfrm>
              <a:off x="2208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5" name="Rectangle 131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6" name="Rectangle 132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7" name="Rectangle 133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8" name="Rectangle 134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89" name="Rectangle 135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0" name="Rectangle 136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1" name="Rectangle 137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2" name="Rectangle 138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3" name="Rectangle 139"/>
            <p:cNvSpPr>
              <a:spLocks noChangeArrowheads="1"/>
            </p:cNvSpPr>
            <p:nvPr/>
          </p:nvSpPr>
          <p:spPr bwMode="auto">
            <a:xfrm>
              <a:off x="2400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4" name="Rectangle 140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5" name="Rectangle 141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6" name="Rectangle 142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7" name="Rectangle 143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8" name="Rectangle 144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699" name="Rectangle 145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0" name="Rectangle 146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1" name="Rectangle 147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2" name="Rectangle 148"/>
            <p:cNvSpPr>
              <a:spLocks noChangeArrowheads="1"/>
            </p:cNvSpPr>
            <p:nvPr/>
          </p:nvSpPr>
          <p:spPr bwMode="auto">
            <a:xfrm>
              <a:off x="2592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3" name="Rectangle 149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4" name="Rectangle 150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5" name="Rectangle 151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6" name="Rectangle 152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7" name="Rectangle 153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8" name="Rectangle 154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09" name="Rectangle 155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0" name="Rectangle 156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1" name="Rectangle 157"/>
            <p:cNvSpPr>
              <a:spLocks noChangeArrowheads="1"/>
            </p:cNvSpPr>
            <p:nvPr/>
          </p:nvSpPr>
          <p:spPr bwMode="auto">
            <a:xfrm>
              <a:off x="2784" y="326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2" name="Rectangle 158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3" name="Rectangle 159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4" name="Rectangle 160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5" name="Rectangle 161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6" name="Rectangle 162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7" name="Rectangle 163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8" name="Rectangle 164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19" name="Rectangle 165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0" name="Rectangle 166"/>
            <p:cNvSpPr>
              <a:spLocks noChangeArrowheads="1"/>
            </p:cNvSpPr>
            <p:nvPr/>
          </p:nvSpPr>
          <p:spPr bwMode="auto">
            <a:xfrm>
              <a:off x="134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1" name="Rectangle 167"/>
            <p:cNvSpPr>
              <a:spLocks noChangeArrowheads="1"/>
            </p:cNvSpPr>
            <p:nvPr/>
          </p:nvSpPr>
          <p:spPr bwMode="auto">
            <a:xfrm>
              <a:off x="134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2" name="Rectangle 168"/>
            <p:cNvSpPr>
              <a:spLocks noChangeArrowheads="1"/>
            </p:cNvSpPr>
            <p:nvPr/>
          </p:nvSpPr>
          <p:spPr bwMode="auto">
            <a:xfrm>
              <a:off x="134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3" name="Rectangle 169"/>
            <p:cNvSpPr>
              <a:spLocks noChangeArrowheads="1"/>
            </p:cNvSpPr>
            <p:nvPr/>
          </p:nvSpPr>
          <p:spPr bwMode="auto">
            <a:xfrm>
              <a:off x="134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4" name="Rectangle 170"/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5" name="Rectangle 171"/>
            <p:cNvSpPr>
              <a:spLocks noChangeArrowheads="1"/>
            </p:cNvSpPr>
            <p:nvPr/>
          </p:nvSpPr>
          <p:spPr bwMode="auto">
            <a:xfrm>
              <a:off x="134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6" name="Rectangle 172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7" name="Rectangle 173"/>
            <p:cNvSpPr>
              <a:spLocks noChangeArrowheads="1"/>
            </p:cNvSpPr>
            <p:nvPr/>
          </p:nvSpPr>
          <p:spPr bwMode="auto">
            <a:xfrm>
              <a:off x="134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8" name="Rectangle 174"/>
            <p:cNvSpPr>
              <a:spLocks noChangeArrowheads="1"/>
            </p:cNvSpPr>
            <p:nvPr/>
          </p:nvSpPr>
          <p:spPr bwMode="auto">
            <a:xfrm>
              <a:off x="134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29" name="Rectangle 175"/>
            <p:cNvSpPr>
              <a:spLocks noChangeArrowheads="1"/>
            </p:cNvSpPr>
            <p:nvPr/>
          </p:nvSpPr>
          <p:spPr bwMode="auto">
            <a:xfrm>
              <a:off x="153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0" name="Rectangle 176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1" name="Rectangle 177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2" name="Rectangle 178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3" name="Rectangle 179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4" name="Rectangle 180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5" name="Rectangle 181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6" name="Rectangle 182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7" name="Rectangle 183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8" name="Rectangle 184"/>
            <p:cNvSpPr>
              <a:spLocks noChangeArrowheads="1"/>
            </p:cNvSpPr>
            <p:nvPr/>
          </p:nvSpPr>
          <p:spPr bwMode="auto">
            <a:xfrm>
              <a:off x="172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39" name="Rectangle 185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0" name="Rectangle 186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1" name="Rectangle 187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2" name="Rectangle 188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3" name="Rectangle 189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4" name="Rectangle 190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5" name="Rectangle 191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6" name="Rectangle 192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7" name="Rectangle 193"/>
            <p:cNvSpPr>
              <a:spLocks noChangeArrowheads="1"/>
            </p:cNvSpPr>
            <p:nvPr/>
          </p:nvSpPr>
          <p:spPr bwMode="auto">
            <a:xfrm>
              <a:off x="192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8" name="Rectangle 194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49" name="Rectangle 195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0" name="Rectangle 196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1" name="Rectangle 197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2" name="Rectangle 198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3" name="Rectangle 199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4" name="Rectangle 200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5" name="Rectangle 201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6" name="Rectangle 202"/>
            <p:cNvSpPr>
              <a:spLocks noChangeArrowheads="1"/>
            </p:cNvSpPr>
            <p:nvPr/>
          </p:nvSpPr>
          <p:spPr bwMode="auto">
            <a:xfrm>
              <a:off x="2112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7" name="Rectangle 203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8" name="Rectangle 204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59" name="Rectangle 205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0" name="Rectangle 206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1" name="Rectangle 207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2" name="Rectangle 208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3" name="Rectangle 209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4" name="Rectangle 210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5" name="Rectangle 211"/>
            <p:cNvSpPr>
              <a:spLocks noChangeArrowheads="1"/>
            </p:cNvSpPr>
            <p:nvPr/>
          </p:nvSpPr>
          <p:spPr bwMode="auto">
            <a:xfrm>
              <a:off x="2304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6" name="Rectangle 212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7" name="Rectangle 213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8" name="Rectangle 214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69" name="Rectangle 215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0" name="Rectangle 216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1" name="Rectangle 217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2" name="Rectangle 218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3" name="Rectangle 219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4" name="Rectangle 220"/>
            <p:cNvSpPr>
              <a:spLocks noChangeArrowheads="1"/>
            </p:cNvSpPr>
            <p:nvPr/>
          </p:nvSpPr>
          <p:spPr bwMode="auto">
            <a:xfrm>
              <a:off x="2496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5" name="Rectangle 221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6" name="Rectangle 222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7" name="Rectangle 223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8" name="Rectangle 224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79" name="Rectangle 225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0" name="Rectangle 226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1" name="Rectangle 227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2" name="Rectangle 228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3" name="Rectangle 229"/>
            <p:cNvSpPr>
              <a:spLocks noChangeArrowheads="1"/>
            </p:cNvSpPr>
            <p:nvPr/>
          </p:nvSpPr>
          <p:spPr bwMode="auto">
            <a:xfrm>
              <a:off x="2688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4" name="Rectangle 230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5" name="Rectangle 231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6" name="Rectangle 232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7" name="Rectangle 233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8" name="Rectangle 234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89" name="Rectangle 235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0" name="Rectangle 236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1" name="Rectangle 237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2" name="Rectangle 238"/>
            <p:cNvSpPr>
              <a:spLocks noChangeArrowheads="1"/>
            </p:cNvSpPr>
            <p:nvPr/>
          </p:nvSpPr>
          <p:spPr bwMode="auto">
            <a:xfrm>
              <a:off x="2880" y="316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3" name="Rectangle 239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4" name="Rectangle 240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5" name="Rectangle 241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6" name="Rectangle 242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7" name="Rectangle 243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8" name="Rectangle 244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799" name="Rectangle 245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0" name="Rectangle 246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1" name="Rectangle 247"/>
            <p:cNvSpPr>
              <a:spLocks noChangeArrowheads="1"/>
            </p:cNvSpPr>
            <p:nvPr/>
          </p:nvSpPr>
          <p:spPr bwMode="auto">
            <a:xfrm>
              <a:off x="144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2" name="Rectangle 248"/>
            <p:cNvSpPr>
              <a:spLocks noChangeArrowheads="1"/>
            </p:cNvSpPr>
            <p:nvPr/>
          </p:nvSpPr>
          <p:spPr bwMode="auto">
            <a:xfrm>
              <a:off x="144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3" name="Rectangle 249"/>
            <p:cNvSpPr>
              <a:spLocks noChangeArrowheads="1"/>
            </p:cNvSpPr>
            <p:nvPr/>
          </p:nvSpPr>
          <p:spPr bwMode="auto">
            <a:xfrm>
              <a:off x="144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4" name="Rectangle 250"/>
            <p:cNvSpPr>
              <a:spLocks noChangeArrowheads="1"/>
            </p:cNvSpPr>
            <p:nvPr/>
          </p:nvSpPr>
          <p:spPr bwMode="auto">
            <a:xfrm>
              <a:off x="144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5" name="Rectangle 251"/>
            <p:cNvSpPr>
              <a:spLocks noChangeArrowheads="1"/>
            </p:cNvSpPr>
            <p:nvPr/>
          </p:nvSpPr>
          <p:spPr bwMode="auto">
            <a:xfrm>
              <a:off x="144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6" name="Rectangle 252"/>
            <p:cNvSpPr>
              <a:spLocks noChangeArrowheads="1"/>
            </p:cNvSpPr>
            <p:nvPr/>
          </p:nvSpPr>
          <p:spPr bwMode="auto">
            <a:xfrm>
              <a:off x="144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7" name="Rectangle 253"/>
            <p:cNvSpPr>
              <a:spLocks noChangeArrowheads="1"/>
            </p:cNvSpPr>
            <p:nvPr/>
          </p:nvSpPr>
          <p:spPr bwMode="auto">
            <a:xfrm>
              <a:off x="144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8" name="Rectangle 254"/>
            <p:cNvSpPr>
              <a:spLocks noChangeArrowheads="1"/>
            </p:cNvSpPr>
            <p:nvPr/>
          </p:nvSpPr>
          <p:spPr bwMode="auto">
            <a:xfrm>
              <a:off x="144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09" name="Rectangle 255"/>
            <p:cNvSpPr>
              <a:spLocks noChangeArrowheads="1"/>
            </p:cNvSpPr>
            <p:nvPr/>
          </p:nvSpPr>
          <p:spPr bwMode="auto">
            <a:xfrm>
              <a:off x="144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0" name="Rectangle 256"/>
            <p:cNvSpPr>
              <a:spLocks noChangeArrowheads="1"/>
            </p:cNvSpPr>
            <p:nvPr/>
          </p:nvSpPr>
          <p:spPr bwMode="auto">
            <a:xfrm>
              <a:off x="163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1" name="Rectangle 257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2" name="Rectangle 258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3" name="Rectangle 259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4" name="Rectangle 260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5" name="Rectangle 261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6" name="Rectangle 262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7" name="Rectangle 263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8" name="Rectangle 264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19" name="Rectangle 265"/>
            <p:cNvSpPr>
              <a:spLocks noChangeArrowheads="1"/>
            </p:cNvSpPr>
            <p:nvPr/>
          </p:nvSpPr>
          <p:spPr bwMode="auto">
            <a:xfrm>
              <a:off x="182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0" name="Rectangle 266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1" name="Rectangle 267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2" name="Rectangle 268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3" name="Rectangle 269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4" name="Rectangle 270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5" name="Rectangle 271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6" name="Rectangle 272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7" name="Rectangle 273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8" name="Rectangle 274"/>
            <p:cNvSpPr>
              <a:spLocks noChangeArrowheads="1"/>
            </p:cNvSpPr>
            <p:nvPr/>
          </p:nvSpPr>
          <p:spPr bwMode="auto">
            <a:xfrm>
              <a:off x="201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29" name="Rectangle 275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0" name="Rectangle 276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1" name="Rectangle 277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2" name="Rectangle 278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3" name="Rectangle 279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4" name="Rectangle 280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5" name="Rectangle 281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6" name="Rectangle 282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7" name="Rectangle 283"/>
            <p:cNvSpPr>
              <a:spLocks noChangeArrowheads="1"/>
            </p:cNvSpPr>
            <p:nvPr/>
          </p:nvSpPr>
          <p:spPr bwMode="auto">
            <a:xfrm>
              <a:off x="2208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8" name="Rectangle 284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39" name="Rectangle 285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0" name="Rectangle 286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1" name="Rectangle 287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2" name="Rectangle 288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3" name="Rectangle 289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4" name="Rectangle 290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5" name="Rectangle 291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6" name="Rectangle 292"/>
            <p:cNvSpPr>
              <a:spLocks noChangeArrowheads="1"/>
            </p:cNvSpPr>
            <p:nvPr/>
          </p:nvSpPr>
          <p:spPr bwMode="auto">
            <a:xfrm>
              <a:off x="2400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7" name="Rectangle 293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8" name="Rectangle 294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49" name="Rectangle 295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0" name="Rectangle 296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1" name="Rectangle 297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2" name="Rectangle 298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3" name="Rectangle 299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4" name="Rectangle 300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5" name="Rectangle 301"/>
            <p:cNvSpPr>
              <a:spLocks noChangeArrowheads="1"/>
            </p:cNvSpPr>
            <p:nvPr/>
          </p:nvSpPr>
          <p:spPr bwMode="auto">
            <a:xfrm>
              <a:off x="2592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6" name="Rectangle 302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7" name="Rectangle 303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8" name="Rectangle 304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59" name="Rectangle 305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0" name="Rectangle 306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1" name="Rectangle 307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2" name="Rectangle 308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3" name="Rectangle 309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4" name="Rectangle 310"/>
            <p:cNvSpPr>
              <a:spLocks noChangeArrowheads="1"/>
            </p:cNvSpPr>
            <p:nvPr/>
          </p:nvSpPr>
          <p:spPr bwMode="auto">
            <a:xfrm>
              <a:off x="2784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5" name="Rectangle 311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6" name="Rectangle 312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7" name="Rectangle 313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8" name="Rectangle 314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69" name="Rectangle 315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0" name="Rectangle 316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1" name="Rectangle 317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2" name="Rectangle 318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3" name="Rectangle 319"/>
            <p:cNvSpPr>
              <a:spLocks noChangeArrowheads="1"/>
            </p:cNvSpPr>
            <p:nvPr/>
          </p:nvSpPr>
          <p:spPr bwMode="auto">
            <a:xfrm>
              <a:off x="2976" y="307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4" name="Rectangle 320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5" name="Rectangle 321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6" name="Rectangle 322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7" name="Rectangle 323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8" name="Rectangle 324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79" name="Rectangle 325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0" name="Rectangle 326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1" name="Rectangle 327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2" name="Rectangle 328"/>
            <p:cNvSpPr>
              <a:spLocks noChangeArrowheads="1"/>
            </p:cNvSpPr>
            <p:nvPr/>
          </p:nvSpPr>
          <p:spPr bwMode="auto">
            <a:xfrm>
              <a:off x="153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3" name="Rectangle 329"/>
            <p:cNvSpPr>
              <a:spLocks noChangeArrowheads="1"/>
            </p:cNvSpPr>
            <p:nvPr/>
          </p:nvSpPr>
          <p:spPr bwMode="auto">
            <a:xfrm>
              <a:off x="153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4" name="Rectangle 330"/>
            <p:cNvSpPr>
              <a:spLocks noChangeArrowheads="1"/>
            </p:cNvSpPr>
            <p:nvPr/>
          </p:nvSpPr>
          <p:spPr bwMode="auto">
            <a:xfrm>
              <a:off x="153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5" name="Rectangle 331"/>
            <p:cNvSpPr>
              <a:spLocks noChangeArrowheads="1"/>
            </p:cNvSpPr>
            <p:nvPr/>
          </p:nvSpPr>
          <p:spPr bwMode="auto">
            <a:xfrm>
              <a:off x="153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6" name="Rectangle 332"/>
            <p:cNvSpPr>
              <a:spLocks noChangeArrowheads="1"/>
            </p:cNvSpPr>
            <p:nvPr/>
          </p:nvSpPr>
          <p:spPr bwMode="auto">
            <a:xfrm>
              <a:off x="153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7" name="Rectangle 333"/>
            <p:cNvSpPr>
              <a:spLocks noChangeArrowheads="1"/>
            </p:cNvSpPr>
            <p:nvPr/>
          </p:nvSpPr>
          <p:spPr bwMode="auto">
            <a:xfrm>
              <a:off x="153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8" name="Rectangle 334"/>
            <p:cNvSpPr>
              <a:spLocks noChangeArrowheads="1"/>
            </p:cNvSpPr>
            <p:nvPr/>
          </p:nvSpPr>
          <p:spPr bwMode="auto">
            <a:xfrm>
              <a:off x="153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89" name="Rectangle 335"/>
            <p:cNvSpPr>
              <a:spLocks noChangeArrowheads="1"/>
            </p:cNvSpPr>
            <p:nvPr/>
          </p:nvSpPr>
          <p:spPr bwMode="auto">
            <a:xfrm>
              <a:off x="153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0" name="Rectangle 336"/>
            <p:cNvSpPr>
              <a:spLocks noChangeArrowheads="1"/>
            </p:cNvSpPr>
            <p:nvPr/>
          </p:nvSpPr>
          <p:spPr bwMode="auto">
            <a:xfrm>
              <a:off x="153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1" name="Rectangle 337"/>
            <p:cNvSpPr>
              <a:spLocks noChangeArrowheads="1"/>
            </p:cNvSpPr>
            <p:nvPr/>
          </p:nvSpPr>
          <p:spPr bwMode="auto">
            <a:xfrm>
              <a:off x="172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2" name="Rectangle 338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3" name="Rectangle 339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4" name="Rectangle 340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5" name="Rectangle 341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6" name="Rectangle 342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7" name="Rectangle 343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8" name="Rectangle 344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899" name="Rectangle 345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0" name="Rectangle 346"/>
            <p:cNvSpPr>
              <a:spLocks noChangeArrowheads="1"/>
            </p:cNvSpPr>
            <p:nvPr/>
          </p:nvSpPr>
          <p:spPr bwMode="auto">
            <a:xfrm>
              <a:off x="192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1" name="Rectangle 347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2" name="Rectangle 348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3" name="Rectangle 349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4" name="Rectangle 350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5" name="Rectangle 351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6" name="Rectangle 352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7" name="Rectangle 353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8" name="Rectangle 354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09" name="Rectangle 355"/>
            <p:cNvSpPr>
              <a:spLocks noChangeArrowheads="1"/>
            </p:cNvSpPr>
            <p:nvPr/>
          </p:nvSpPr>
          <p:spPr bwMode="auto">
            <a:xfrm>
              <a:off x="211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0" name="Rectangle 356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1" name="Rectangle 357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2" name="Rectangle 358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3" name="Rectangle 359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4" name="Rectangle 360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5" name="Rectangle 361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6" name="Rectangle 362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7" name="Rectangle 363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8" name="Rectangle 364"/>
            <p:cNvSpPr>
              <a:spLocks noChangeArrowheads="1"/>
            </p:cNvSpPr>
            <p:nvPr/>
          </p:nvSpPr>
          <p:spPr bwMode="auto">
            <a:xfrm>
              <a:off x="2304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19" name="Rectangle 365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0" name="Rectangle 366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1" name="Rectangle 367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2" name="Rectangle 368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3" name="Rectangle 369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4" name="Rectangle 370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5" name="Rectangle 371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6" name="Rectangle 372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7" name="Rectangle 373"/>
            <p:cNvSpPr>
              <a:spLocks noChangeArrowheads="1"/>
            </p:cNvSpPr>
            <p:nvPr/>
          </p:nvSpPr>
          <p:spPr bwMode="auto">
            <a:xfrm>
              <a:off x="2496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8" name="Rectangle 374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29" name="Rectangle 375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0" name="Rectangle 376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1" name="Rectangle 377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2" name="Rectangle 378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3" name="Rectangle 379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4" name="Rectangle 380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5" name="Rectangle 381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6" name="Rectangle 382"/>
            <p:cNvSpPr>
              <a:spLocks noChangeArrowheads="1"/>
            </p:cNvSpPr>
            <p:nvPr/>
          </p:nvSpPr>
          <p:spPr bwMode="auto">
            <a:xfrm>
              <a:off x="2688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7" name="Rectangle 383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8" name="Rectangle 384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39" name="Rectangle 385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0" name="Rectangle 386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1" name="Rectangle 387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2" name="Rectangle 388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3" name="Rectangle 389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4" name="Rectangle 390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5" name="Rectangle 391"/>
            <p:cNvSpPr>
              <a:spLocks noChangeArrowheads="1"/>
            </p:cNvSpPr>
            <p:nvPr/>
          </p:nvSpPr>
          <p:spPr bwMode="auto">
            <a:xfrm>
              <a:off x="2880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6" name="Rectangle 392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7" name="Rectangle 393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8" name="Rectangle 394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49" name="Rectangle 395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0" name="Rectangle 396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1" name="Rectangle 397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2" name="Rectangle 398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3" name="Rectangle 399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4" name="Rectangle 400"/>
            <p:cNvSpPr>
              <a:spLocks noChangeArrowheads="1"/>
            </p:cNvSpPr>
            <p:nvPr/>
          </p:nvSpPr>
          <p:spPr bwMode="auto">
            <a:xfrm>
              <a:off x="3072" y="297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5" name="Rectangle 401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6" name="Rectangle 402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7" name="Rectangle 403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8" name="Rectangle 404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59" name="Rectangle 405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0" name="Rectangle 406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1" name="Rectangle 407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2" name="Rectangle 408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3" name="Rectangle 409"/>
            <p:cNvSpPr>
              <a:spLocks noChangeArrowheads="1"/>
            </p:cNvSpPr>
            <p:nvPr/>
          </p:nvSpPr>
          <p:spPr bwMode="auto">
            <a:xfrm>
              <a:off x="163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4" name="Rectangle 410"/>
            <p:cNvSpPr>
              <a:spLocks noChangeArrowheads="1"/>
            </p:cNvSpPr>
            <p:nvPr/>
          </p:nvSpPr>
          <p:spPr bwMode="auto">
            <a:xfrm>
              <a:off x="163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5" name="Rectangle 411"/>
            <p:cNvSpPr>
              <a:spLocks noChangeArrowheads="1"/>
            </p:cNvSpPr>
            <p:nvPr/>
          </p:nvSpPr>
          <p:spPr bwMode="auto">
            <a:xfrm>
              <a:off x="163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6" name="Rectangle 412"/>
            <p:cNvSpPr>
              <a:spLocks noChangeArrowheads="1"/>
            </p:cNvSpPr>
            <p:nvPr/>
          </p:nvSpPr>
          <p:spPr bwMode="auto">
            <a:xfrm>
              <a:off x="163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7" name="Rectangle 413"/>
            <p:cNvSpPr>
              <a:spLocks noChangeArrowheads="1"/>
            </p:cNvSpPr>
            <p:nvPr/>
          </p:nvSpPr>
          <p:spPr bwMode="auto">
            <a:xfrm>
              <a:off x="163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8" name="Rectangle 414"/>
            <p:cNvSpPr>
              <a:spLocks noChangeArrowheads="1"/>
            </p:cNvSpPr>
            <p:nvPr/>
          </p:nvSpPr>
          <p:spPr bwMode="auto">
            <a:xfrm>
              <a:off x="163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69" name="Rectangle 415"/>
            <p:cNvSpPr>
              <a:spLocks noChangeArrowheads="1"/>
            </p:cNvSpPr>
            <p:nvPr/>
          </p:nvSpPr>
          <p:spPr bwMode="auto">
            <a:xfrm>
              <a:off x="163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0" name="Rectangle 416"/>
            <p:cNvSpPr>
              <a:spLocks noChangeArrowheads="1"/>
            </p:cNvSpPr>
            <p:nvPr/>
          </p:nvSpPr>
          <p:spPr bwMode="auto">
            <a:xfrm>
              <a:off x="163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1" name="Rectangle 417"/>
            <p:cNvSpPr>
              <a:spLocks noChangeArrowheads="1"/>
            </p:cNvSpPr>
            <p:nvPr/>
          </p:nvSpPr>
          <p:spPr bwMode="auto">
            <a:xfrm>
              <a:off x="163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2" name="Rectangle 418"/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3" name="Rectangle 419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4" name="Rectangle 420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5" name="Rectangle 421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6" name="Rectangle 422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7" name="Rectangle 423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8" name="Rectangle 424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79" name="Rectangle 425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0" name="Rectangle 426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1" name="Rectangle 427"/>
            <p:cNvSpPr>
              <a:spLocks noChangeArrowheads="1"/>
            </p:cNvSpPr>
            <p:nvPr/>
          </p:nvSpPr>
          <p:spPr bwMode="auto">
            <a:xfrm>
              <a:off x="201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2" name="Rectangle 428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3" name="Rectangle 429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4" name="Rectangle 430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5" name="Rectangle 431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6" name="Rectangle 432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7" name="Rectangle 433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8" name="Rectangle 434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89" name="Rectangle 435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0" name="Rectangle 436"/>
            <p:cNvSpPr>
              <a:spLocks noChangeArrowheads="1"/>
            </p:cNvSpPr>
            <p:nvPr/>
          </p:nvSpPr>
          <p:spPr bwMode="auto">
            <a:xfrm>
              <a:off x="220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1" name="Rectangle 437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2" name="Rectangle 438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3" name="Rectangle 439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4" name="Rectangle 440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5" name="Rectangle 441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6" name="Rectangle 442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7" name="Rectangle 443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8" name="Rectangle 444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3999" name="Rectangle 445"/>
            <p:cNvSpPr>
              <a:spLocks noChangeArrowheads="1"/>
            </p:cNvSpPr>
            <p:nvPr/>
          </p:nvSpPr>
          <p:spPr bwMode="auto">
            <a:xfrm>
              <a:off x="2400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0" name="Rectangle 446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1" name="Rectangle 447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2" name="Rectangle 448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3" name="Rectangle 449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4" name="Rectangle 450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5" name="Rectangle 451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6" name="Rectangle 452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7" name="Rectangle 453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8" name="Rectangle 454"/>
            <p:cNvSpPr>
              <a:spLocks noChangeArrowheads="1"/>
            </p:cNvSpPr>
            <p:nvPr/>
          </p:nvSpPr>
          <p:spPr bwMode="auto">
            <a:xfrm>
              <a:off x="2592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09" name="Rectangle 455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0" name="Rectangle 456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1" name="Rectangle 457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2" name="Rectangle 458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3" name="Rectangle 459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4" name="Rectangle 460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5" name="Rectangle 461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6" name="Rectangle 462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7" name="Rectangle 463"/>
            <p:cNvSpPr>
              <a:spLocks noChangeArrowheads="1"/>
            </p:cNvSpPr>
            <p:nvPr/>
          </p:nvSpPr>
          <p:spPr bwMode="auto">
            <a:xfrm>
              <a:off x="2784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8" name="Rectangle 464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19" name="Rectangle 465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0" name="Rectangle 466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1" name="Rectangle 467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2" name="Rectangle 468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3" name="Rectangle 469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4" name="Rectangle 470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5" name="Rectangle 471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6" name="Rectangle 472"/>
            <p:cNvSpPr>
              <a:spLocks noChangeArrowheads="1"/>
            </p:cNvSpPr>
            <p:nvPr/>
          </p:nvSpPr>
          <p:spPr bwMode="auto">
            <a:xfrm>
              <a:off x="2976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7" name="Rectangle 473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8" name="Rectangle 474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29" name="Rectangle 475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0" name="Rectangle 476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1" name="Rectangle 477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2" name="Rectangle 478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3" name="Rectangle 479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4" name="Rectangle 480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5" name="Rectangle 481"/>
            <p:cNvSpPr>
              <a:spLocks noChangeArrowheads="1"/>
            </p:cNvSpPr>
            <p:nvPr/>
          </p:nvSpPr>
          <p:spPr bwMode="auto">
            <a:xfrm>
              <a:off x="3168" y="288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6" name="Rectangle 482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7" name="Rectangle 483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8" name="Rectangle 484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39" name="Rectangle 485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0" name="Rectangle 486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1" name="Rectangle 487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2" name="Rectangle 488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3" name="Rectangle 489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4" name="Rectangle 490"/>
            <p:cNvSpPr>
              <a:spLocks noChangeArrowheads="1"/>
            </p:cNvSpPr>
            <p:nvPr/>
          </p:nvSpPr>
          <p:spPr bwMode="auto">
            <a:xfrm>
              <a:off x="172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5" name="Rectangle 491"/>
            <p:cNvSpPr>
              <a:spLocks noChangeArrowheads="1"/>
            </p:cNvSpPr>
            <p:nvPr/>
          </p:nvSpPr>
          <p:spPr bwMode="auto">
            <a:xfrm>
              <a:off x="172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6" name="Rectangle 492"/>
            <p:cNvSpPr>
              <a:spLocks noChangeArrowheads="1"/>
            </p:cNvSpPr>
            <p:nvPr/>
          </p:nvSpPr>
          <p:spPr bwMode="auto">
            <a:xfrm>
              <a:off x="172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7" name="Rectangle 493"/>
            <p:cNvSpPr>
              <a:spLocks noChangeArrowheads="1"/>
            </p:cNvSpPr>
            <p:nvPr/>
          </p:nvSpPr>
          <p:spPr bwMode="auto">
            <a:xfrm>
              <a:off x="172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8" name="Rectangle 494"/>
            <p:cNvSpPr>
              <a:spLocks noChangeArrowheads="1"/>
            </p:cNvSpPr>
            <p:nvPr/>
          </p:nvSpPr>
          <p:spPr bwMode="auto">
            <a:xfrm>
              <a:off x="172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49" name="Rectangle 495"/>
            <p:cNvSpPr>
              <a:spLocks noChangeArrowheads="1"/>
            </p:cNvSpPr>
            <p:nvPr/>
          </p:nvSpPr>
          <p:spPr bwMode="auto">
            <a:xfrm>
              <a:off x="172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0" name="Rectangle 496"/>
            <p:cNvSpPr>
              <a:spLocks noChangeArrowheads="1"/>
            </p:cNvSpPr>
            <p:nvPr/>
          </p:nvSpPr>
          <p:spPr bwMode="auto">
            <a:xfrm>
              <a:off x="172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1" name="Rectangle 497"/>
            <p:cNvSpPr>
              <a:spLocks noChangeArrowheads="1"/>
            </p:cNvSpPr>
            <p:nvPr/>
          </p:nvSpPr>
          <p:spPr bwMode="auto">
            <a:xfrm>
              <a:off x="172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2" name="Rectangle 498"/>
            <p:cNvSpPr>
              <a:spLocks noChangeArrowheads="1"/>
            </p:cNvSpPr>
            <p:nvPr/>
          </p:nvSpPr>
          <p:spPr bwMode="auto">
            <a:xfrm>
              <a:off x="172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3" name="Rectangle 499"/>
            <p:cNvSpPr>
              <a:spLocks noChangeArrowheads="1"/>
            </p:cNvSpPr>
            <p:nvPr/>
          </p:nvSpPr>
          <p:spPr bwMode="auto">
            <a:xfrm>
              <a:off x="192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4" name="Rectangle 500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5" name="Rectangle 501"/>
            <p:cNvSpPr>
              <a:spLocks noChangeArrowheads="1"/>
            </p:cNvSpPr>
            <p:nvPr/>
          </p:nvSpPr>
          <p:spPr bwMode="auto">
            <a:xfrm>
              <a:off x="192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6" name="Rectangle 502"/>
            <p:cNvSpPr>
              <a:spLocks noChangeArrowheads="1"/>
            </p:cNvSpPr>
            <p:nvPr/>
          </p:nvSpPr>
          <p:spPr bwMode="auto">
            <a:xfrm>
              <a:off x="192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7" name="Rectangle 503"/>
            <p:cNvSpPr>
              <a:spLocks noChangeArrowheads="1"/>
            </p:cNvSpPr>
            <p:nvPr/>
          </p:nvSpPr>
          <p:spPr bwMode="auto">
            <a:xfrm>
              <a:off x="192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8" name="Rectangle 504"/>
            <p:cNvSpPr>
              <a:spLocks noChangeArrowheads="1"/>
            </p:cNvSpPr>
            <p:nvPr/>
          </p:nvSpPr>
          <p:spPr bwMode="auto">
            <a:xfrm>
              <a:off x="192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59" name="Rectangle 505"/>
            <p:cNvSpPr>
              <a:spLocks noChangeArrowheads="1"/>
            </p:cNvSpPr>
            <p:nvPr/>
          </p:nvSpPr>
          <p:spPr bwMode="auto">
            <a:xfrm>
              <a:off x="192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0" name="Rectangle 506"/>
            <p:cNvSpPr>
              <a:spLocks noChangeArrowheads="1"/>
            </p:cNvSpPr>
            <p:nvPr/>
          </p:nvSpPr>
          <p:spPr bwMode="auto">
            <a:xfrm>
              <a:off x="192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1" name="Rectangle 507"/>
            <p:cNvSpPr>
              <a:spLocks noChangeArrowheads="1"/>
            </p:cNvSpPr>
            <p:nvPr/>
          </p:nvSpPr>
          <p:spPr bwMode="auto">
            <a:xfrm>
              <a:off x="192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2" name="Rectangle 508"/>
            <p:cNvSpPr>
              <a:spLocks noChangeArrowheads="1"/>
            </p:cNvSpPr>
            <p:nvPr/>
          </p:nvSpPr>
          <p:spPr bwMode="auto">
            <a:xfrm>
              <a:off x="211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3" name="Rectangle 509"/>
            <p:cNvSpPr>
              <a:spLocks noChangeArrowheads="1"/>
            </p:cNvSpPr>
            <p:nvPr/>
          </p:nvSpPr>
          <p:spPr bwMode="auto">
            <a:xfrm>
              <a:off x="211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4" name="Rectangle 510"/>
            <p:cNvSpPr>
              <a:spLocks noChangeArrowheads="1"/>
            </p:cNvSpPr>
            <p:nvPr/>
          </p:nvSpPr>
          <p:spPr bwMode="auto">
            <a:xfrm>
              <a:off x="211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5" name="Rectangle 511"/>
            <p:cNvSpPr>
              <a:spLocks noChangeArrowheads="1"/>
            </p:cNvSpPr>
            <p:nvPr/>
          </p:nvSpPr>
          <p:spPr bwMode="auto">
            <a:xfrm>
              <a:off x="211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6" name="Rectangle 512"/>
            <p:cNvSpPr>
              <a:spLocks noChangeArrowheads="1"/>
            </p:cNvSpPr>
            <p:nvPr/>
          </p:nvSpPr>
          <p:spPr bwMode="auto">
            <a:xfrm>
              <a:off x="211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7" name="Rectangle 513"/>
            <p:cNvSpPr>
              <a:spLocks noChangeArrowheads="1"/>
            </p:cNvSpPr>
            <p:nvPr/>
          </p:nvSpPr>
          <p:spPr bwMode="auto">
            <a:xfrm>
              <a:off x="211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8" name="Rectangle 514"/>
            <p:cNvSpPr>
              <a:spLocks noChangeArrowheads="1"/>
            </p:cNvSpPr>
            <p:nvPr/>
          </p:nvSpPr>
          <p:spPr bwMode="auto">
            <a:xfrm>
              <a:off x="211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69" name="Rectangle 515"/>
            <p:cNvSpPr>
              <a:spLocks noChangeArrowheads="1"/>
            </p:cNvSpPr>
            <p:nvPr/>
          </p:nvSpPr>
          <p:spPr bwMode="auto">
            <a:xfrm>
              <a:off x="211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0" name="Rectangle 516"/>
            <p:cNvSpPr>
              <a:spLocks noChangeArrowheads="1"/>
            </p:cNvSpPr>
            <p:nvPr/>
          </p:nvSpPr>
          <p:spPr bwMode="auto">
            <a:xfrm>
              <a:off x="211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1" name="Rectangle 517"/>
            <p:cNvSpPr>
              <a:spLocks noChangeArrowheads="1"/>
            </p:cNvSpPr>
            <p:nvPr/>
          </p:nvSpPr>
          <p:spPr bwMode="auto">
            <a:xfrm>
              <a:off x="230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2" name="Rectangle 518"/>
            <p:cNvSpPr>
              <a:spLocks noChangeArrowheads="1"/>
            </p:cNvSpPr>
            <p:nvPr/>
          </p:nvSpPr>
          <p:spPr bwMode="auto">
            <a:xfrm>
              <a:off x="230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3" name="Rectangle 519"/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4" name="Rectangle 520"/>
            <p:cNvSpPr>
              <a:spLocks noChangeArrowheads="1"/>
            </p:cNvSpPr>
            <p:nvPr/>
          </p:nvSpPr>
          <p:spPr bwMode="auto">
            <a:xfrm>
              <a:off x="230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5" name="Rectangle 521"/>
            <p:cNvSpPr>
              <a:spLocks noChangeArrowheads="1"/>
            </p:cNvSpPr>
            <p:nvPr/>
          </p:nvSpPr>
          <p:spPr bwMode="auto">
            <a:xfrm>
              <a:off x="230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6" name="Rectangle 522"/>
            <p:cNvSpPr>
              <a:spLocks noChangeArrowheads="1"/>
            </p:cNvSpPr>
            <p:nvPr/>
          </p:nvSpPr>
          <p:spPr bwMode="auto">
            <a:xfrm>
              <a:off x="230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7" name="Rectangle 523"/>
            <p:cNvSpPr>
              <a:spLocks noChangeArrowheads="1"/>
            </p:cNvSpPr>
            <p:nvPr/>
          </p:nvSpPr>
          <p:spPr bwMode="auto">
            <a:xfrm>
              <a:off x="230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8" name="Rectangle 524"/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79" name="Rectangle 525"/>
            <p:cNvSpPr>
              <a:spLocks noChangeArrowheads="1"/>
            </p:cNvSpPr>
            <p:nvPr/>
          </p:nvSpPr>
          <p:spPr bwMode="auto">
            <a:xfrm>
              <a:off x="230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0" name="Rectangle 526"/>
            <p:cNvSpPr>
              <a:spLocks noChangeArrowheads="1"/>
            </p:cNvSpPr>
            <p:nvPr/>
          </p:nvSpPr>
          <p:spPr bwMode="auto">
            <a:xfrm>
              <a:off x="2496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1" name="Rectangle 527"/>
            <p:cNvSpPr>
              <a:spLocks noChangeArrowheads="1"/>
            </p:cNvSpPr>
            <p:nvPr/>
          </p:nvSpPr>
          <p:spPr bwMode="auto">
            <a:xfrm>
              <a:off x="2496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2" name="Rectangle 528"/>
            <p:cNvSpPr>
              <a:spLocks noChangeArrowheads="1"/>
            </p:cNvSpPr>
            <p:nvPr/>
          </p:nvSpPr>
          <p:spPr bwMode="auto">
            <a:xfrm>
              <a:off x="2496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3" name="Rectangle 529"/>
            <p:cNvSpPr>
              <a:spLocks noChangeArrowheads="1"/>
            </p:cNvSpPr>
            <p:nvPr/>
          </p:nvSpPr>
          <p:spPr bwMode="auto">
            <a:xfrm>
              <a:off x="2496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4" name="Rectangle 530"/>
            <p:cNvSpPr>
              <a:spLocks noChangeArrowheads="1"/>
            </p:cNvSpPr>
            <p:nvPr/>
          </p:nvSpPr>
          <p:spPr bwMode="auto">
            <a:xfrm>
              <a:off x="2496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5" name="Rectangle 531"/>
            <p:cNvSpPr>
              <a:spLocks noChangeArrowheads="1"/>
            </p:cNvSpPr>
            <p:nvPr/>
          </p:nvSpPr>
          <p:spPr bwMode="auto">
            <a:xfrm>
              <a:off x="2496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6" name="Rectangle 532"/>
            <p:cNvSpPr>
              <a:spLocks noChangeArrowheads="1"/>
            </p:cNvSpPr>
            <p:nvPr/>
          </p:nvSpPr>
          <p:spPr bwMode="auto">
            <a:xfrm>
              <a:off x="2496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7" name="Rectangle 533"/>
            <p:cNvSpPr>
              <a:spLocks noChangeArrowheads="1"/>
            </p:cNvSpPr>
            <p:nvPr/>
          </p:nvSpPr>
          <p:spPr bwMode="auto">
            <a:xfrm>
              <a:off x="2496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8" name="Rectangle 534"/>
            <p:cNvSpPr>
              <a:spLocks noChangeArrowheads="1"/>
            </p:cNvSpPr>
            <p:nvPr/>
          </p:nvSpPr>
          <p:spPr bwMode="auto">
            <a:xfrm>
              <a:off x="2496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89" name="Rectangle 535"/>
            <p:cNvSpPr>
              <a:spLocks noChangeArrowheads="1"/>
            </p:cNvSpPr>
            <p:nvPr/>
          </p:nvSpPr>
          <p:spPr bwMode="auto">
            <a:xfrm>
              <a:off x="2688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0" name="Rectangle 536"/>
            <p:cNvSpPr>
              <a:spLocks noChangeArrowheads="1"/>
            </p:cNvSpPr>
            <p:nvPr/>
          </p:nvSpPr>
          <p:spPr bwMode="auto">
            <a:xfrm>
              <a:off x="2688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1" name="Rectangle 537"/>
            <p:cNvSpPr>
              <a:spLocks noChangeArrowheads="1"/>
            </p:cNvSpPr>
            <p:nvPr/>
          </p:nvSpPr>
          <p:spPr bwMode="auto">
            <a:xfrm>
              <a:off x="2688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2" name="Rectangle 538"/>
            <p:cNvSpPr>
              <a:spLocks noChangeArrowheads="1"/>
            </p:cNvSpPr>
            <p:nvPr/>
          </p:nvSpPr>
          <p:spPr bwMode="auto">
            <a:xfrm>
              <a:off x="2688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3" name="Rectangle 539"/>
            <p:cNvSpPr>
              <a:spLocks noChangeArrowheads="1"/>
            </p:cNvSpPr>
            <p:nvPr/>
          </p:nvSpPr>
          <p:spPr bwMode="auto">
            <a:xfrm>
              <a:off x="2688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4" name="Rectangle 540"/>
            <p:cNvSpPr>
              <a:spLocks noChangeArrowheads="1"/>
            </p:cNvSpPr>
            <p:nvPr/>
          </p:nvSpPr>
          <p:spPr bwMode="auto">
            <a:xfrm>
              <a:off x="2688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5" name="Rectangle 541"/>
            <p:cNvSpPr>
              <a:spLocks noChangeArrowheads="1"/>
            </p:cNvSpPr>
            <p:nvPr/>
          </p:nvSpPr>
          <p:spPr bwMode="auto">
            <a:xfrm>
              <a:off x="2688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6" name="Rectangle 542"/>
            <p:cNvSpPr>
              <a:spLocks noChangeArrowheads="1"/>
            </p:cNvSpPr>
            <p:nvPr/>
          </p:nvSpPr>
          <p:spPr bwMode="auto">
            <a:xfrm>
              <a:off x="2688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7" name="Rectangle 543"/>
            <p:cNvSpPr>
              <a:spLocks noChangeArrowheads="1"/>
            </p:cNvSpPr>
            <p:nvPr/>
          </p:nvSpPr>
          <p:spPr bwMode="auto">
            <a:xfrm>
              <a:off x="2688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8" name="Rectangle 544"/>
            <p:cNvSpPr>
              <a:spLocks noChangeArrowheads="1"/>
            </p:cNvSpPr>
            <p:nvPr/>
          </p:nvSpPr>
          <p:spPr bwMode="auto">
            <a:xfrm>
              <a:off x="2880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099" name="Rectangle 545"/>
            <p:cNvSpPr>
              <a:spLocks noChangeArrowheads="1"/>
            </p:cNvSpPr>
            <p:nvPr/>
          </p:nvSpPr>
          <p:spPr bwMode="auto">
            <a:xfrm>
              <a:off x="2880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0" name="Rectangle 546"/>
            <p:cNvSpPr>
              <a:spLocks noChangeArrowheads="1"/>
            </p:cNvSpPr>
            <p:nvPr/>
          </p:nvSpPr>
          <p:spPr bwMode="auto">
            <a:xfrm>
              <a:off x="2880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1" name="Rectangle 547"/>
            <p:cNvSpPr>
              <a:spLocks noChangeArrowheads="1"/>
            </p:cNvSpPr>
            <p:nvPr/>
          </p:nvSpPr>
          <p:spPr bwMode="auto">
            <a:xfrm>
              <a:off x="2880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2" name="Rectangle 548"/>
            <p:cNvSpPr>
              <a:spLocks noChangeArrowheads="1"/>
            </p:cNvSpPr>
            <p:nvPr/>
          </p:nvSpPr>
          <p:spPr bwMode="auto">
            <a:xfrm>
              <a:off x="2880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3" name="Rectangle 549"/>
            <p:cNvSpPr>
              <a:spLocks noChangeArrowheads="1"/>
            </p:cNvSpPr>
            <p:nvPr/>
          </p:nvSpPr>
          <p:spPr bwMode="auto">
            <a:xfrm>
              <a:off x="2880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4" name="Rectangle 550"/>
            <p:cNvSpPr>
              <a:spLocks noChangeArrowheads="1"/>
            </p:cNvSpPr>
            <p:nvPr/>
          </p:nvSpPr>
          <p:spPr bwMode="auto">
            <a:xfrm>
              <a:off x="2880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5" name="Rectangle 551"/>
            <p:cNvSpPr>
              <a:spLocks noChangeArrowheads="1"/>
            </p:cNvSpPr>
            <p:nvPr/>
          </p:nvSpPr>
          <p:spPr bwMode="auto">
            <a:xfrm>
              <a:off x="2880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6" name="Rectangle 552"/>
            <p:cNvSpPr>
              <a:spLocks noChangeArrowheads="1"/>
            </p:cNvSpPr>
            <p:nvPr/>
          </p:nvSpPr>
          <p:spPr bwMode="auto">
            <a:xfrm>
              <a:off x="2880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7" name="Rectangle 553"/>
            <p:cNvSpPr>
              <a:spLocks noChangeArrowheads="1"/>
            </p:cNvSpPr>
            <p:nvPr/>
          </p:nvSpPr>
          <p:spPr bwMode="auto">
            <a:xfrm>
              <a:off x="3072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8" name="Rectangle 554"/>
            <p:cNvSpPr>
              <a:spLocks noChangeArrowheads="1"/>
            </p:cNvSpPr>
            <p:nvPr/>
          </p:nvSpPr>
          <p:spPr bwMode="auto">
            <a:xfrm>
              <a:off x="3072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09" name="Rectangle 555"/>
            <p:cNvSpPr>
              <a:spLocks noChangeArrowheads="1"/>
            </p:cNvSpPr>
            <p:nvPr/>
          </p:nvSpPr>
          <p:spPr bwMode="auto">
            <a:xfrm>
              <a:off x="3072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0" name="Rectangle 556"/>
            <p:cNvSpPr>
              <a:spLocks noChangeArrowheads="1"/>
            </p:cNvSpPr>
            <p:nvPr/>
          </p:nvSpPr>
          <p:spPr bwMode="auto">
            <a:xfrm>
              <a:off x="3072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1" name="Rectangle 557"/>
            <p:cNvSpPr>
              <a:spLocks noChangeArrowheads="1"/>
            </p:cNvSpPr>
            <p:nvPr/>
          </p:nvSpPr>
          <p:spPr bwMode="auto">
            <a:xfrm>
              <a:off x="3072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2" name="Rectangle 558"/>
            <p:cNvSpPr>
              <a:spLocks noChangeArrowheads="1"/>
            </p:cNvSpPr>
            <p:nvPr/>
          </p:nvSpPr>
          <p:spPr bwMode="auto">
            <a:xfrm>
              <a:off x="3072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3" name="Rectangle 559"/>
            <p:cNvSpPr>
              <a:spLocks noChangeArrowheads="1"/>
            </p:cNvSpPr>
            <p:nvPr/>
          </p:nvSpPr>
          <p:spPr bwMode="auto">
            <a:xfrm>
              <a:off x="3072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4" name="Rectangle 560"/>
            <p:cNvSpPr>
              <a:spLocks noChangeArrowheads="1"/>
            </p:cNvSpPr>
            <p:nvPr/>
          </p:nvSpPr>
          <p:spPr bwMode="auto">
            <a:xfrm>
              <a:off x="3072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5" name="Rectangle 561"/>
            <p:cNvSpPr>
              <a:spLocks noChangeArrowheads="1"/>
            </p:cNvSpPr>
            <p:nvPr/>
          </p:nvSpPr>
          <p:spPr bwMode="auto">
            <a:xfrm>
              <a:off x="3072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6" name="Rectangle 562"/>
            <p:cNvSpPr>
              <a:spLocks noChangeArrowheads="1"/>
            </p:cNvSpPr>
            <p:nvPr/>
          </p:nvSpPr>
          <p:spPr bwMode="auto">
            <a:xfrm>
              <a:off x="3264" y="278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7" name="Rectangle 563"/>
            <p:cNvSpPr>
              <a:spLocks noChangeArrowheads="1"/>
            </p:cNvSpPr>
            <p:nvPr/>
          </p:nvSpPr>
          <p:spPr bwMode="auto">
            <a:xfrm>
              <a:off x="3264" y="259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8" name="Rectangle 564"/>
            <p:cNvSpPr>
              <a:spLocks noChangeArrowheads="1"/>
            </p:cNvSpPr>
            <p:nvPr/>
          </p:nvSpPr>
          <p:spPr bwMode="auto">
            <a:xfrm>
              <a:off x="3264" y="240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19" name="Rectangle 565"/>
            <p:cNvSpPr>
              <a:spLocks noChangeArrowheads="1"/>
            </p:cNvSpPr>
            <p:nvPr/>
          </p:nvSpPr>
          <p:spPr bwMode="auto">
            <a:xfrm>
              <a:off x="3264" y="220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0" name="Rectangle 566"/>
            <p:cNvSpPr>
              <a:spLocks noChangeArrowheads="1"/>
            </p:cNvSpPr>
            <p:nvPr/>
          </p:nvSpPr>
          <p:spPr bwMode="auto">
            <a:xfrm>
              <a:off x="3264" y="201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1" name="Rectangle 567"/>
            <p:cNvSpPr>
              <a:spLocks noChangeArrowheads="1"/>
            </p:cNvSpPr>
            <p:nvPr/>
          </p:nvSpPr>
          <p:spPr bwMode="auto">
            <a:xfrm>
              <a:off x="3264" y="182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2" name="Rectangle 568"/>
            <p:cNvSpPr>
              <a:spLocks noChangeArrowheads="1"/>
            </p:cNvSpPr>
            <p:nvPr/>
          </p:nvSpPr>
          <p:spPr bwMode="auto">
            <a:xfrm>
              <a:off x="3264" y="163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3" name="Rectangle 569"/>
            <p:cNvSpPr>
              <a:spLocks noChangeArrowheads="1"/>
            </p:cNvSpPr>
            <p:nvPr/>
          </p:nvSpPr>
          <p:spPr bwMode="auto">
            <a:xfrm>
              <a:off x="3264" y="144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4" name="Rectangle 570"/>
            <p:cNvSpPr>
              <a:spLocks noChangeArrowheads="1"/>
            </p:cNvSpPr>
            <p:nvPr/>
          </p:nvSpPr>
          <p:spPr bwMode="auto">
            <a:xfrm>
              <a:off x="3264" y="124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5" name="Rectangle 571"/>
            <p:cNvSpPr>
              <a:spLocks noChangeArrowheads="1"/>
            </p:cNvSpPr>
            <p:nvPr/>
          </p:nvSpPr>
          <p:spPr bwMode="auto">
            <a:xfrm>
              <a:off x="182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6" name="Rectangle 572"/>
            <p:cNvSpPr>
              <a:spLocks noChangeArrowheads="1"/>
            </p:cNvSpPr>
            <p:nvPr/>
          </p:nvSpPr>
          <p:spPr bwMode="auto">
            <a:xfrm>
              <a:off x="182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7" name="Rectangle 573"/>
            <p:cNvSpPr>
              <a:spLocks noChangeArrowheads="1"/>
            </p:cNvSpPr>
            <p:nvPr/>
          </p:nvSpPr>
          <p:spPr bwMode="auto">
            <a:xfrm>
              <a:off x="182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8" name="Rectangle 574"/>
            <p:cNvSpPr>
              <a:spLocks noChangeArrowheads="1"/>
            </p:cNvSpPr>
            <p:nvPr/>
          </p:nvSpPr>
          <p:spPr bwMode="auto">
            <a:xfrm>
              <a:off x="182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29" name="Rectangle 575"/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0" name="Rectangle 576"/>
            <p:cNvSpPr>
              <a:spLocks noChangeArrowheads="1"/>
            </p:cNvSpPr>
            <p:nvPr/>
          </p:nvSpPr>
          <p:spPr bwMode="auto">
            <a:xfrm>
              <a:off x="182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1" name="Rectangle 577"/>
            <p:cNvSpPr>
              <a:spLocks noChangeArrowheads="1"/>
            </p:cNvSpPr>
            <p:nvPr/>
          </p:nvSpPr>
          <p:spPr bwMode="auto">
            <a:xfrm>
              <a:off x="182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2" name="Rectangle 578"/>
            <p:cNvSpPr>
              <a:spLocks noChangeArrowheads="1"/>
            </p:cNvSpPr>
            <p:nvPr/>
          </p:nvSpPr>
          <p:spPr bwMode="auto">
            <a:xfrm>
              <a:off x="182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3" name="Rectangle 579"/>
            <p:cNvSpPr>
              <a:spLocks noChangeArrowheads="1"/>
            </p:cNvSpPr>
            <p:nvPr/>
          </p:nvSpPr>
          <p:spPr bwMode="auto">
            <a:xfrm>
              <a:off x="182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4" name="Rectangle 580"/>
            <p:cNvSpPr>
              <a:spLocks noChangeArrowheads="1"/>
            </p:cNvSpPr>
            <p:nvPr/>
          </p:nvSpPr>
          <p:spPr bwMode="auto">
            <a:xfrm>
              <a:off x="201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5" name="Rectangle 581"/>
            <p:cNvSpPr>
              <a:spLocks noChangeArrowheads="1"/>
            </p:cNvSpPr>
            <p:nvPr/>
          </p:nvSpPr>
          <p:spPr bwMode="auto">
            <a:xfrm>
              <a:off x="201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6" name="Rectangle 582"/>
            <p:cNvSpPr>
              <a:spLocks noChangeArrowheads="1"/>
            </p:cNvSpPr>
            <p:nvPr/>
          </p:nvSpPr>
          <p:spPr bwMode="auto">
            <a:xfrm>
              <a:off x="201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7" name="Rectangle 583"/>
            <p:cNvSpPr>
              <a:spLocks noChangeArrowheads="1"/>
            </p:cNvSpPr>
            <p:nvPr/>
          </p:nvSpPr>
          <p:spPr bwMode="auto">
            <a:xfrm>
              <a:off x="201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8" name="Rectangle 584"/>
            <p:cNvSpPr>
              <a:spLocks noChangeArrowheads="1"/>
            </p:cNvSpPr>
            <p:nvPr/>
          </p:nvSpPr>
          <p:spPr bwMode="auto">
            <a:xfrm>
              <a:off x="201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39" name="Rectangle 585"/>
            <p:cNvSpPr>
              <a:spLocks noChangeArrowheads="1"/>
            </p:cNvSpPr>
            <p:nvPr/>
          </p:nvSpPr>
          <p:spPr bwMode="auto">
            <a:xfrm>
              <a:off x="201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0" name="Rectangle 586"/>
            <p:cNvSpPr>
              <a:spLocks noChangeArrowheads="1"/>
            </p:cNvSpPr>
            <p:nvPr/>
          </p:nvSpPr>
          <p:spPr bwMode="auto">
            <a:xfrm>
              <a:off x="201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1" name="Rectangle 587"/>
            <p:cNvSpPr>
              <a:spLocks noChangeArrowheads="1"/>
            </p:cNvSpPr>
            <p:nvPr/>
          </p:nvSpPr>
          <p:spPr bwMode="auto">
            <a:xfrm>
              <a:off x="201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2" name="Rectangle 588"/>
            <p:cNvSpPr>
              <a:spLocks noChangeArrowheads="1"/>
            </p:cNvSpPr>
            <p:nvPr/>
          </p:nvSpPr>
          <p:spPr bwMode="auto">
            <a:xfrm>
              <a:off x="201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3" name="Rectangle 589"/>
            <p:cNvSpPr>
              <a:spLocks noChangeArrowheads="1"/>
            </p:cNvSpPr>
            <p:nvPr/>
          </p:nvSpPr>
          <p:spPr bwMode="auto">
            <a:xfrm>
              <a:off x="220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4" name="Rectangle 590"/>
            <p:cNvSpPr>
              <a:spLocks noChangeArrowheads="1"/>
            </p:cNvSpPr>
            <p:nvPr/>
          </p:nvSpPr>
          <p:spPr bwMode="auto">
            <a:xfrm>
              <a:off x="220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5" name="Rectangle 591"/>
            <p:cNvSpPr>
              <a:spLocks noChangeArrowheads="1"/>
            </p:cNvSpPr>
            <p:nvPr/>
          </p:nvSpPr>
          <p:spPr bwMode="auto">
            <a:xfrm>
              <a:off x="220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6" name="Rectangle 592"/>
            <p:cNvSpPr>
              <a:spLocks noChangeArrowheads="1"/>
            </p:cNvSpPr>
            <p:nvPr/>
          </p:nvSpPr>
          <p:spPr bwMode="auto">
            <a:xfrm>
              <a:off x="220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7" name="Rectangle 593"/>
            <p:cNvSpPr>
              <a:spLocks noChangeArrowheads="1"/>
            </p:cNvSpPr>
            <p:nvPr/>
          </p:nvSpPr>
          <p:spPr bwMode="auto">
            <a:xfrm>
              <a:off x="220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8" name="Rectangle 594"/>
            <p:cNvSpPr>
              <a:spLocks noChangeArrowheads="1"/>
            </p:cNvSpPr>
            <p:nvPr/>
          </p:nvSpPr>
          <p:spPr bwMode="auto">
            <a:xfrm>
              <a:off x="220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49" name="Rectangle 595"/>
            <p:cNvSpPr>
              <a:spLocks noChangeArrowheads="1"/>
            </p:cNvSpPr>
            <p:nvPr/>
          </p:nvSpPr>
          <p:spPr bwMode="auto">
            <a:xfrm>
              <a:off x="220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0" name="Rectangle 596"/>
            <p:cNvSpPr>
              <a:spLocks noChangeArrowheads="1"/>
            </p:cNvSpPr>
            <p:nvPr/>
          </p:nvSpPr>
          <p:spPr bwMode="auto">
            <a:xfrm>
              <a:off x="220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1" name="Rectangle 597"/>
            <p:cNvSpPr>
              <a:spLocks noChangeArrowheads="1"/>
            </p:cNvSpPr>
            <p:nvPr/>
          </p:nvSpPr>
          <p:spPr bwMode="auto">
            <a:xfrm>
              <a:off x="220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2" name="Rectangle 598"/>
            <p:cNvSpPr>
              <a:spLocks noChangeArrowheads="1"/>
            </p:cNvSpPr>
            <p:nvPr/>
          </p:nvSpPr>
          <p:spPr bwMode="auto">
            <a:xfrm>
              <a:off x="240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3" name="Rectangle 599"/>
            <p:cNvSpPr>
              <a:spLocks noChangeArrowheads="1"/>
            </p:cNvSpPr>
            <p:nvPr/>
          </p:nvSpPr>
          <p:spPr bwMode="auto">
            <a:xfrm>
              <a:off x="240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4" name="Rectangle 600"/>
            <p:cNvSpPr>
              <a:spLocks noChangeArrowheads="1"/>
            </p:cNvSpPr>
            <p:nvPr/>
          </p:nvSpPr>
          <p:spPr bwMode="auto">
            <a:xfrm>
              <a:off x="240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5" name="Rectangle 601"/>
            <p:cNvSpPr>
              <a:spLocks noChangeArrowheads="1"/>
            </p:cNvSpPr>
            <p:nvPr/>
          </p:nvSpPr>
          <p:spPr bwMode="auto">
            <a:xfrm>
              <a:off x="240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6" name="Rectangle 602"/>
            <p:cNvSpPr>
              <a:spLocks noChangeArrowheads="1"/>
            </p:cNvSpPr>
            <p:nvPr/>
          </p:nvSpPr>
          <p:spPr bwMode="auto">
            <a:xfrm>
              <a:off x="240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7" name="Rectangle 603"/>
            <p:cNvSpPr>
              <a:spLocks noChangeArrowheads="1"/>
            </p:cNvSpPr>
            <p:nvPr/>
          </p:nvSpPr>
          <p:spPr bwMode="auto">
            <a:xfrm>
              <a:off x="240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8" name="Rectangle 604"/>
            <p:cNvSpPr>
              <a:spLocks noChangeArrowheads="1"/>
            </p:cNvSpPr>
            <p:nvPr/>
          </p:nvSpPr>
          <p:spPr bwMode="auto">
            <a:xfrm>
              <a:off x="240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59" name="Rectangle 605"/>
            <p:cNvSpPr>
              <a:spLocks noChangeArrowheads="1"/>
            </p:cNvSpPr>
            <p:nvPr/>
          </p:nvSpPr>
          <p:spPr bwMode="auto">
            <a:xfrm>
              <a:off x="240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0" name="Rectangle 606"/>
            <p:cNvSpPr>
              <a:spLocks noChangeArrowheads="1"/>
            </p:cNvSpPr>
            <p:nvPr/>
          </p:nvSpPr>
          <p:spPr bwMode="auto">
            <a:xfrm>
              <a:off x="240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1" name="Rectangle 607"/>
            <p:cNvSpPr>
              <a:spLocks noChangeArrowheads="1"/>
            </p:cNvSpPr>
            <p:nvPr/>
          </p:nvSpPr>
          <p:spPr bwMode="auto">
            <a:xfrm>
              <a:off x="2592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2" name="Rectangle 608"/>
            <p:cNvSpPr>
              <a:spLocks noChangeArrowheads="1"/>
            </p:cNvSpPr>
            <p:nvPr/>
          </p:nvSpPr>
          <p:spPr bwMode="auto">
            <a:xfrm>
              <a:off x="2592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3" name="Rectangle 609"/>
            <p:cNvSpPr>
              <a:spLocks noChangeArrowheads="1"/>
            </p:cNvSpPr>
            <p:nvPr/>
          </p:nvSpPr>
          <p:spPr bwMode="auto">
            <a:xfrm>
              <a:off x="2592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4" name="Rectangle 610"/>
            <p:cNvSpPr>
              <a:spLocks noChangeArrowheads="1"/>
            </p:cNvSpPr>
            <p:nvPr/>
          </p:nvSpPr>
          <p:spPr bwMode="auto">
            <a:xfrm>
              <a:off x="2592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5" name="Rectangle 611"/>
            <p:cNvSpPr>
              <a:spLocks noChangeArrowheads="1"/>
            </p:cNvSpPr>
            <p:nvPr/>
          </p:nvSpPr>
          <p:spPr bwMode="auto">
            <a:xfrm>
              <a:off x="2592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6" name="Rectangle 612"/>
            <p:cNvSpPr>
              <a:spLocks noChangeArrowheads="1"/>
            </p:cNvSpPr>
            <p:nvPr/>
          </p:nvSpPr>
          <p:spPr bwMode="auto">
            <a:xfrm>
              <a:off x="2592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7" name="Rectangle 613"/>
            <p:cNvSpPr>
              <a:spLocks noChangeArrowheads="1"/>
            </p:cNvSpPr>
            <p:nvPr/>
          </p:nvSpPr>
          <p:spPr bwMode="auto">
            <a:xfrm>
              <a:off x="2592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8" name="Rectangle 614"/>
            <p:cNvSpPr>
              <a:spLocks noChangeArrowheads="1"/>
            </p:cNvSpPr>
            <p:nvPr/>
          </p:nvSpPr>
          <p:spPr bwMode="auto">
            <a:xfrm>
              <a:off x="2592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69" name="Rectangle 615"/>
            <p:cNvSpPr>
              <a:spLocks noChangeArrowheads="1"/>
            </p:cNvSpPr>
            <p:nvPr/>
          </p:nvSpPr>
          <p:spPr bwMode="auto">
            <a:xfrm>
              <a:off x="2592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0" name="Rectangle 616"/>
            <p:cNvSpPr>
              <a:spLocks noChangeArrowheads="1"/>
            </p:cNvSpPr>
            <p:nvPr/>
          </p:nvSpPr>
          <p:spPr bwMode="auto">
            <a:xfrm>
              <a:off x="2784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1" name="Rectangle 617"/>
            <p:cNvSpPr>
              <a:spLocks noChangeArrowheads="1"/>
            </p:cNvSpPr>
            <p:nvPr/>
          </p:nvSpPr>
          <p:spPr bwMode="auto">
            <a:xfrm>
              <a:off x="2784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2" name="Rectangle 618"/>
            <p:cNvSpPr>
              <a:spLocks noChangeArrowheads="1"/>
            </p:cNvSpPr>
            <p:nvPr/>
          </p:nvSpPr>
          <p:spPr bwMode="auto">
            <a:xfrm>
              <a:off x="2784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3" name="Rectangle 619"/>
            <p:cNvSpPr>
              <a:spLocks noChangeArrowheads="1"/>
            </p:cNvSpPr>
            <p:nvPr/>
          </p:nvSpPr>
          <p:spPr bwMode="auto">
            <a:xfrm>
              <a:off x="2784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4" name="Rectangle 620"/>
            <p:cNvSpPr>
              <a:spLocks noChangeArrowheads="1"/>
            </p:cNvSpPr>
            <p:nvPr/>
          </p:nvSpPr>
          <p:spPr bwMode="auto">
            <a:xfrm>
              <a:off x="2784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5" name="Rectangle 621"/>
            <p:cNvSpPr>
              <a:spLocks noChangeArrowheads="1"/>
            </p:cNvSpPr>
            <p:nvPr/>
          </p:nvSpPr>
          <p:spPr bwMode="auto">
            <a:xfrm>
              <a:off x="2784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6" name="Rectangle 622"/>
            <p:cNvSpPr>
              <a:spLocks noChangeArrowheads="1"/>
            </p:cNvSpPr>
            <p:nvPr/>
          </p:nvSpPr>
          <p:spPr bwMode="auto">
            <a:xfrm>
              <a:off x="2784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7" name="Rectangle 623"/>
            <p:cNvSpPr>
              <a:spLocks noChangeArrowheads="1"/>
            </p:cNvSpPr>
            <p:nvPr/>
          </p:nvSpPr>
          <p:spPr bwMode="auto">
            <a:xfrm>
              <a:off x="2784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8" name="Rectangle 624"/>
            <p:cNvSpPr>
              <a:spLocks noChangeArrowheads="1"/>
            </p:cNvSpPr>
            <p:nvPr/>
          </p:nvSpPr>
          <p:spPr bwMode="auto">
            <a:xfrm>
              <a:off x="2784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79" name="Rectangle 625"/>
            <p:cNvSpPr>
              <a:spLocks noChangeArrowheads="1"/>
            </p:cNvSpPr>
            <p:nvPr/>
          </p:nvSpPr>
          <p:spPr bwMode="auto">
            <a:xfrm>
              <a:off x="2976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0" name="Rectangle 626"/>
            <p:cNvSpPr>
              <a:spLocks noChangeArrowheads="1"/>
            </p:cNvSpPr>
            <p:nvPr/>
          </p:nvSpPr>
          <p:spPr bwMode="auto">
            <a:xfrm>
              <a:off x="2976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1" name="Rectangle 627"/>
            <p:cNvSpPr>
              <a:spLocks noChangeArrowheads="1"/>
            </p:cNvSpPr>
            <p:nvPr/>
          </p:nvSpPr>
          <p:spPr bwMode="auto">
            <a:xfrm>
              <a:off x="2976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2" name="Rectangle 628"/>
            <p:cNvSpPr>
              <a:spLocks noChangeArrowheads="1"/>
            </p:cNvSpPr>
            <p:nvPr/>
          </p:nvSpPr>
          <p:spPr bwMode="auto">
            <a:xfrm>
              <a:off x="2976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3" name="Rectangle 629"/>
            <p:cNvSpPr>
              <a:spLocks noChangeArrowheads="1"/>
            </p:cNvSpPr>
            <p:nvPr/>
          </p:nvSpPr>
          <p:spPr bwMode="auto">
            <a:xfrm>
              <a:off x="2976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4" name="Rectangle 630"/>
            <p:cNvSpPr>
              <a:spLocks noChangeArrowheads="1"/>
            </p:cNvSpPr>
            <p:nvPr/>
          </p:nvSpPr>
          <p:spPr bwMode="auto">
            <a:xfrm>
              <a:off x="2976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5" name="Rectangle 631"/>
            <p:cNvSpPr>
              <a:spLocks noChangeArrowheads="1"/>
            </p:cNvSpPr>
            <p:nvPr/>
          </p:nvSpPr>
          <p:spPr bwMode="auto">
            <a:xfrm>
              <a:off x="2976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6" name="Rectangle 632"/>
            <p:cNvSpPr>
              <a:spLocks noChangeArrowheads="1"/>
            </p:cNvSpPr>
            <p:nvPr/>
          </p:nvSpPr>
          <p:spPr bwMode="auto">
            <a:xfrm>
              <a:off x="2976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7" name="Rectangle 633"/>
            <p:cNvSpPr>
              <a:spLocks noChangeArrowheads="1"/>
            </p:cNvSpPr>
            <p:nvPr/>
          </p:nvSpPr>
          <p:spPr bwMode="auto">
            <a:xfrm>
              <a:off x="2976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8" name="Rectangle 634"/>
            <p:cNvSpPr>
              <a:spLocks noChangeArrowheads="1"/>
            </p:cNvSpPr>
            <p:nvPr/>
          </p:nvSpPr>
          <p:spPr bwMode="auto">
            <a:xfrm>
              <a:off x="3168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89" name="Rectangle 635"/>
            <p:cNvSpPr>
              <a:spLocks noChangeArrowheads="1"/>
            </p:cNvSpPr>
            <p:nvPr/>
          </p:nvSpPr>
          <p:spPr bwMode="auto">
            <a:xfrm>
              <a:off x="3168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0" name="Rectangle 636"/>
            <p:cNvSpPr>
              <a:spLocks noChangeArrowheads="1"/>
            </p:cNvSpPr>
            <p:nvPr/>
          </p:nvSpPr>
          <p:spPr bwMode="auto">
            <a:xfrm>
              <a:off x="3168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1" name="Rectangle 637"/>
            <p:cNvSpPr>
              <a:spLocks noChangeArrowheads="1"/>
            </p:cNvSpPr>
            <p:nvPr/>
          </p:nvSpPr>
          <p:spPr bwMode="auto">
            <a:xfrm>
              <a:off x="3168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2" name="Rectangle 638"/>
            <p:cNvSpPr>
              <a:spLocks noChangeArrowheads="1"/>
            </p:cNvSpPr>
            <p:nvPr/>
          </p:nvSpPr>
          <p:spPr bwMode="auto">
            <a:xfrm>
              <a:off x="3168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3" name="Rectangle 639"/>
            <p:cNvSpPr>
              <a:spLocks noChangeArrowheads="1"/>
            </p:cNvSpPr>
            <p:nvPr/>
          </p:nvSpPr>
          <p:spPr bwMode="auto">
            <a:xfrm>
              <a:off x="3168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4" name="Rectangle 640"/>
            <p:cNvSpPr>
              <a:spLocks noChangeArrowheads="1"/>
            </p:cNvSpPr>
            <p:nvPr/>
          </p:nvSpPr>
          <p:spPr bwMode="auto">
            <a:xfrm>
              <a:off x="3168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5" name="Rectangle 641"/>
            <p:cNvSpPr>
              <a:spLocks noChangeArrowheads="1"/>
            </p:cNvSpPr>
            <p:nvPr/>
          </p:nvSpPr>
          <p:spPr bwMode="auto">
            <a:xfrm>
              <a:off x="3168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6" name="Rectangle 642"/>
            <p:cNvSpPr>
              <a:spLocks noChangeArrowheads="1"/>
            </p:cNvSpPr>
            <p:nvPr/>
          </p:nvSpPr>
          <p:spPr bwMode="auto">
            <a:xfrm>
              <a:off x="3168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7" name="Rectangle 643"/>
            <p:cNvSpPr>
              <a:spLocks noChangeArrowheads="1"/>
            </p:cNvSpPr>
            <p:nvPr/>
          </p:nvSpPr>
          <p:spPr bwMode="auto">
            <a:xfrm>
              <a:off x="3360" y="268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8" name="Rectangle 644"/>
            <p:cNvSpPr>
              <a:spLocks noChangeArrowheads="1"/>
            </p:cNvSpPr>
            <p:nvPr/>
          </p:nvSpPr>
          <p:spPr bwMode="auto">
            <a:xfrm>
              <a:off x="3360" y="249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199" name="Rectangle 645"/>
            <p:cNvSpPr>
              <a:spLocks noChangeArrowheads="1"/>
            </p:cNvSpPr>
            <p:nvPr/>
          </p:nvSpPr>
          <p:spPr bwMode="auto">
            <a:xfrm>
              <a:off x="3360" y="230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0" name="Rectangle 646"/>
            <p:cNvSpPr>
              <a:spLocks noChangeArrowheads="1"/>
            </p:cNvSpPr>
            <p:nvPr/>
          </p:nvSpPr>
          <p:spPr bwMode="auto">
            <a:xfrm>
              <a:off x="3360" y="211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1" name="Rectangle 647"/>
            <p:cNvSpPr>
              <a:spLocks noChangeArrowheads="1"/>
            </p:cNvSpPr>
            <p:nvPr/>
          </p:nvSpPr>
          <p:spPr bwMode="auto">
            <a:xfrm>
              <a:off x="3360" y="1920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2" name="Rectangle 648"/>
            <p:cNvSpPr>
              <a:spLocks noChangeArrowheads="1"/>
            </p:cNvSpPr>
            <p:nvPr/>
          </p:nvSpPr>
          <p:spPr bwMode="auto">
            <a:xfrm>
              <a:off x="3360" y="1728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3" name="Rectangle 649"/>
            <p:cNvSpPr>
              <a:spLocks noChangeArrowheads="1"/>
            </p:cNvSpPr>
            <p:nvPr/>
          </p:nvSpPr>
          <p:spPr bwMode="auto">
            <a:xfrm>
              <a:off x="3360" y="1536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4" name="Rectangle 650"/>
            <p:cNvSpPr>
              <a:spLocks noChangeArrowheads="1"/>
            </p:cNvSpPr>
            <p:nvPr/>
          </p:nvSpPr>
          <p:spPr bwMode="auto">
            <a:xfrm>
              <a:off x="3360" y="1344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24205" name="Rectangle 651"/>
            <p:cNvSpPr>
              <a:spLocks noChangeArrowheads="1"/>
            </p:cNvSpPr>
            <p:nvPr/>
          </p:nvSpPr>
          <p:spPr bwMode="auto">
            <a:xfrm>
              <a:off x="3360" y="1152"/>
              <a:ext cx="192" cy="192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Wireframe">
              <a:bevelT w="13500" h="13500" prst="angle"/>
              <a:bevelB w="13500" h="13500" prst="angle"/>
              <a:extrusionClr>
                <a:schemeClr val="fol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23556" name="Rectangle 652"/>
          <p:cNvSpPr>
            <a:spLocks noChangeArrowheads="1"/>
          </p:cNvSpPr>
          <p:nvPr/>
        </p:nvSpPr>
        <p:spPr bwMode="auto">
          <a:xfrm>
            <a:off x="2819400" y="3200400"/>
            <a:ext cx="2743200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3529000" prstMaterial="legacyWirefram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3557" name="Freeform 653"/>
          <p:cNvSpPr>
            <a:spLocks/>
          </p:cNvSpPr>
          <p:nvPr/>
        </p:nvSpPr>
        <p:spPr bwMode="auto">
          <a:xfrm>
            <a:off x="3733800" y="2895600"/>
            <a:ext cx="1981200" cy="2438400"/>
          </a:xfrm>
          <a:custGeom>
            <a:avLst/>
            <a:gdLst>
              <a:gd name="T0" fmla="*/ 0 w 1248"/>
              <a:gd name="T1" fmla="*/ 0 h 1536"/>
              <a:gd name="T2" fmla="*/ 0 w 1248"/>
              <a:gd name="T3" fmla="*/ 288 h 1536"/>
              <a:gd name="T4" fmla="*/ 288 w 1248"/>
              <a:gd name="T5" fmla="*/ 288 h 1536"/>
              <a:gd name="T6" fmla="*/ 96 w 1248"/>
              <a:gd name="T7" fmla="*/ 480 h 1536"/>
              <a:gd name="T8" fmla="*/ 480 w 1248"/>
              <a:gd name="T9" fmla="*/ 480 h 1536"/>
              <a:gd name="T10" fmla="*/ 480 w 1248"/>
              <a:gd name="T11" fmla="*/ 288 h 1536"/>
              <a:gd name="T12" fmla="*/ 672 w 1248"/>
              <a:gd name="T13" fmla="*/ 96 h 1536"/>
              <a:gd name="T14" fmla="*/ 672 w 1248"/>
              <a:gd name="T15" fmla="*/ 576 h 1536"/>
              <a:gd name="T16" fmla="*/ 960 w 1248"/>
              <a:gd name="T17" fmla="*/ 576 h 1536"/>
              <a:gd name="T18" fmla="*/ 768 w 1248"/>
              <a:gd name="T19" fmla="*/ 768 h 1536"/>
              <a:gd name="T20" fmla="*/ 768 w 1248"/>
              <a:gd name="T21" fmla="*/ 1056 h 1536"/>
              <a:gd name="T22" fmla="*/ 480 w 1248"/>
              <a:gd name="T23" fmla="*/ 1056 h 1536"/>
              <a:gd name="T24" fmla="*/ 480 w 1248"/>
              <a:gd name="T25" fmla="*/ 864 h 1536"/>
              <a:gd name="T26" fmla="*/ 672 w 1248"/>
              <a:gd name="T27" fmla="*/ 672 h 1536"/>
              <a:gd name="T28" fmla="*/ 1248 w 1248"/>
              <a:gd name="T29" fmla="*/ 672 h 1536"/>
              <a:gd name="T30" fmla="*/ 1056 w 1248"/>
              <a:gd name="T31" fmla="*/ 864 h 1536"/>
              <a:gd name="T32" fmla="*/ 1056 w 1248"/>
              <a:gd name="T33" fmla="*/ 1248 h 1536"/>
              <a:gd name="T34" fmla="*/ 672 w 1248"/>
              <a:gd name="T35" fmla="*/ 1248 h 1536"/>
              <a:gd name="T36" fmla="*/ 480 w 1248"/>
              <a:gd name="T37" fmla="*/ 1440 h 1536"/>
              <a:gd name="T38" fmla="*/ 192 w 1248"/>
              <a:gd name="T39" fmla="*/ 1440 h 1536"/>
              <a:gd name="T40" fmla="*/ 192 w 1248"/>
              <a:gd name="T41" fmla="*/ 1248 h 1536"/>
              <a:gd name="T42" fmla="*/ 384 w 1248"/>
              <a:gd name="T43" fmla="*/ 1248 h 1536"/>
              <a:gd name="T44" fmla="*/ 480 w 1248"/>
              <a:gd name="T45" fmla="*/ 1248 h 1536"/>
              <a:gd name="T46" fmla="*/ 576 w 1248"/>
              <a:gd name="T47" fmla="*/ 1152 h 1536"/>
              <a:gd name="T48" fmla="*/ 576 w 1248"/>
              <a:gd name="T49" fmla="*/ 1536 h 1536"/>
              <a:gd name="T50" fmla="*/ 960 w 1248"/>
              <a:gd name="T51" fmla="*/ 1536 h 1536"/>
              <a:gd name="T52" fmla="*/ 1248 w 1248"/>
              <a:gd name="T53" fmla="*/ 1248 h 1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248"/>
              <a:gd name="T82" fmla="*/ 0 h 1536"/>
              <a:gd name="T83" fmla="*/ 1248 w 1248"/>
              <a:gd name="T84" fmla="*/ 1536 h 1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248" h="1536">
                <a:moveTo>
                  <a:pt x="0" y="0"/>
                </a:moveTo>
                <a:lnTo>
                  <a:pt x="0" y="288"/>
                </a:lnTo>
                <a:lnTo>
                  <a:pt x="288" y="288"/>
                </a:lnTo>
                <a:lnTo>
                  <a:pt x="96" y="480"/>
                </a:lnTo>
                <a:lnTo>
                  <a:pt x="480" y="480"/>
                </a:lnTo>
                <a:lnTo>
                  <a:pt x="480" y="288"/>
                </a:lnTo>
                <a:lnTo>
                  <a:pt x="672" y="96"/>
                </a:lnTo>
                <a:lnTo>
                  <a:pt x="672" y="576"/>
                </a:lnTo>
                <a:lnTo>
                  <a:pt x="960" y="576"/>
                </a:lnTo>
                <a:lnTo>
                  <a:pt x="768" y="768"/>
                </a:lnTo>
                <a:lnTo>
                  <a:pt x="768" y="1056"/>
                </a:lnTo>
                <a:lnTo>
                  <a:pt x="480" y="1056"/>
                </a:lnTo>
                <a:lnTo>
                  <a:pt x="480" y="864"/>
                </a:lnTo>
                <a:lnTo>
                  <a:pt x="672" y="672"/>
                </a:lnTo>
                <a:lnTo>
                  <a:pt x="1248" y="672"/>
                </a:lnTo>
                <a:lnTo>
                  <a:pt x="1056" y="864"/>
                </a:lnTo>
                <a:lnTo>
                  <a:pt x="1056" y="1248"/>
                </a:lnTo>
                <a:lnTo>
                  <a:pt x="672" y="1248"/>
                </a:lnTo>
                <a:lnTo>
                  <a:pt x="480" y="1440"/>
                </a:lnTo>
                <a:lnTo>
                  <a:pt x="192" y="1440"/>
                </a:lnTo>
                <a:lnTo>
                  <a:pt x="192" y="1248"/>
                </a:lnTo>
                <a:lnTo>
                  <a:pt x="384" y="1248"/>
                </a:lnTo>
                <a:lnTo>
                  <a:pt x="480" y="1248"/>
                </a:lnTo>
                <a:lnTo>
                  <a:pt x="576" y="1152"/>
                </a:lnTo>
                <a:lnTo>
                  <a:pt x="576" y="1536"/>
                </a:lnTo>
                <a:lnTo>
                  <a:pt x="960" y="1536"/>
                </a:lnTo>
                <a:lnTo>
                  <a:pt x="1248" y="1248"/>
                </a:ln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76400"/>
            <a:ext cx="4495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09600" y="4572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4400">
                <a:solidFill>
                  <a:schemeClr val="accent2"/>
                </a:solidFill>
              </a:rPr>
              <a:t>Really Complex 3D Lattices</a:t>
            </a:r>
            <a:endParaRPr lang="en-US" sz="4800" b="0">
              <a:latin typeface="Times New Roman" pitchFamily="18" charset="0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7146925" y="5145088"/>
            <a:ext cx="164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b="0"/>
              <a:t>J. Skolnick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Lattice Methods</a:t>
            </a:r>
            <a:endParaRPr lang="en-US" sz="460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20913"/>
            <a:ext cx="40386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Easiest and quickest way to build a polypeptide</a:t>
            </a:r>
          </a:p>
          <a:p>
            <a:pPr eaLnBrk="1" hangingPunct="1"/>
            <a:r>
              <a:rPr lang="en-US" sz="2400" smtClean="0"/>
              <a:t>More complex lattices allow reasonably accurate representation</a:t>
            </a:r>
            <a:endParaRPr lang="en-US" sz="2000" smtClean="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2220913"/>
            <a:ext cx="39624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At best, only an approximation to the real thing</a:t>
            </a:r>
          </a:p>
          <a:p>
            <a:pPr eaLnBrk="1" hangingPunct="1"/>
            <a:r>
              <a:rPr lang="en-US" sz="2400" smtClean="0"/>
              <a:t>Does not allow accurate constructs</a:t>
            </a:r>
          </a:p>
          <a:p>
            <a:pPr eaLnBrk="1" hangingPunct="1"/>
            <a:r>
              <a:rPr lang="en-US" sz="2400" smtClean="0"/>
              <a:t>Complex lattices are as “costly” as the real thing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050925" y="1676400"/>
            <a:ext cx="22050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Advantages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5334000" y="1687513"/>
            <a:ext cx="27003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 u="sng">
                <a:solidFill>
                  <a:srgbClr val="FF0000"/>
                </a:solidFill>
              </a:rPr>
              <a:t>Disadvantages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Non-Lattice Models</a:t>
            </a:r>
            <a:endParaRPr lang="en-US" sz="4600" smtClean="0"/>
          </a:p>
        </p:txBody>
      </p:sp>
      <p:sp>
        <p:nvSpPr>
          <p:cNvPr id="26627" name="Line 3"/>
          <p:cNvSpPr>
            <a:spLocks noChangeShapeType="1"/>
          </p:cNvSpPr>
          <p:nvPr/>
        </p:nvSpPr>
        <p:spPr bwMode="auto">
          <a:xfrm flipH="1">
            <a:off x="4906963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64" name="Oval 4"/>
          <p:cNvSpPr>
            <a:spLocks noChangeArrowheads="1"/>
          </p:cNvSpPr>
          <p:nvPr/>
        </p:nvSpPr>
        <p:spPr bwMode="auto">
          <a:xfrm>
            <a:off x="2103438" y="286861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5" name="Oval 5"/>
          <p:cNvSpPr>
            <a:spLocks noChangeArrowheads="1"/>
          </p:cNvSpPr>
          <p:nvPr/>
        </p:nvSpPr>
        <p:spPr bwMode="auto">
          <a:xfrm>
            <a:off x="283527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6" name="Oval 6"/>
          <p:cNvSpPr>
            <a:spLocks noChangeArrowheads="1"/>
          </p:cNvSpPr>
          <p:nvPr/>
        </p:nvSpPr>
        <p:spPr bwMode="auto">
          <a:xfrm>
            <a:off x="4175125" y="3846513"/>
            <a:ext cx="609600" cy="612775"/>
          </a:xfrm>
          <a:prstGeom prst="ellipse">
            <a:avLst/>
          </a:prstGeom>
          <a:gradFill rotWithShape="0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67" name="Oval 7"/>
          <p:cNvSpPr>
            <a:spLocks noChangeArrowheads="1"/>
          </p:cNvSpPr>
          <p:nvPr/>
        </p:nvSpPr>
        <p:spPr bwMode="auto">
          <a:xfrm>
            <a:off x="4906963" y="4703763"/>
            <a:ext cx="609600" cy="611187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103438" y="4703763"/>
            <a:ext cx="609600" cy="611187"/>
          </a:xfrm>
          <a:prstGeom prst="ellipse">
            <a:avLst/>
          </a:prstGeom>
          <a:gradFill rotWithShape="0">
            <a:gsLst>
              <a:gs pos="0">
                <a:srgbClr val="FFE0E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flipH="1">
            <a:off x="2590800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70" name="Oval 10"/>
          <p:cNvSpPr>
            <a:spLocks noChangeArrowheads="1"/>
          </p:cNvSpPr>
          <p:nvPr/>
        </p:nvSpPr>
        <p:spPr bwMode="auto">
          <a:xfrm>
            <a:off x="2835275" y="2255838"/>
            <a:ext cx="730250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1" name="Oval 11"/>
          <p:cNvSpPr>
            <a:spLocks noChangeArrowheads="1"/>
          </p:cNvSpPr>
          <p:nvPr/>
        </p:nvSpPr>
        <p:spPr bwMode="auto">
          <a:xfrm>
            <a:off x="4541838" y="5437188"/>
            <a:ext cx="731837" cy="735012"/>
          </a:xfrm>
          <a:prstGeom prst="ellipse">
            <a:avLst/>
          </a:prstGeom>
          <a:gradFill rotWithShape="0">
            <a:gsLst>
              <a:gs pos="0">
                <a:schemeClr val="tx1">
                  <a:gamma/>
                  <a:tint val="0"/>
                  <a:invGamma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2" name="Oval 12"/>
          <p:cNvSpPr>
            <a:spLocks noChangeArrowheads="1"/>
          </p:cNvSpPr>
          <p:nvPr/>
        </p:nvSpPr>
        <p:spPr bwMode="auto">
          <a:xfrm>
            <a:off x="2346325" y="2133600"/>
            <a:ext cx="366713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3444875" y="4214813"/>
            <a:ext cx="730250" cy="0"/>
          </a:xfrm>
          <a:prstGeom prst="line">
            <a:avLst/>
          </a:prstGeom>
          <a:noFill/>
          <a:ln w="7302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2590800" y="347980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 flipH="1">
            <a:off x="2590800" y="2744788"/>
            <a:ext cx="365125" cy="24606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1371600" y="3113088"/>
            <a:ext cx="731838" cy="0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H="1">
            <a:off x="2346325" y="2500313"/>
            <a:ext cx="122238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4664075" y="4337050"/>
            <a:ext cx="365125" cy="48895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 flipH="1">
            <a:off x="4633913" y="3519488"/>
            <a:ext cx="242887" cy="366712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0" name="Oval 20"/>
          <p:cNvSpPr>
            <a:spLocks noChangeArrowheads="1"/>
          </p:cNvSpPr>
          <p:nvPr/>
        </p:nvSpPr>
        <p:spPr bwMode="auto">
          <a:xfrm>
            <a:off x="4800600" y="3235325"/>
            <a:ext cx="365125" cy="366713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5394325" y="5192713"/>
            <a:ext cx="244475" cy="368300"/>
          </a:xfrm>
          <a:prstGeom prst="line">
            <a:avLst/>
          </a:prstGeom>
          <a:noFill/>
          <a:ln w="5715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 flipV="1">
            <a:off x="5516563" y="4826000"/>
            <a:ext cx="731837" cy="122238"/>
          </a:xfrm>
          <a:prstGeom prst="line">
            <a:avLst/>
          </a:prstGeom>
          <a:noFill/>
          <a:ln w="66675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83" name="Oval 23"/>
          <p:cNvSpPr>
            <a:spLocks noChangeArrowheads="1"/>
          </p:cNvSpPr>
          <p:nvPr/>
        </p:nvSpPr>
        <p:spPr bwMode="auto">
          <a:xfrm>
            <a:off x="5516563" y="5437188"/>
            <a:ext cx="366712" cy="368300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800600" y="36576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1.00 Å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3352800" y="3810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1.32 Å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4800600" y="4343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1.47 Å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1981200" y="35814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1.53 Å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2743200" y="4572000"/>
            <a:ext cx="7826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1.24 Å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2971800" y="3962400"/>
            <a:ext cx="412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 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4267200" y="3962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N</a:t>
            </a:r>
            <a:endParaRPr lang="en-US" sz="1600"/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209800" y="4800600"/>
            <a:ext cx="361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O</a:t>
            </a:r>
            <a:endParaRPr lang="en-US" sz="1600"/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2971800" y="2452688"/>
            <a:ext cx="34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2209800" y="2971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2362200" y="2133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5029200" y="48006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C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4724400" y="5638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R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4800600" y="3200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5518150" y="5410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/>
              <a:t>H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524000" y="2489200"/>
            <a:ext cx="696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</a:t>
            </a:r>
            <a:endParaRPr lang="en-US"/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5791200" y="4927600"/>
            <a:ext cx="885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FF0000"/>
                </a:solidFill>
              </a:rPr>
              <a:t>Res</a:t>
            </a:r>
            <a:r>
              <a:rPr lang="en-US" sz="2000" baseline="-25000">
                <a:solidFill>
                  <a:srgbClr val="FF0000"/>
                </a:solidFill>
              </a:rPr>
              <a:t>i+1</a:t>
            </a:r>
            <a:endParaRPr lang="en-US" sz="2000">
              <a:solidFill>
                <a:srgbClr val="FF0000"/>
              </a:solidFill>
            </a:endParaRPr>
          </a:p>
        </p:txBody>
      </p:sp>
      <p:grpSp>
        <p:nvGrpSpPr>
          <p:cNvPr id="26665" name="Group 41"/>
          <p:cNvGrpSpPr>
            <a:grpSpLocks/>
          </p:cNvGrpSpPr>
          <p:nvPr/>
        </p:nvGrpSpPr>
        <p:grpSpPr bwMode="auto">
          <a:xfrm>
            <a:off x="6477000" y="2286000"/>
            <a:ext cx="1752600" cy="1447800"/>
            <a:chOff x="3984" y="768"/>
            <a:chExt cx="1422" cy="1220"/>
          </a:xfrm>
        </p:grpSpPr>
        <p:sp>
          <p:nvSpPr>
            <p:cNvPr id="26670" name="Line 42"/>
            <p:cNvSpPr>
              <a:spLocks noChangeShapeType="1"/>
            </p:cNvSpPr>
            <p:nvPr/>
          </p:nvSpPr>
          <p:spPr bwMode="auto">
            <a:xfrm flipH="1">
              <a:off x="5015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3" name="Oval 43"/>
            <p:cNvSpPr>
              <a:spLocks noChangeArrowheads="1"/>
            </p:cNvSpPr>
            <p:nvPr/>
          </p:nvSpPr>
          <p:spPr bwMode="auto">
            <a:xfrm>
              <a:off x="4197" y="990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4" name="Oval 44"/>
            <p:cNvSpPr>
              <a:spLocks noChangeArrowheads="1"/>
            </p:cNvSpPr>
            <p:nvPr/>
          </p:nvSpPr>
          <p:spPr bwMode="auto">
            <a:xfrm>
              <a:off x="4412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5" name="Oval 45"/>
            <p:cNvSpPr>
              <a:spLocks noChangeArrowheads="1"/>
            </p:cNvSpPr>
            <p:nvPr/>
          </p:nvSpPr>
          <p:spPr bwMode="auto">
            <a:xfrm>
              <a:off x="4801" y="1284"/>
              <a:ext cx="178" cy="18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06" name="Oval 46"/>
            <p:cNvSpPr>
              <a:spLocks noChangeArrowheads="1"/>
            </p:cNvSpPr>
            <p:nvPr/>
          </p:nvSpPr>
          <p:spPr bwMode="auto">
            <a:xfrm>
              <a:off x="5014" y="1544"/>
              <a:ext cx="179" cy="185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75" name="Oval 47"/>
            <p:cNvSpPr>
              <a:spLocks noChangeArrowheads="1"/>
            </p:cNvSpPr>
            <p:nvPr/>
          </p:nvSpPr>
          <p:spPr bwMode="auto">
            <a:xfrm>
              <a:off x="4197" y="1544"/>
              <a:ext cx="178" cy="185"/>
            </a:xfrm>
            <a:prstGeom prst="ellipse">
              <a:avLst/>
            </a:prstGeom>
            <a:gradFill rotWithShape="0">
              <a:gsLst>
                <a:gs pos="0">
                  <a:srgbClr val="FFE0E0"/>
                </a:gs>
                <a:gs pos="100000">
                  <a:srgbClr val="FF00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76" name="Line 48"/>
            <p:cNvSpPr>
              <a:spLocks noChangeShapeType="1"/>
            </p:cNvSpPr>
            <p:nvPr/>
          </p:nvSpPr>
          <p:spPr bwMode="auto">
            <a:xfrm flipH="1">
              <a:off x="4340" y="1434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09" name="Oval 49"/>
            <p:cNvSpPr>
              <a:spLocks noChangeArrowheads="1"/>
            </p:cNvSpPr>
            <p:nvPr/>
          </p:nvSpPr>
          <p:spPr bwMode="auto">
            <a:xfrm>
              <a:off x="4412" y="805"/>
              <a:ext cx="213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0" name="Oval 50"/>
            <p:cNvSpPr>
              <a:spLocks noChangeArrowheads="1"/>
            </p:cNvSpPr>
            <p:nvPr/>
          </p:nvSpPr>
          <p:spPr bwMode="auto">
            <a:xfrm>
              <a:off x="4908" y="1766"/>
              <a:ext cx="215" cy="222"/>
            </a:xfrm>
            <a:prstGeom prst="ellipse">
              <a:avLst/>
            </a:prstGeom>
            <a:gradFill rotWithShape="0">
              <a:gsLst>
                <a:gs pos="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7011" name="Oval 51"/>
            <p:cNvSpPr>
              <a:spLocks noChangeArrowheads="1"/>
            </p:cNvSpPr>
            <p:nvPr/>
          </p:nvSpPr>
          <p:spPr bwMode="auto">
            <a:xfrm>
              <a:off x="4267" y="768"/>
              <a:ext cx="108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0" name="Line 52"/>
            <p:cNvSpPr>
              <a:spLocks noChangeShapeType="1"/>
            </p:cNvSpPr>
            <p:nvPr/>
          </p:nvSpPr>
          <p:spPr bwMode="auto">
            <a:xfrm>
              <a:off x="4589" y="1397"/>
              <a:ext cx="212" cy="0"/>
            </a:xfrm>
            <a:prstGeom prst="line">
              <a:avLst/>
            </a:prstGeom>
            <a:noFill/>
            <a:ln w="7302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1" name="Line 53"/>
            <p:cNvSpPr>
              <a:spLocks noChangeShapeType="1"/>
            </p:cNvSpPr>
            <p:nvPr/>
          </p:nvSpPr>
          <p:spPr bwMode="auto">
            <a:xfrm>
              <a:off x="4340" y="1175"/>
              <a:ext cx="106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2" name="Line 54"/>
            <p:cNvSpPr>
              <a:spLocks noChangeShapeType="1"/>
            </p:cNvSpPr>
            <p:nvPr/>
          </p:nvSpPr>
          <p:spPr bwMode="auto">
            <a:xfrm flipH="1">
              <a:off x="4340" y="953"/>
              <a:ext cx="106" cy="74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3" name="Line 55"/>
            <p:cNvSpPr>
              <a:spLocks noChangeShapeType="1"/>
            </p:cNvSpPr>
            <p:nvPr/>
          </p:nvSpPr>
          <p:spPr bwMode="auto">
            <a:xfrm>
              <a:off x="3984" y="1064"/>
              <a:ext cx="213" cy="0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4" name="Line 56"/>
            <p:cNvSpPr>
              <a:spLocks noChangeShapeType="1"/>
            </p:cNvSpPr>
            <p:nvPr/>
          </p:nvSpPr>
          <p:spPr bwMode="auto">
            <a:xfrm flipH="1">
              <a:off x="4268" y="879"/>
              <a:ext cx="36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5" name="Line 57"/>
            <p:cNvSpPr>
              <a:spLocks noChangeShapeType="1"/>
            </p:cNvSpPr>
            <p:nvPr/>
          </p:nvSpPr>
          <p:spPr bwMode="auto">
            <a:xfrm>
              <a:off x="4944" y="1434"/>
              <a:ext cx="107" cy="147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6" name="Line 58"/>
            <p:cNvSpPr>
              <a:spLocks noChangeShapeType="1"/>
            </p:cNvSpPr>
            <p:nvPr/>
          </p:nvSpPr>
          <p:spPr bwMode="auto">
            <a:xfrm flipH="1">
              <a:off x="4935" y="1187"/>
              <a:ext cx="71" cy="110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19" name="Oval 59"/>
            <p:cNvSpPr>
              <a:spLocks noChangeArrowheads="1"/>
            </p:cNvSpPr>
            <p:nvPr/>
          </p:nvSpPr>
          <p:spPr bwMode="auto">
            <a:xfrm>
              <a:off x="4984" y="1101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688" name="Line 60"/>
            <p:cNvSpPr>
              <a:spLocks noChangeShapeType="1"/>
            </p:cNvSpPr>
            <p:nvPr/>
          </p:nvSpPr>
          <p:spPr bwMode="auto">
            <a:xfrm>
              <a:off x="5157" y="1692"/>
              <a:ext cx="71" cy="111"/>
            </a:xfrm>
            <a:prstGeom prst="line">
              <a:avLst/>
            </a:prstGeom>
            <a:noFill/>
            <a:ln w="57150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89" name="Line 61"/>
            <p:cNvSpPr>
              <a:spLocks noChangeShapeType="1"/>
            </p:cNvSpPr>
            <p:nvPr/>
          </p:nvSpPr>
          <p:spPr bwMode="auto">
            <a:xfrm flipV="1">
              <a:off x="5193" y="1581"/>
              <a:ext cx="213" cy="37"/>
            </a:xfrm>
            <a:prstGeom prst="line">
              <a:avLst/>
            </a:prstGeom>
            <a:noFill/>
            <a:ln w="66675" cmpd="dbl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22" name="Oval 62"/>
            <p:cNvSpPr>
              <a:spLocks noChangeArrowheads="1"/>
            </p:cNvSpPr>
            <p:nvPr/>
          </p:nvSpPr>
          <p:spPr bwMode="auto">
            <a:xfrm>
              <a:off x="5193" y="1766"/>
              <a:ext cx="107" cy="111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6666" name="Line 63"/>
          <p:cNvSpPr>
            <a:spLocks noChangeShapeType="1"/>
          </p:cNvSpPr>
          <p:nvPr/>
        </p:nvSpPr>
        <p:spPr bwMode="auto">
          <a:xfrm flipV="1">
            <a:off x="6934200" y="19050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Line 64"/>
          <p:cNvSpPr>
            <a:spLocks noChangeShapeType="1"/>
          </p:cNvSpPr>
          <p:nvPr/>
        </p:nvSpPr>
        <p:spPr bwMode="auto">
          <a:xfrm flipV="1">
            <a:off x="7924800" y="2590800"/>
            <a:ext cx="381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Line 65"/>
          <p:cNvSpPr>
            <a:spLocks noChangeShapeType="1"/>
          </p:cNvSpPr>
          <p:nvPr/>
        </p:nvSpPr>
        <p:spPr bwMode="auto">
          <a:xfrm>
            <a:off x="7315200" y="19050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Rectangle 66"/>
          <p:cNvSpPr>
            <a:spLocks noChangeArrowheads="1"/>
          </p:cNvSpPr>
          <p:nvPr/>
        </p:nvSpPr>
        <p:spPr bwMode="auto">
          <a:xfrm>
            <a:off x="7696200" y="1905000"/>
            <a:ext cx="6699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3.5 Å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2133600" y="3200400"/>
            <a:ext cx="4343400" cy="1828800"/>
          </a:xfrm>
          <a:custGeom>
            <a:avLst/>
            <a:gdLst>
              <a:gd name="T0" fmla="*/ 0 w 2736"/>
              <a:gd name="T1" fmla="*/ 1152 h 1152"/>
              <a:gd name="T2" fmla="*/ 768 w 2736"/>
              <a:gd name="T3" fmla="*/ 576 h 1152"/>
              <a:gd name="T4" fmla="*/ 1824 w 2736"/>
              <a:gd name="T5" fmla="*/ 528 h 1152"/>
              <a:gd name="T6" fmla="*/ 2736 w 2736"/>
              <a:gd name="T7" fmla="*/ 0 h 1152"/>
              <a:gd name="T8" fmla="*/ 0 60000 65536"/>
              <a:gd name="T9" fmla="*/ 0 60000 65536"/>
              <a:gd name="T10" fmla="*/ 0 60000 65536"/>
              <a:gd name="T11" fmla="*/ 0 60000 65536"/>
              <a:gd name="T12" fmla="*/ 0 w 2736"/>
              <a:gd name="T13" fmla="*/ 0 h 1152"/>
              <a:gd name="T14" fmla="*/ 2736 w 2736"/>
              <a:gd name="T15" fmla="*/ 1152 h 1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36" h="1152">
                <a:moveTo>
                  <a:pt x="0" y="1152"/>
                </a:moveTo>
                <a:lnTo>
                  <a:pt x="768" y="576"/>
                </a:lnTo>
                <a:lnTo>
                  <a:pt x="1824" y="528"/>
                </a:lnTo>
                <a:lnTo>
                  <a:pt x="273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52800" y="2133600"/>
            <a:ext cx="3276600" cy="3429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2057400" y="4953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276600" y="4038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4876800" y="3886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6400800" y="30480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52600" y="4648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1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2998788" y="3733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2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4724400" y="35052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3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629400" y="2819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4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3810000" y="3657600"/>
            <a:ext cx="762000" cy="762000"/>
          </a:xfrm>
          <a:prstGeom prst="curvedDownArrow">
            <a:avLst>
              <a:gd name="adj1" fmla="val 20000"/>
              <a:gd name="adj2" fmla="val 40000"/>
              <a:gd name="adj3" fmla="val 33333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V="1">
            <a:off x="3810000" y="40386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V="1">
            <a:off x="5105400" y="3962400"/>
            <a:ext cx="1524000" cy="762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4038600" y="3019425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latin typeface="Symbol" pitchFamily="18" charset="2"/>
              </a:rPr>
              <a:t>q</a:t>
            </a:r>
            <a:endParaRPr lang="en-US" sz="2400"/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5562600" y="3505200"/>
            <a:ext cx="369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800">
                <a:latin typeface="Symbol" pitchFamily="18" charset="2"/>
              </a:rPr>
              <a:t>f</a:t>
            </a:r>
            <a:endParaRPr lang="en-US" sz="2400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2743200" y="5715000"/>
            <a:ext cx="44910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/>
              <a:t>Spherical Coordinates</a:t>
            </a:r>
          </a:p>
        </p:txBody>
      </p:sp>
      <p:sp>
        <p:nvSpPr>
          <p:cNvPr id="27666" name="Rectangle 18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Simplified Chain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990600" y="214313"/>
            <a:ext cx="8153400" cy="852487"/>
          </a:xfrm>
        </p:spPr>
        <p:txBody>
          <a:bodyPr/>
          <a:lstStyle/>
          <a:p>
            <a:pPr eaLnBrk="1" hangingPunct="1"/>
            <a:r>
              <a:rPr lang="en-US" smtClean="0"/>
              <a:t>Assembly of sub-structural units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4611688"/>
            <a:ext cx="1296988" cy="1158875"/>
          </a:xfrm>
          <a:noFill/>
        </p:spPr>
      </p:pic>
      <p:pic>
        <p:nvPicPr>
          <p:cNvPr id="28676" name="Picture 4"/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2371725"/>
            <a:ext cx="1446213" cy="965200"/>
          </a:xfrm>
          <a:noFill/>
        </p:spPr>
      </p:pic>
      <p:pic>
        <p:nvPicPr>
          <p:cNvPr id="28677" name="Picture 5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49275" y="3462338"/>
            <a:ext cx="1203325" cy="1014412"/>
          </a:xfrm>
          <a:noFill/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652463" y="1676400"/>
            <a:ext cx="1184275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known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structures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21336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3352800" y="1600200"/>
            <a:ext cx="3379788" cy="4572000"/>
            <a:chOff x="2137" y="1008"/>
            <a:chExt cx="2129" cy="2880"/>
          </a:xfrm>
        </p:grpSpPr>
        <p:grpSp>
          <p:nvGrpSpPr>
            <p:cNvPr id="28684" name="Group 9"/>
            <p:cNvGrpSpPr>
              <a:grpSpLocks/>
            </p:cNvGrpSpPr>
            <p:nvPr/>
          </p:nvGrpSpPr>
          <p:grpSpPr bwMode="auto">
            <a:xfrm>
              <a:off x="2137" y="1036"/>
              <a:ext cx="856" cy="2852"/>
              <a:chOff x="2137" y="1036"/>
              <a:chExt cx="856" cy="2852"/>
            </a:xfrm>
          </p:grpSpPr>
          <p:sp>
            <p:nvSpPr>
              <p:cNvPr id="28697" name="Rectangle 10"/>
              <p:cNvSpPr>
                <a:spLocks noChangeArrowheads="1"/>
              </p:cNvSpPr>
              <p:nvPr/>
            </p:nvSpPr>
            <p:spPr bwMode="auto">
              <a:xfrm>
                <a:off x="2137" y="1399"/>
                <a:ext cx="856" cy="2489"/>
              </a:xfrm>
              <a:prstGeom prst="rect">
                <a:avLst/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98" name="Freeform 11"/>
              <p:cNvSpPr>
                <a:spLocks/>
              </p:cNvSpPr>
              <p:nvPr/>
            </p:nvSpPr>
            <p:spPr bwMode="auto">
              <a:xfrm>
                <a:off x="2278" y="1570"/>
                <a:ext cx="335" cy="258"/>
              </a:xfrm>
              <a:custGeom>
                <a:avLst/>
                <a:gdLst>
                  <a:gd name="T0" fmla="*/ 39 w 271"/>
                  <a:gd name="T1" fmla="*/ 10 h 189"/>
                  <a:gd name="T2" fmla="*/ 127 w 271"/>
                  <a:gd name="T3" fmla="*/ 37 h 189"/>
                  <a:gd name="T4" fmla="*/ 106 w 271"/>
                  <a:gd name="T5" fmla="*/ 64 h 189"/>
                  <a:gd name="T6" fmla="*/ 45 w 271"/>
                  <a:gd name="T7" fmla="*/ 105 h 189"/>
                  <a:gd name="T8" fmla="*/ 93 w 271"/>
                  <a:gd name="T9" fmla="*/ 37 h 189"/>
                  <a:gd name="T10" fmla="*/ 167 w 271"/>
                  <a:gd name="T11" fmla="*/ 64 h 189"/>
                  <a:gd name="T12" fmla="*/ 194 w 271"/>
                  <a:gd name="T13" fmla="*/ 132 h 189"/>
                  <a:gd name="T14" fmla="*/ 127 w 271"/>
                  <a:gd name="T15" fmla="*/ 179 h 189"/>
                  <a:gd name="T16" fmla="*/ 174 w 271"/>
                  <a:gd name="T17" fmla="*/ 98 h 189"/>
                  <a:gd name="T18" fmla="*/ 93 w 271"/>
                  <a:gd name="T19" fmla="*/ 78 h 189"/>
                  <a:gd name="T20" fmla="*/ 52 w 271"/>
                  <a:gd name="T21" fmla="*/ 98 h 189"/>
                  <a:gd name="T22" fmla="*/ 72 w 271"/>
                  <a:gd name="T23" fmla="*/ 112 h 189"/>
                  <a:gd name="T24" fmla="*/ 106 w 271"/>
                  <a:gd name="T25" fmla="*/ 118 h 189"/>
                  <a:gd name="T26" fmla="*/ 147 w 271"/>
                  <a:gd name="T27" fmla="*/ 112 h 189"/>
                  <a:gd name="T28" fmla="*/ 242 w 271"/>
                  <a:gd name="T29" fmla="*/ 105 h 189"/>
                  <a:gd name="T30" fmla="*/ 262 w 271"/>
                  <a:gd name="T31" fmla="*/ 98 h 189"/>
                  <a:gd name="T32" fmla="*/ 127 w 271"/>
                  <a:gd name="T33" fmla="*/ 132 h 189"/>
                  <a:gd name="T34" fmla="*/ 86 w 271"/>
                  <a:gd name="T35" fmla="*/ 145 h 189"/>
                  <a:gd name="T36" fmla="*/ 79 w 271"/>
                  <a:gd name="T37" fmla="*/ 112 h 189"/>
                  <a:gd name="T38" fmla="*/ 154 w 271"/>
                  <a:gd name="T39" fmla="*/ 37 h 189"/>
                  <a:gd name="T40" fmla="*/ 222 w 271"/>
                  <a:gd name="T41" fmla="*/ 85 h 189"/>
                  <a:gd name="T42" fmla="*/ 255 w 271"/>
                  <a:gd name="T43" fmla="*/ 71 h 189"/>
                  <a:gd name="T44" fmla="*/ 269 w 271"/>
                  <a:gd name="T45" fmla="*/ 51 h 189"/>
                  <a:gd name="T46" fmla="*/ 249 w 271"/>
                  <a:gd name="T47" fmla="*/ 44 h 189"/>
                  <a:gd name="T48" fmla="*/ 127 w 271"/>
                  <a:gd name="T49" fmla="*/ 57 h 1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71"/>
                  <a:gd name="T76" fmla="*/ 0 h 189"/>
                  <a:gd name="T77" fmla="*/ 271 w 271"/>
                  <a:gd name="T78" fmla="*/ 189 h 18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71" h="189">
                    <a:moveTo>
                      <a:pt x="39" y="10"/>
                    </a:moveTo>
                    <a:cubicBezTo>
                      <a:pt x="0" y="65"/>
                      <a:pt x="38" y="0"/>
                      <a:pt x="127" y="37"/>
                    </a:cubicBezTo>
                    <a:cubicBezTo>
                      <a:pt x="138" y="41"/>
                      <a:pt x="113" y="55"/>
                      <a:pt x="106" y="64"/>
                    </a:cubicBezTo>
                    <a:cubicBezTo>
                      <a:pt x="87" y="91"/>
                      <a:pt x="78" y="96"/>
                      <a:pt x="45" y="105"/>
                    </a:cubicBezTo>
                    <a:cubicBezTo>
                      <a:pt x="52" y="54"/>
                      <a:pt x="49" y="52"/>
                      <a:pt x="93" y="37"/>
                    </a:cubicBezTo>
                    <a:cubicBezTo>
                      <a:pt x="155" y="53"/>
                      <a:pt x="131" y="41"/>
                      <a:pt x="167" y="64"/>
                    </a:cubicBezTo>
                    <a:cubicBezTo>
                      <a:pt x="179" y="87"/>
                      <a:pt x="187" y="107"/>
                      <a:pt x="194" y="132"/>
                    </a:cubicBezTo>
                    <a:cubicBezTo>
                      <a:pt x="178" y="182"/>
                      <a:pt x="178" y="189"/>
                      <a:pt x="127" y="179"/>
                    </a:cubicBezTo>
                    <a:cubicBezTo>
                      <a:pt x="135" y="133"/>
                      <a:pt x="150" y="134"/>
                      <a:pt x="174" y="98"/>
                    </a:cubicBezTo>
                    <a:cubicBezTo>
                      <a:pt x="160" y="57"/>
                      <a:pt x="134" y="73"/>
                      <a:pt x="93" y="78"/>
                    </a:cubicBezTo>
                    <a:cubicBezTo>
                      <a:pt x="79" y="85"/>
                      <a:pt x="60" y="85"/>
                      <a:pt x="52" y="98"/>
                    </a:cubicBezTo>
                    <a:cubicBezTo>
                      <a:pt x="48" y="105"/>
                      <a:pt x="64" y="109"/>
                      <a:pt x="72" y="112"/>
                    </a:cubicBezTo>
                    <a:cubicBezTo>
                      <a:pt x="83" y="116"/>
                      <a:pt x="95" y="116"/>
                      <a:pt x="106" y="118"/>
                    </a:cubicBezTo>
                    <a:cubicBezTo>
                      <a:pt x="120" y="116"/>
                      <a:pt x="133" y="113"/>
                      <a:pt x="147" y="112"/>
                    </a:cubicBezTo>
                    <a:cubicBezTo>
                      <a:pt x="179" y="109"/>
                      <a:pt x="210" y="109"/>
                      <a:pt x="242" y="105"/>
                    </a:cubicBezTo>
                    <a:cubicBezTo>
                      <a:pt x="249" y="104"/>
                      <a:pt x="268" y="95"/>
                      <a:pt x="262" y="98"/>
                    </a:cubicBezTo>
                    <a:cubicBezTo>
                      <a:pt x="219" y="120"/>
                      <a:pt x="174" y="126"/>
                      <a:pt x="127" y="132"/>
                    </a:cubicBezTo>
                    <a:cubicBezTo>
                      <a:pt x="113" y="136"/>
                      <a:pt x="99" y="151"/>
                      <a:pt x="86" y="145"/>
                    </a:cubicBezTo>
                    <a:cubicBezTo>
                      <a:pt x="76" y="141"/>
                      <a:pt x="79" y="123"/>
                      <a:pt x="79" y="112"/>
                    </a:cubicBezTo>
                    <a:cubicBezTo>
                      <a:pt x="79" y="74"/>
                      <a:pt x="124" y="47"/>
                      <a:pt x="154" y="37"/>
                    </a:cubicBezTo>
                    <a:cubicBezTo>
                      <a:pt x="198" y="45"/>
                      <a:pt x="211" y="42"/>
                      <a:pt x="222" y="85"/>
                    </a:cubicBezTo>
                    <a:cubicBezTo>
                      <a:pt x="205" y="133"/>
                      <a:pt x="238" y="83"/>
                      <a:pt x="255" y="71"/>
                    </a:cubicBezTo>
                    <a:cubicBezTo>
                      <a:pt x="260" y="64"/>
                      <a:pt x="271" y="59"/>
                      <a:pt x="269" y="51"/>
                    </a:cubicBezTo>
                    <a:cubicBezTo>
                      <a:pt x="267" y="44"/>
                      <a:pt x="256" y="44"/>
                      <a:pt x="249" y="44"/>
                    </a:cubicBezTo>
                    <a:cubicBezTo>
                      <a:pt x="208" y="46"/>
                      <a:pt x="127" y="57"/>
                      <a:pt x="127" y="57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9" name="Freeform 12"/>
              <p:cNvSpPr>
                <a:spLocks/>
              </p:cNvSpPr>
              <p:nvPr/>
            </p:nvSpPr>
            <p:spPr bwMode="auto">
              <a:xfrm>
                <a:off x="2333" y="1967"/>
                <a:ext cx="338" cy="263"/>
              </a:xfrm>
              <a:custGeom>
                <a:avLst/>
                <a:gdLst>
                  <a:gd name="T0" fmla="*/ 0 w 274"/>
                  <a:gd name="T1" fmla="*/ 193 h 193"/>
                  <a:gd name="T2" fmla="*/ 33 w 274"/>
                  <a:gd name="T3" fmla="*/ 112 h 193"/>
                  <a:gd name="T4" fmla="*/ 54 w 274"/>
                  <a:gd name="T5" fmla="*/ 139 h 193"/>
                  <a:gd name="T6" fmla="*/ 40 w 274"/>
                  <a:gd name="T7" fmla="*/ 119 h 193"/>
                  <a:gd name="T8" fmla="*/ 13 w 274"/>
                  <a:gd name="T9" fmla="*/ 153 h 193"/>
                  <a:gd name="T10" fmla="*/ 33 w 274"/>
                  <a:gd name="T11" fmla="*/ 146 h 193"/>
                  <a:gd name="T12" fmla="*/ 108 w 274"/>
                  <a:gd name="T13" fmla="*/ 4 h 193"/>
                  <a:gd name="T14" fmla="*/ 128 w 274"/>
                  <a:gd name="T15" fmla="*/ 24 h 193"/>
                  <a:gd name="T16" fmla="*/ 108 w 274"/>
                  <a:gd name="T17" fmla="*/ 51 h 193"/>
                  <a:gd name="T18" fmla="*/ 176 w 274"/>
                  <a:gd name="T19" fmla="*/ 37 h 193"/>
                  <a:gd name="T20" fmla="*/ 237 w 274"/>
                  <a:gd name="T21" fmla="*/ 85 h 193"/>
                  <a:gd name="T22" fmla="*/ 250 w 274"/>
                  <a:gd name="T23" fmla="*/ 119 h 193"/>
                  <a:gd name="T24" fmla="*/ 264 w 274"/>
                  <a:gd name="T25" fmla="*/ 139 h 193"/>
                  <a:gd name="T26" fmla="*/ 257 w 274"/>
                  <a:gd name="T27" fmla="*/ 119 h 193"/>
                  <a:gd name="T28" fmla="*/ 237 w 274"/>
                  <a:gd name="T29" fmla="*/ 105 h 193"/>
                  <a:gd name="T30" fmla="*/ 189 w 274"/>
                  <a:gd name="T31" fmla="*/ 98 h 193"/>
                  <a:gd name="T32" fmla="*/ 250 w 274"/>
                  <a:gd name="T33" fmla="*/ 119 h 193"/>
                  <a:gd name="T34" fmla="*/ 183 w 274"/>
                  <a:gd name="T35" fmla="*/ 139 h 193"/>
                  <a:gd name="T36" fmla="*/ 244 w 274"/>
                  <a:gd name="T37" fmla="*/ 92 h 193"/>
                  <a:gd name="T38" fmla="*/ 264 w 274"/>
                  <a:gd name="T39" fmla="*/ 112 h 193"/>
                  <a:gd name="T40" fmla="*/ 196 w 274"/>
                  <a:gd name="T41" fmla="*/ 153 h 193"/>
                  <a:gd name="T42" fmla="*/ 135 w 274"/>
                  <a:gd name="T43" fmla="*/ 58 h 193"/>
                  <a:gd name="T44" fmla="*/ 94 w 274"/>
                  <a:gd name="T45" fmla="*/ 65 h 193"/>
                  <a:gd name="T46" fmla="*/ 122 w 274"/>
                  <a:gd name="T47" fmla="*/ 78 h 193"/>
                  <a:gd name="T48" fmla="*/ 61 w 274"/>
                  <a:gd name="T49" fmla="*/ 85 h 193"/>
                  <a:gd name="T50" fmla="*/ 47 w 274"/>
                  <a:gd name="T51" fmla="*/ 105 h 193"/>
                  <a:gd name="T52" fmla="*/ 88 w 274"/>
                  <a:gd name="T53" fmla="*/ 166 h 193"/>
                  <a:gd name="T54" fmla="*/ 122 w 274"/>
                  <a:gd name="T55" fmla="*/ 71 h 193"/>
                  <a:gd name="T56" fmla="*/ 216 w 274"/>
                  <a:gd name="T57" fmla="*/ 105 h 193"/>
                  <a:gd name="T58" fmla="*/ 210 w 274"/>
                  <a:gd name="T59" fmla="*/ 132 h 193"/>
                  <a:gd name="T60" fmla="*/ 81 w 274"/>
                  <a:gd name="T61" fmla="*/ 85 h 193"/>
                  <a:gd name="T62" fmla="*/ 13 w 274"/>
                  <a:gd name="T63" fmla="*/ 65 h 193"/>
                  <a:gd name="T64" fmla="*/ 40 w 274"/>
                  <a:gd name="T65" fmla="*/ 92 h 193"/>
                  <a:gd name="T66" fmla="*/ 196 w 274"/>
                  <a:gd name="T67" fmla="*/ 85 h 19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74"/>
                  <a:gd name="T103" fmla="*/ 0 h 193"/>
                  <a:gd name="T104" fmla="*/ 274 w 274"/>
                  <a:gd name="T105" fmla="*/ 193 h 19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74" h="193">
                    <a:moveTo>
                      <a:pt x="0" y="193"/>
                    </a:moveTo>
                    <a:cubicBezTo>
                      <a:pt x="10" y="160"/>
                      <a:pt x="8" y="137"/>
                      <a:pt x="33" y="112"/>
                    </a:cubicBezTo>
                    <a:cubicBezTo>
                      <a:pt x="49" y="175"/>
                      <a:pt x="42" y="184"/>
                      <a:pt x="54" y="139"/>
                    </a:cubicBezTo>
                    <a:cubicBezTo>
                      <a:pt x="49" y="132"/>
                      <a:pt x="48" y="121"/>
                      <a:pt x="40" y="119"/>
                    </a:cubicBezTo>
                    <a:cubicBezTo>
                      <a:pt x="36" y="118"/>
                      <a:pt x="2" y="141"/>
                      <a:pt x="13" y="153"/>
                    </a:cubicBezTo>
                    <a:cubicBezTo>
                      <a:pt x="18" y="158"/>
                      <a:pt x="26" y="148"/>
                      <a:pt x="33" y="146"/>
                    </a:cubicBezTo>
                    <a:cubicBezTo>
                      <a:pt x="60" y="103"/>
                      <a:pt x="64" y="32"/>
                      <a:pt x="108" y="4"/>
                    </a:cubicBezTo>
                    <a:cubicBezTo>
                      <a:pt x="115" y="11"/>
                      <a:pt x="126" y="15"/>
                      <a:pt x="128" y="24"/>
                    </a:cubicBezTo>
                    <a:cubicBezTo>
                      <a:pt x="147" y="117"/>
                      <a:pt x="117" y="64"/>
                      <a:pt x="108" y="51"/>
                    </a:cubicBezTo>
                    <a:cubicBezTo>
                      <a:pt x="121" y="0"/>
                      <a:pt x="135" y="25"/>
                      <a:pt x="176" y="37"/>
                    </a:cubicBezTo>
                    <a:cubicBezTo>
                      <a:pt x="200" y="54"/>
                      <a:pt x="220" y="61"/>
                      <a:pt x="237" y="85"/>
                    </a:cubicBezTo>
                    <a:cubicBezTo>
                      <a:pt x="226" y="118"/>
                      <a:pt x="226" y="95"/>
                      <a:pt x="250" y="119"/>
                    </a:cubicBezTo>
                    <a:cubicBezTo>
                      <a:pt x="256" y="125"/>
                      <a:pt x="256" y="139"/>
                      <a:pt x="264" y="139"/>
                    </a:cubicBezTo>
                    <a:cubicBezTo>
                      <a:pt x="271" y="139"/>
                      <a:pt x="261" y="125"/>
                      <a:pt x="257" y="119"/>
                    </a:cubicBezTo>
                    <a:cubicBezTo>
                      <a:pt x="252" y="113"/>
                      <a:pt x="245" y="107"/>
                      <a:pt x="237" y="105"/>
                    </a:cubicBezTo>
                    <a:cubicBezTo>
                      <a:pt x="222" y="100"/>
                      <a:pt x="205" y="100"/>
                      <a:pt x="189" y="98"/>
                    </a:cubicBezTo>
                    <a:cubicBezTo>
                      <a:pt x="221" y="89"/>
                      <a:pt x="227" y="95"/>
                      <a:pt x="250" y="119"/>
                    </a:cubicBezTo>
                    <a:cubicBezTo>
                      <a:pt x="267" y="166"/>
                      <a:pt x="211" y="143"/>
                      <a:pt x="183" y="139"/>
                    </a:cubicBezTo>
                    <a:cubicBezTo>
                      <a:pt x="191" y="92"/>
                      <a:pt x="194" y="80"/>
                      <a:pt x="244" y="92"/>
                    </a:cubicBezTo>
                    <a:cubicBezTo>
                      <a:pt x="251" y="99"/>
                      <a:pt x="261" y="103"/>
                      <a:pt x="264" y="112"/>
                    </a:cubicBezTo>
                    <a:cubicBezTo>
                      <a:pt x="274" y="144"/>
                      <a:pt x="210" y="150"/>
                      <a:pt x="196" y="153"/>
                    </a:cubicBezTo>
                    <a:cubicBezTo>
                      <a:pt x="158" y="140"/>
                      <a:pt x="148" y="94"/>
                      <a:pt x="135" y="58"/>
                    </a:cubicBezTo>
                    <a:cubicBezTo>
                      <a:pt x="121" y="60"/>
                      <a:pt x="102" y="53"/>
                      <a:pt x="94" y="65"/>
                    </a:cubicBezTo>
                    <a:cubicBezTo>
                      <a:pt x="88" y="74"/>
                      <a:pt x="131" y="73"/>
                      <a:pt x="122" y="78"/>
                    </a:cubicBezTo>
                    <a:cubicBezTo>
                      <a:pt x="104" y="89"/>
                      <a:pt x="81" y="83"/>
                      <a:pt x="61" y="85"/>
                    </a:cubicBezTo>
                    <a:cubicBezTo>
                      <a:pt x="56" y="92"/>
                      <a:pt x="47" y="97"/>
                      <a:pt x="47" y="105"/>
                    </a:cubicBezTo>
                    <a:cubicBezTo>
                      <a:pt x="47" y="125"/>
                      <a:pt x="73" y="156"/>
                      <a:pt x="88" y="166"/>
                    </a:cubicBezTo>
                    <a:cubicBezTo>
                      <a:pt x="118" y="120"/>
                      <a:pt x="64" y="90"/>
                      <a:pt x="122" y="71"/>
                    </a:cubicBezTo>
                    <a:cubicBezTo>
                      <a:pt x="156" y="75"/>
                      <a:pt x="205" y="68"/>
                      <a:pt x="216" y="105"/>
                    </a:cubicBezTo>
                    <a:cubicBezTo>
                      <a:pt x="214" y="114"/>
                      <a:pt x="219" y="130"/>
                      <a:pt x="210" y="132"/>
                    </a:cubicBezTo>
                    <a:cubicBezTo>
                      <a:pt x="185" y="138"/>
                      <a:pt x="105" y="94"/>
                      <a:pt x="81" y="85"/>
                    </a:cubicBezTo>
                    <a:cubicBezTo>
                      <a:pt x="59" y="77"/>
                      <a:pt x="13" y="65"/>
                      <a:pt x="13" y="65"/>
                    </a:cubicBezTo>
                    <a:cubicBezTo>
                      <a:pt x="22" y="74"/>
                      <a:pt x="28" y="87"/>
                      <a:pt x="40" y="92"/>
                    </a:cubicBezTo>
                    <a:cubicBezTo>
                      <a:pt x="69" y="104"/>
                      <a:pt x="196" y="107"/>
                      <a:pt x="196" y="8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0" name="Freeform 13"/>
              <p:cNvSpPr>
                <a:spLocks/>
              </p:cNvSpPr>
              <p:nvPr/>
            </p:nvSpPr>
            <p:spPr bwMode="auto">
              <a:xfrm>
                <a:off x="2320" y="2488"/>
                <a:ext cx="529" cy="158"/>
              </a:xfrm>
              <a:custGeom>
                <a:avLst/>
                <a:gdLst>
                  <a:gd name="T0" fmla="*/ 2 w 429"/>
                  <a:gd name="T1" fmla="*/ 55 h 116"/>
                  <a:gd name="T2" fmla="*/ 63 w 429"/>
                  <a:gd name="T3" fmla="*/ 55 h 116"/>
                  <a:gd name="T4" fmla="*/ 56 w 429"/>
                  <a:gd name="T5" fmla="*/ 96 h 116"/>
                  <a:gd name="T6" fmla="*/ 49 w 429"/>
                  <a:gd name="T7" fmla="*/ 76 h 116"/>
                  <a:gd name="T8" fmla="*/ 49 w 429"/>
                  <a:gd name="T9" fmla="*/ 55 h 116"/>
                  <a:gd name="T10" fmla="*/ 137 w 429"/>
                  <a:gd name="T11" fmla="*/ 103 h 116"/>
                  <a:gd name="T12" fmla="*/ 117 w 429"/>
                  <a:gd name="T13" fmla="*/ 89 h 116"/>
                  <a:gd name="T14" fmla="*/ 171 w 429"/>
                  <a:gd name="T15" fmla="*/ 48 h 116"/>
                  <a:gd name="T16" fmla="*/ 232 w 429"/>
                  <a:gd name="T17" fmla="*/ 76 h 116"/>
                  <a:gd name="T18" fmla="*/ 239 w 429"/>
                  <a:gd name="T19" fmla="*/ 96 h 116"/>
                  <a:gd name="T20" fmla="*/ 219 w 429"/>
                  <a:gd name="T21" fmla="*/ 89 h 116"/>
                  <a:gd name="T22" fmla="*/ 246 w 429"/>
                  <a:gd name="T23" fmla="*/ 76 h 116"/>
                  <a:gd name="T24" fmla="*/ 334 w 429"/>
                  <a:gd name="T25" fmla="*/ 116 h 116"/>
                  <a:gd name="T26" fmla="*/ 320 w 429"/>
                  <a:gd name="T27" fmla="*/ 35 h 116"/>
                  <a:gd name="T28" fmla="*/ 341 w 429"/>
                  <a:gd name="T29" fmla="*/ 76 h 116"/>
                  <a:gd name="T30" fmla="*/ 429 w 429"/>
                  <a:gd name="T31" fmla="*/ 35 h 116"/>
                  <a:gd name="T32" fmla="*/ 246 w 429"/>
                  <a:gd name="T33" fmla="*/ 69 h 116"/>
                  <a:gd name="T34" fmla="*/ 212 w 429"/>
                  <a:gd name="T35" fmla="*/ 48 h 116"/>
                  <a:gd name="T36" fmla="*/ 239 w 429"/>
                  <a:gd name="T37" fmla="*/ 62 h 116"/>
                  <a:gd name="T38" fmla="*/ 185 w 429"/>
                  <a:gd name="T39" fmla="*/ 103 h 116"/>
                  <a:gd name="T40" fmla="*/ 131 w 429"/>
                  <a:gd name="T41" fmla="*/ 82 h 116"/>
                  <a:gd name="T42" fmla="*/ 83 w 429"/>
                  <a:gd name="T43" fmla="*/ 96 h 116"/>
                  <a:gd name="T44" fmla="*/ 124 w 429"/>
                  <a:gd name="T45" fmla="*/ 48 h 11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29"/>
                  <a:gd name="T70" fmla="*/ 0 h 116"/>
                  <a:gd name="T71" fmla="*/ 429 w 429"/>
                  <a:gd name="T72" fmla="*/ 116 h 11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29" h="116">
                    <a:moveTo>
                      <a:pt x="2" y="55"/>
                    </a:moveTo>
                    <a:cubicBezTo>
                      <a:pt x="18" y="49"/>
                      <a:pt x="49" y="35"/>
                      <a:pt x="63" y="55"/>
                    </a:cubicBezTo>
                    <a:cubicBezTo>
                      <a:pt x="71" y="66"/>
                      <a:pt x="58" y="82"/>
                      <a:pt x="56" y="96"/>
                    </a:cubicBezTo>
                    <a:cubicBezTo>
                      <a:pt x="54" y="89"/>
                      <a:pt x="54" y="81"/>
                      <a:pt x="49" y="76"/>
                    </a:cubicBezTo>
                    <a:cubicBezTo>
                      <a:pt x="27" y="54"/>
                      <a:pt x="0" y="68"/>
                      <a:pt x="49" y="55"/>
                    </a:cubicBezTo>
                    <a:cubicBezTo>
                      <a:pt x="105" y="59"/>
                      <a:pt x="177" y="42"/>
                      <a:pt x="137" y="103"/>
                    </a:cubicBezTo>
                    <a:cubicBezTo>
                      <a:pt x="130" y="98"/>
                      <a:pt x="120" y="97"/>
                      <a:pt x="117" y="89"/>
                    </a:cubicBezTo>
                    <a:cubicBezTo>
                      <a:pt x="107" y="62"/>
                      <a:pt x="158" y="51"/>
                      <a:pt x="171" y="48"/>
                    </a:cubicBezTo>
                    <a:cubicBezTo>
                      <a:pt x="220" y="65"/>
                      <a:pt x="200" y="54"/>
                      <a:pt x="232" y="76"/>
                    </a:cubicBezTo>
                    <a:cubicBezTo>
                      <a:pt x="234" y="83"/>
                      <a:pt x="244" y="91"/>
                      <a:pt x="239" y="96"/>
                    </a:cubicBezTo>
                    <a:cubicBezTo>
                      <a:pt x="234" y="101"/>
                      <a:pt x="217" y="96"/>
                      <a:pt x="219" y="89"/>
                    </a:cubicBezTo>
                    <a:cubicBezTo>
                      <a:pt x="222" y="80"/>
                      <a:pt x="237" y="80"/>
                      <a:pt x="246" y="76"/>
                    </a:cubicBezTo>
                    <a:cubicBezTo>
                      <a:pt x="283" y="81"/>
                      <a:pt x="320" y="77"/>
                      <a:pt x="334" y="116"/>
                    </a:cubicBezTo>
                    <a:cubicBezTo>
                      <a:pt x="345" y="84"/>
                      <a:pt x="339" y="62"/>
                      <a:pt x="320" y="35"/>
                    </a:cubicBezTo>
                    <a:cubicBezTo>
                      <a:pt x="275" y="64"/>
                      <a:pt x="307" y="69"/>
                      <a:pt x="341" y="76"/>
                    </a:cubicBezTo>
                    <a:cubicBezTo>
                      <a:pt x="391" y="69"/>
                      <a:pt x="402" y="73"/>
                      <a:pt x="429" y="35"/>
                    </a:cubicBezTo>
                    <a:cubicBezTo>
                      <a:pt x="377" y="0"/>
                      <a:pt x="302" y="54"/>
                      <a:pt x="246" y="69"/>
                    </a:cubicBezTo>
                    <a:cubicBezTo>
                      <a:pt x="228" y="63"/>
                      <a:pt x="164" y="65"/>
                      <a:pt x="212" y="48"/>
                    </a:cubicBezTo>
                    <a:cubicBezTo>
                      <a:pt x="221" y="53"/>
                      <a:pt x="235" y="53"/>
                      <a:pt x="239" y="62"/>
                    </a:cubicBezTo>
                    <a:cubicBezTo>
                      <a:pt x="255" y="95"/>
                      <a:pt x="201" y="98"/>
                      <a:pt x="185" y="103"/>
                    </a:cubicBezTo>
                    <a:cubicBezTo>
                      <a:pt x="166" y="98"/>
                      <a:pt x="150" y="84"/>
                      <a:pt x="131" y="82"/>
                    </a:cubicBezTo>
                    <a:cubicBezTo>
                      <a:pt x="124" y="81"/>
                      <a:pt x="92" y="93"/>
                      <a:pt x="83" y="96"/>
                    </a:cubicBezTo>
                    <a:cubicBezTo>
                      <a:pt x="96" y="77"/>
                      <a:pt x="103" y="58"/>
                      <a:pt x="124" y="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1" name="Freeform 14"/>
              <p:cNvSpPr>
                <a:spLocks/>
              </p:cNvSpPr>
              <p:nvPr/>
            </p:nvSpPr>
            <p:spPr bwMode="auto">
              <a:xfrm>
                <a:off x="2336" y="2906"/>
                <a:ext cx="335" cy="258"/>
              </a:xfrm>
              <a:custGeom>
                <a:avLst/>
                <a:gdLst>
                  <a:gd name="T0" fmla="*/ 115 w 271"/>
                  <a:gd name="T1" fmla="*/ 41 h 189"/>
                  <a:gd name="T2" fmla="*/ 27 w 271"/>
                  <a:gd name="T3" fmla="*/ 61 h 189"/>
                  <a:gd name="T4" fmla="*/ 47 w 271"/>
                  <a:gd name="T5" fmla="*/ 0 h 189"/>
                  <a:gd name="T6" fmla="*/ 129 w 271"/>
                  <a:gd name="T7" fmla="*/ 75 h 189"/>
                  <a:gd name="T8" fmla="*/ 74 w 271"/>
                  <a:gd name="T9" fmla="*/ 122 h 189"/>
                  <a:gd name="T10" fmla="*/ 74 w 271"/>
                  <a:gd name="T11" fmla="*/ 55 h 189"/>
                  <a:gd name="T12" fmla="*/ 88 w 271"/>
                  <a:gd name="T13" fmla="*/ 34 h 189"/>
                  <a:gd name="T14" fmla="*/ 13 w 271"/>
                  <a:gd name="T15" fmla="*/ 122 h 189"/>
                  <a:gd name="T16" fmla="*/ 7 w 271"/>
                  <a:gd name="T17" fmla="*/ 143 h 189"/>
                  <a:gd name="T18" fmla="*/ 129 w 271"/>
                  <a:gd name="T19" fmla="*/ 102 h 189"/>
                  <a:gd name="T20" fmla="*/ 27 w 271"/>
                  <a:gd name="T21" fmla="*/ 129 h 189"/>
                  <a:gd name="T22" fmla="*/ 149 w 271"/>
                  <a:gd name="T23" fmla="*/ 116 h 189"/>
                  <a:gd name="T24" fmla="*/ 149 w 271"/>
                  <a:gd name="T25" fmla="*/ 34 h 189"/>
                  <a:gd name="T26" fmla="*/ 95 w 271"/>
                  <a:gd name="T27" fmla="*/ 89 h 189"/>
                  <a:gd name="T28" fmla="*/ 176 w 271"/>
                  <a:gd name="T29" fmla="*/ 109 h 189"/>
                  <a:gd name="T30" fmla="*/ 257 w 271"/>
                  <a:gd name="T31" fmla="*/ 82 h 189"/>
                  <a:gd name="T32" fmla="*/ 122 w 271"/>
                  <a:gd name="T33" fmla="*/ 34 h 189"/>
                  <a:gd name="T34" fmla="*/ 156 w 271"/>
                  <a:gd name="T35" fmla="*/ 129 h 189"/>
                  <a:gd name="T36" fmla="*/ 271 w 271"/>
                  <a:gd name="T37" fmla="*/ 95 h 189"/>
                  <a:gd name="T38" fmla="*/ 115 w 271"/>
                  <a:gd name="T39" fmla="*/ 109 h 189"/>
                  <a:gd name="T40" fmla="*/ 183 w 271"/>
                  <a:gd name="T41" fmla="*/ 177 h 189"/>
                  <a:gd name="T42" fmla="*/ 156 w 271"/>
                  <a:gd name="T43" fmla="*/ 95 h 189"/>
                  <a:gd name="T44" fmla="*/ 135 w 271"/>
                  <a:gd name="T45" fmla="*/ 183 h 189"/>
                  <a:gd name="T46" fmla="*/ 162 w 271"/>
                  <a:gd name="T47" fmla="*/ 177 h 189"/>
                  <a:gd name="T48" fmla="*/ 108 w 271"/>
                  <a:gd name="T49" fmla="*/ 75 h 189"/>
                  <a:gd name="T50" fmla="*/ 81 w 271"/>
                  <a:gd name="T51" fmla="*/ 102 h 18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71"/>
                  <a:gd name="T79" fmla="*/ 0 h 189"/>
                  <a:gd name="T80" fmla="*/ 271 w 271"/>
                  <a:gd name="T81" fmla="*/ 189 h 18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71" h="189">
                    <a:moveTo>
                      <a:pt x="115" y="41"/>
                    </a:moveTo>
                    <a:cubicBezTo>
                      <a:pt x="88" y="93"/>
                      <a:pt x="73" y="90"/>
                      <a:pt x="27" y="61"/>
                    </a:cubicBezTo>
                    <a:cubicBezTo>
                      <a:pt x="16" y="31"/>
                      <a:pt x="21" y="18"/>
                      <a:pt x="47" y="0"/>
                    </a:cubicBezTo>
                    <a:cubicBezTo>
                      <a:pt x="96" y="17"/>
                      <a:pt x="109" y="28"/>
                      <a:pt x="129" y="75"/>
                    </a:cubicBezTo>
                    <a:cubicBezTo>
                      <a:pt x="121" y="126"/>
                      <a:pt x="127" y="150"/>
                      <a:pt x="74" y="122"/>
                    </a:cubicBezTo>
                    <a:cubicBezTo>
                      <a:pt x="67" y="93"/>
                      <a:pt x="63" y="88"/>
                      <a:pt x="74" y="55"/>
                    </a:cubicBezTo>
                    <a:cubicBezTo>
                      <a:pt x="77" y="47"/>
                      <a:pt x="89" y="26"/>
                      <a:pt x="88" y="34"/>
                    </a:cubicBezTo>
                    <a:cubicBezTo>
                      <a:pt x="78" y="90"/>
                      <a:pt x="58" y="101"/>
                      <a:pt x="13" y="122"/>
                    </a:cubicBezTo>
                    <a:cubicBezTo>
                      <a:pt x="11" y="129"/>
                      <a:pt x="0" y="140"/>
                      <a:pt x="7" y="143"/>
                    </a:cubicBezTo>
                    <a:cubicBezTo>
                      <a:pt x="29" y="152"/>
                      <a:pt x="110" y="115"/>
                      <a:pt x="129" y="102"/>
                    </a:cubicBezTo>
                    <a:cubicBezTo>
                      <a:pt x="82" y="80"/>
                      <a:pt x="53" y="79"/>
                      <a:pt x="27" y="129"/>
                    </a:cubicBezTo>
                    <a:cubicBezTo>
                      <a:pt x="62" y="154"/>
                      <a:pt x="109" y="126"/>
                      <a:pt x="149" y="116"/>
                    </a:cubicBezTo>
                    <a:cubicBezTo>
                      <a:pt x="170" y="87"/>
                      <a:pt x="200" y="52"/>
                      <a:pt x="149" y="34"/>
                    </a:cubicBezTo>
                    <a:cubicBezTo>
                      <a:pt x="138" y="36"/>
                      <a:pt x="46" y="47"/>
                      <a:pt x="95" y="89"/>
                    </a:cubicBezTo>
                    <a:cubicBezTo>
                      <a:pt x="101" y="94"/>
                      <a:pt x="163" y="106"/>
                      <a:pt x="176" y="109"/>
                    </a:cubicBezTo>
                    <a:cubicBezTo>
                      <a:pt x="207" y="103"/>
                      <a:pt x="231" y="99"/>
                      <a:pt x="257" y="82"/>
                    </a:cubicBezTo>
                    <a:cubicBezTo>
                      <a:pt x="232" y="4"/>
                      <a:pt x="200" y="28"/>
                      <a:pt x="122" y="34"/>
                    </a:cubicBezTo>
                    <a:cubicBezTo>
                      <a:pt x="79" y="89"/>
                      <a:pt x="103" y="103"/>
                      <a:pt x="156" y="129"/>
                    </a:cubicBezTo>
                    <a:cubicBezTo>
                      <a:pt x="265" y="115"/>
                      <a:pt x="238" y="144"/>
                      <a:pt x="271" y="95"/>
                    </a:cubicBezTo>
                    <a:cubicBezTo>
                      <a:pt x="231" y="37"/>
                      <a:pt x="154" y="70"/>
                      <a:pt x="115" y="109"/>
                    </a:cubicBezTo>
                    <a:cubicBezTo>
                      <a:pt x="123" y="179"/>
                      <a:pt x="113" y="189"/>
                      <a:pt x="183" y="177"/>
                    </a:cubicBezTo>
                    <a:cubicBezTo>
                      <a:pt x="206" y="139"/>
                      <a:pt x="193" y="114"/>
                      <a:pt x="156" y="95"/>
                    </a:cubicBezTo>
                    <a:cubicBezTo>
                      <a:pt x="105" y="112"/>
                      <a:pt x="124" y="145"/>
                      <a:pt x="135" y="183"/>
                    </a:cubicBezTo>
                    <a:cubicBezTo>
                      <a:pt x="144" y="181"/>
                      <a:pt x="155" y="183"/>
                      <a:pt x="162" y="177"/>
                    </a:cubicBezTo>
                    <a:cubicBezTo>
                      <a:pt x="213" y="136"/>
                      <a:pt x="142" y="86"/>
                      <a:pt x="108" y="75"/>
                    </a:cubicBezTo>
                    <a:cubicBezTo>
                      <a:pt x="75" y="84"/>
                      <a:pt x="81" y="73"/>
                      <a:pt x="81" y="10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02" name="Text Box 15"/>
              <p:cNvSpPr txBox="1">
                <a:spLocks noChangeArrowheads="1"/>
              </p:cNvSpPr>
              <p:nvPr/>
            </p:nvSpPr>
            <p:spPr bwMode="auto">
              <a:xfrm>
                <a:off x="2378" y="3364"/>
                <a:ext cx="234" cy="23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…</a:t>
                </a:r>
              </a:p>
            </p:txBody>
          </p:sp>
          <p:sp>
            <p:nvSpPr>
              <p:cNvPr id="28703" name="Text Box 16"/>
              <p:cNvSpPr txBox="1">
                <a:spLocks noChangeArrowheads="1"/>
              </p:cNvSpPr>
              <p:nvPr/>
            </p:nvSpPr>
            <p:spPr bwMode="auto">
              <a:xfrm>
                <a:off x="2208" y="1036"/>
                <a:ext cx="695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fragment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library</a:t>
                </a:r>
              </a:p>
            </p:txBody>
          </p:sp>
        </p:grpSp>
        <p:grpSp>
          <p:nvGrpSpPr>
            <p:cNvPr id="28685" name="Group 17"/>
            <p:cNvGrpSpPr>
              <a:grpSpLocks/>
            </p:cNvGrpSpPr>
            <p:nvPr/>
          </p:nvGrpSpPr>
          <p:grpSpPr bwMode="auto">
            <a:xfrm>
              <a:off x="2640" y="1008"/>
              <a:ext cx="1626" cy="2880"/>
              <a:chOff x="2640" y="1008"/>
              <a:chExt cx="1626" cy="2880"/>
            </a:xfrm>
          </p:grpSpPr>
          <p:sp>
            <p:nvSpPr>
              <p:cNvPr id="28686" name="Rectangle 18"/>
              <p:cNvSpPr>
                <a:spLocks noChangeArrowheads="1"/>
              </p:cNvSpPr>
              <p:nvPr/>
            </p:nvSpPr>
            <p:spPr bwMode="auto">
              <a:xfrm>
                <a:off x="3888" y="1440"/>
                <a:ext cx="48" cy="2448"/>
              </a:xfrm>
              <a:prstGeom prst="rect">
                <a:avLst/>
              </a:prstGeom>
              <a:solidFill>
                <a:srgbClr val="05ABDF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87" name="Line 19"/>
              <p:cNvSpPr>
                <a:spLocks noChangeShapeType="1"/>
              </p:cNvSpPr>
              <p:nvPr/>
            </p:nvSpPr>
            <p:spPr bwMode="auto">
              <a:xfrm>
                <a:off x="3792" y="326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8" name="Line 20"/>
              <p:cNvSpPr>
                <a:spLocks noChangeShapeType="1"/>
              </p:cNvSpPr>
              <p:nvPr/>
            </p:nvSpPr>
            <p:spPr bwMode="auto">
              <a:xfrm flipH="1">
                <a:off x="2880" y="1728"/>
                <a:ext cx="1008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9" name="Line 21"/>
              <p:cNvSpPr>
                <a:spLocks noChangeShapeType="1"/>
              </p:cNvSpPr>
              <p:nvPr/>
            </p:nvSpPr>
            <p:spPr bwMode="auto">
              <a:xfrm flipH="1" flipV="1">
                <a:off x="2640" y="1728"/>
                <a:ext cx="1248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0" name="Line 22"/>
              <p:cNvSpPr>
                <a:spLocks noChangeShapeType="1"/>
              </p:cNvSpPr>
              <p:nvPr/>
            </p:nvSpPr>
            <p:spPr bwMode="auto">
              <a:xfrm flipH="1">
                <a:off x="2736" y="3024"/>
                <a:ext cx="11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1" name="Line 23"/>
              <p:cNvSpPr>
                <a:spLocks noChangeShapeType="1"/>
              </p:cNvSpPr>
              <p:nvPr/>
            </p:nvSpPr>
            <p:spPr bwMode="auto">
              <a:xfrm flipH="1" flipV="1">
                <a:off x="2832" y="2640"/>
                <a:ext cx="1056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2" name="Line 24"/>
              <p:cNvSpPr>
                <a:spLocks noChangeShapeType="1"/>
              </p:cNvSpPr>
              <p:nvPr/>
            </p:nvSpPr>
            <p:spPr bwMode="auto">
              <a:xfrm flipH="1" flipV="1">
                <a:off x="2688" y="2160"/>
                <a:ext cx="1200" cy="15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3" name="Line 25"/>
              <p:cNvSpPr>
                <a:spLocks noChangeShapeType="1"/>
              </p:cNvSpPr>
              <p:nvPr/>
            </p:nvSpPr>
            <p:spPr bwMode="auto">
              <a:xfrm>
                <a:off x="3792" y="268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4" name="Line 26"/>
              <p:cNvSpPr>
                <a:spLocks noChangeShapeType="1"/>
              </p:cNvSpPr>
              <p:nvPr/>
            </p:nvSpPr>
            <p:spPr bwMode="auto">
              <a:xfrm>
                <a:off x="3792" y="1968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5" name="Line 27"/>
              <p:cNvSpPr>
                <a:spLocks noChangeShapeType="1"/>
              </p:cNvSpPr>
              <p:nvPr/>
            </p:nvSpPr>
            <p:spPr bwMode="auto">
              <a:xfrm>
                <a:off x="3792" y="350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96" name="Text Box 28"/>
              <p:cNvSpPr txBox="1">
                <a:spLocks noChangeArrowheads="1"/>
              </p:cNvSpPr>
              <p:nvPr/>
            </p:nvSpPr>
            <p:spPr bwMode="auto">
              <a:xfrm>
                <a:off x="3552" y="1008"/>
                <a:ext cx="714" cy="40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protein</a:t>
                </a:r>
              </a:p>
              <a:p>
                <a:pPr algn="ctr" eaLnBrk="0" hangingPunct="0"/>
                <a:r>
                  <a:rPr lang="en-US" b="0">
                    <a:latin typeface="Tahoma" pitchFamily="34" charset="0"/>
                  </a:rPr>
                  <a:t>sequence</a:t>
                </a:r>
              </a:p>
            </p:txBody>
          </p:sp>
        </p:grpSp>
      </p:grpSp>
      <p:sp>
        <p:nvSpPr>
          <p:cNvPr id="28681" name="AutoShape 29"/>
          <p:cNvSpPr>
            <a:spLocks noChangeArrowheads="1"/>
          </p:cNvSpPr>
          <p:nvPr/>
        </p:nvSpPr>
        <p:spPr bwMode="auto">
          <a:xfrm>
            <a:off x="6858000" y="3581400"/>
            <a:ext cx="685800" cy="9906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682" name="Picture 30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620000" y="3352800"/>
            <a:ext cx="1524000" cy="1346200"/>
          </a:xfrm>
          <a:noFill/>
        </p:spPr>
      </p:pic>
      <p:sp>
        <p:nvSpPr>
          <p:cNvPr id="28683" name="Text Box 31"/>
          <p:cNvSpPr txBox="1">
            <a:spLocks noChangeArrowheads="1"/>
          </p:cNvSpPr>
          <p:nvPr/>
        </p:nvSpPr>
        <p:spPr bwMode="auto">
          <a:xfrm>
            <a:off x="7793038" y="1600200"/>
            <a:ext cx="1122362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predicted</a:t>
            </a:r>
          </a:p>
          <a:p>
            <a:pPr algn="ctr" eaLnBrk="0" hangingPunct="0"/>
            <a:r>
              <a:rPr lang="en-US" b="0">
                <a:latin typeface="Tahoma" pitchFamily="34" charset="0"/>
              </a:rPr>
              <a:t>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ChangeArrowheads="1"/>
          </p:cNvSpPr>
          <p:nvPr/>
        </p:nvSpPr>
        <p:spPr bwMode="auto">
          <a:xfrm>
            <a:off x="8809038" y="17621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7" tIns="45713" rIns="91427" bIns="45713">
            <a:spAutoFit/>
          </a:bodyPr>
          <a:lstStyle/>
          <a:p>
            <a:pPr eaLnBrk="0" hangingPunct="0"/>
            <a:endParaRPr lang="en-US" sz="2400" b="0">
              <a:latin typeface="Times" charset="0"/>
            </a:endParaRPr>
          </a:p>
        </p:txBody>
      </p:sp>
      <p:sp>
        <p:nvSpPr>
          <p:cNvPr id="29699" name="Rectangle 14"/>
          <p:cNvSpPr>
            <a:spLocks noChangeArrowheads="1"/>
          </p:cNvSpPr>
          <p:nvPr/>
        </p:nvSpPr>
        <p:spPr bwMode="auto">
          <a:xfrm>
            <a:off x="-1258888" y="2425700"/>
            <a:ext cx="2000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0008" tIns="50004" rIns="100008" bIns="50004">
            <a:spAutoFit/>
          </a:bodyPr>
          <a:lstStyle/>
          <a:p>
            <a:pPr defTabSz="1000125" eaLnBrk="0" hangingPunct="0"/>
            <a:endParaRPr lang="en-US" sz="2600" b="0">
              <a:latin typeface="Times" charset="0"/>
            </a:endParaRPr>
          </a:p>
        </p:txBody>
      </p:sp>
      <p:sp>
        <p:nvSpPr>
          <p:cNvPr id="29700" name="Rectangle 15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b="1" i="1" smtClean="0">
                <a:solidFill>
                  <a:schemeClr val="tx1"/>
                </a:solidFill>
              </a:rPr>
              <a:t>Structure Prediction with Rosetta</a:t>
            </a:r>
          </a:p>
        </p:txBody>
      </p:sp>
      <p:sp>
        <p:nvSpPr>
          <p:cNvPr id="29701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eaLnBrk="1" hangingPunct="1"/>
            <a:r>
              <a:rPr lang="en-US" sz="2400" smtClean="0"/>
              <a:t>Select fragments consistent with local sequence preferences</a:t>
            </a:r>
          </a:p>
          <a:p>
            <a:pPr marL="457200" indent="-457200" eaLnBrk="1" hangingPunct="1"/>
            <a:r>
              <a:rPr lang="en-US" sz="2400" smtClean="0"/>
              <a:t>Assemble fragments into models with native-like global properties</a:t>
            </a:r>
          </a:p>
          <a:p>
            <a:pPr marL="457200" indent="-457200" eaLnBrk="1" hangingPunct="1"/>
            <a:r>
              <a:rPr lang="en-US" sz="2400" smtClean="0"/>
              <a:t>Identify the best model from the population of decoys</a:t>
            </a:r>
          </a:p>
        </p:txBody>
      </p:sp>
      <p:grpSp>
        <p:nvGrpSpPr>
          <p:cNvPr id="29702" name="Group 20"/>
          <p:cNvGrpSpPr>
            <a:grpSpLocks/>
          </p:cNvGrpSpPr>
          <p:nvPr/>
        </p:nvGrpSpPr>
        <p:grpSpPr bwMode="auto">
          <a:xfrm>
            <a:off x="304800" y="990600"/>
            <a:ext cx="3733800" cy="5867400"/>
            <a:chOff x="96" y="528"/>
            <a:chExt cx="2352" cy="3696"/>
          </a:xfrm>
        </p:grpSpPr>
        <p:sp>
          <p:nvSpPr>
            <p:cNvPr id="29703" name="Rectangle 21"/>
            <p:cNvSpPr>
              <a:spLocks noChangeArrowheads="1"/>
            </p:cNvSpPr>
            <p:nvPr/>
          </p:nvSpPr>
          <p:spPr bwMode="auto">
            <a:xfrm>
              <a:off x="96" y="528"/>
              <a:ext cx="2352" cy="369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4" name="Rectangle 22"/>
            <p:cNvSpPr>
              <a:spLocks noChangeArrowheads="1"/>
            </p:cNvSpPr>
            <p:nvPr/>
          </p:nvSpPr>
          <p:spPr bwMode="auto">
            <a:xfrm>
              <a:off x="192" y="1968"/>
              <a:ext cx="2160" cy="10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Rectangle 23"/>
            <p:cNvSpPr>
              <a:spLocks noChangeArrowheads="1"/>
            </p:cNvSpPr>
            <p:nvPr/>
          </p:nvSpPr>
          <p:spPr bwMode="auto">
            <a:xfrm>
              <a:off x="192" y="624"/>
              <a:ext cx="216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06" name="Picture 2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1" y="719"/>
              <a:ext cx="1249" cy="1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7" name="Picture 2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61" y="2064"/>
              <a:ext cx="699" cy="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" y="2044"/>
              <a:ext cx="1284" cy="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09" name="AutoShape 27"/>
            <p:cNvSpPr>
              <a:spLocks noChangeArrowheads="1"/>
            </p:cNvSpPr>
            <p:nvPr/>
          </p:nvSpPr>
          <p:spPr bwMode="auto">
            <a:xfrm rot="11653">
              <a:off x="912" y="2256"/>
              <a:ext cx="384" cy="47"/>
            </a:xfrm>
            <a:prstGeom prst="rightArrow">
              <a:avLst>
                <a:gd name="adj1" fmla="val 50000"/>
                <a:gd name="adj2" fmla="val 204255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0" name="Rectangle 28"/>
            <p:cNvSpPr>
              <a:spLocks noChangeArrowheads="1"/>
            </p:cNvSpPr>
            <p:nvPr/>
          </p:nvSpPr>
          <p:spPr bwMode="auto">
            <a:xfrm>
              <a:off x="192" y="3072"/>
              <a:ext cx="2160" cy="105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9711" name="Picture 2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9" y="3173"/>
              <a:ext cx="1555" cy="9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0723" name="Rectangle 10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</p:txBody>
      </p:sp>
      <p:sp>
        <p:nvSpPr>
          <p:cNvPr id="30724" name="Rectangle 18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Text Box 28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0726" name="Oval 3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Oval 3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Oval 3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Oval 3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0" name="Oval 4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1" name="Oval 4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2" name="Oval 4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3" name="Oval 4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4" name="Oval 4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5" name="Oval 4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6" name="Oval 4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7" name="Oval 4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8" name="Oval 4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39" name="Oval 4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0" name="Oval 5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1" name="Oval 5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2" name="Oval 56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3" name="Oval 57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4" name="Oval 58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5" name="Oval 59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6" name="Rectangle 105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7" name="Rectangle 106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8" name="Rectangle 107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49" name="Rectangle 108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  <a:p>
            <a:pPr eaLnBrk="1" hangingPunct="1"/>
            <a:r>
              <a:rPr lang="en-CA" sz="2400" smtClean="0"/>
              <a:t>If two consecutive local structure are compatible, an edge joins them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6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2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3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1770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1775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6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7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8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7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9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1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6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7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8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4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5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6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7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9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0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1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3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4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71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2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3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Model each candidate local structure as a node</a:t>
            </a:r>
          </a:p>
          <a:p>
            <a:pPr eaLnBrk="1" hangingPunct="1"/>
            <a:r>
              <a:rPr lang="en-CA" sz="2400" smtClean="0"/>
              <a:t>If two consecutive local structure are compatible, an edge joins them</a:t>
            </a:r>
          </a:p>
          <a:p>
            <a:pPr eaLnBrk="1" hangingPunct="1"/>
            <a:r>
              <a:rPr lang="en-CA" sz="2400" smtClean="0"/>
              <a:t>Add a source s and sink t to the graph   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2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3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4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6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7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794" name="Group 26"/>
          <p:cNvGrpSpPr>
            <a:grpSpLocks/>
          </p:cNvGrpSpPr>
          <p:nvPr/>
        </p:nvGrpSpPr>
        <p:grpSpPr bwMode="auto">
          <a:xfrm>
            <a:off x="2057400" y="2187575"/>
            <a:ext cx="2590800" cy="3508375"/>
            <a:chOff x="1440" y="1714"/>
            <a:chExt cx="1632" cy="2210"/>
          </a:xfrm>
        </p:grpSpPr>
        <p:sp>
          <p:nvSpPr>
            <p:cNvPr id="32809" name="Line 27"/>
            <p:cNvSpPr>
              <a:spLocks noChangeShapeType="1"/>
            </p:cNvSpPr>
            <p:nvPr/>
          </p:nvSpPr>
          <p:spPr bwMode="auto">
            <a:xfrm flipH="1">
              <a:off x="1440" y="1742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28"/>
            <p:cNvSpPr>
              <a:spLocks noChangeShapeType="1"/>
            </p:cNvSpPr>
            <p:nvPr/>
          </p:nvSpPr>
          <p:spPr bwMode="auto">
            <a:xfrm>
              <a:off x="1947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29"/>
            <p:cNvSpPr>
              <a:spLocks noChangeShapeType="1"/>
            </p:cNvSpPr>
            <p:nvPr/>
          </p:nvSpPr>
          <p:spPr bwMode="auto">
            <a:xfrm>
              <a:off x="2475" y="174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30"/>
            <p:cNvSpPr>
              <a:spLocks noChangeShapeType="1"/>
            </p:cNvSpPr>
            <p:nvPr/>
          </p:nvSpPr>
          <p:spPr bwMode="auto">
            <a:xfrm>
              <a:off x="3072" y="175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31"/>
            <p:cNvSpPr>
              <a:spLocks noChangeShapeType="1"/>
            </p:cNvSpPr>
            <p:nvPr/>
          </p:nvSpPr>
          <p:spPr bwMode="auto">
            <a:xfrm>
              <a:off x="1488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32"/>
            <p:cNvSpPr>
              <a:spLocks noChangeShapeType="1"/>
            </p:cNvSpPr>
            <p:nvPr/>
          </p:nvSpPr>
          <p:spPr bwMode="auto">
            <a:xfrm>
              <a:off x="2016" y="172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33"/>
            <p:cNvSpPr>
              <a:spLocks noChangeShapeType="1"/>
            </p:cNvSpPr>
            <p:nvPr/>
          </p:nvSpPr>
          <p:spPr bwMode="auto">
            <a:xfrm>
              <a:off x="2585" y="171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34"/>
            <p:cNvSpPr>
              <a:spLocks noChangeShapeType="1"/>
            </p:cNvSpPr>
            <p:nvPr/>
          </p:nvSpPr>
          <p:spPr bwMode="auto">
            <a:xfrm flipH="1">
              <a:off x="2544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7" name="Line 35"/>
            <p:cNvSpPr>
              <a:spLocks noChangeShapeType="1"/>
            </p:cNvSpPr>
            <p:nvPr/>
          </p:nvSpPr>
          <p:spPr bwMode="auto">
            <a:xfrm flipH="1">
              <a:off x="1968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Line 36"/>
            <p:cNvSpPr>
              <a:spLocks noChangeShapeType="1"/>
            </p:cNvSpPr>
            <p:nvPr/>
          </p:nvSpPr>
          <p:spPr bwMode="auto">
            <a:xfrm flipH="1">
              <a:off x="1440" y="1728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19" name="Line 37"/>
            <p:cNvSpPr>
              <a:spLocks noChangeShapeType="1"/>
            </p:cNvSpPr>
            <p:nvPr/>
          </p:nvSpPr>
          <p:spPr bwMode="auto">
            <a:xfrm flipH="1">
              <a:off x="1440" y="2338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0" name="Line 38"/>
            <p:cNvSpPr>
              <a:spLocks noChangeShapeType="1"/>
            </p:cNvSpPr>
            <p:nvPr/>
          </p:nvSpPr>
          <p:spPr bwMode="auto">
            <a:xfrm>
              <a:off x="1947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1" name="Line 39"/>
            <p:cNvSpPr>
              <a:spLocks noChangeShapeType="1"/>
            </p:cNvSpPr>
            <p:nvPr/>
          </p:nvSpPr>
          <p:spPr bwMode="auto">
            <a:xfrm>
              <a:off x="2475" y="2345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Line 40"/>
            <p:cNvSpPr>
              <a:spLocks noChangeShapeType="1"/>
            </p:cNvSpPr>
            <p:nvPr/>
          </p:nvSpPr>
          <p:spPr bwMode="auto">
            <a:xfrm>
              <a:off x="3072" y="2351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3" name="Line 41"/>
            <p:cNvSpPr>
              <a:spLocks noChangeShapeType="1"/>
            </p:cNvSpPr>
            <p:nvPr/>
          </p:nvSpPr>
          <p:spPr bwMode="auto">
            <a:xfrm>
              <a:off x="1488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4" name="Line 42"/>
            <p:cNvSpPr>
              <a:spLocks noChangeShapeType="1"/>
            </p:cNvSpPr>
            <p:nvPr/>
          </p:nvSpPr>
          <p:spPr bwMode="auto">
            <a:xfrm>
              <a:off x="2016" y="2324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5" name="Line 43"/>
            <p:cNvSpPr>
              <a:spLocks noChangeShapeType="1"/>
            </p:cNvSpPr>
            <p:nvPr/>
          </p:nvSpPr>
          <p:spPr bwMode="auto">
            <a:xfrm>
              <a:off x="2585" y="2310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6" name="Line 44"/>
            <p:cNvSpPr>
              <a:spLocks noChangeShapeType="1"/>
            </p:cNvSpPr>
            <p:nvPr/>
          </p:nvSpPr>
          <p:spPr bwMode="auto">
            <a:xfrm flipH="1">
              <a:off x="2544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45"/>
            <p:cNvSpPr>
              <a:spLocks noChangeShapeType="1"/>
            </p:cNvSpPr>
            <p:nvPr/>
          </p:nvSpPr>
          <p:spPr bwMode="auto">
            <a:xfrm flipH="1">
              <a:off x="1968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46"/>
            <p:cNvSpPr>
              <a:spLocks noChangeShapeType="1"/>
            </p:cNvSpPr>
            <p:nvPr/>
          </p:nvSpPr>
          <p:spPr bwMode="auto">
            <a:xfrm flipH="1">
              <a:off x="1440" y="2324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47"/>
            <p:cNvSpPr>
              <a:spLocks noChangeShapeType="1"/>
            </p:cNvSpPr>
            <p:nvPr/>
          </p:nvSpPr>
          <p:spPr bwMode="auto">
            <a:xfrm flipH="1">
              <a:off x="1440" y="291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48"/>
            <p:cNvSpPr>
              <a:spLocks noChangeShapeType="1"/>
            </p:cNvSpPr>
            <p:nvPr/>
          </p:nvSpPr>
          <p:spPr bwMode="auto">
            <a:xfrm>
              <a:off x="1947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49"/>
            <p:cNvSpPr>
              <a:spLocks noChangeShapeType="1"/>
            </p:cNvSpPr>
            <p:nvPr/>
          </p:nvSpPr>
          <p:spPr bwMode="auto">
            <a:xfrm>
              <a:off x="2475" y="292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50"/>
            <p:cNvSpPr>
              <a:spLocks noChangeShapeType="1"/>
            </p:cNvSpPr>
            <p:nvPr/>
          </p:nvSpPr>
          <p:spPr bwMode="auto">
            <a:xfrm>
              <a:off x="3072" y="292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3" name="Line 51"/>
            <p:cNvSpPr>
              <a:spLocks noChangeShapeType="1"/>
            </p:cNvSpPr>
            <p:nvPr/>
          </p:nvSpPr>
          <p:spPr bwMode="auto">
            <a:xfrm>
              <a:off x="1488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4" name="Line 52"/>
            <p:cNvSpPr>
              <a:spLocks noChangeShapeType="1"/>
            </p:cNvSpPr>
            <p:nvPr/>
          </p:nvSpPr>
          <p:spPr bwMode="auto">
            <a:xfrm>
              <a:off x="2016" y="290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5" name="Line 53"/>
            <p:cNvSpPr>
              <a:spLocks noChangeShapeType="1"/>
            </p:cNvSpPr>
            <p:nvPr/>
          </p:nvSpPr>
          <p:spPr bwMode="auto">
            <a:xfrm>
              <a:off x="2585" y="288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Line 54"/>
            <p:cNvSpPr>
              <a:spLocks noChangeShapeType="1"/>
            </p:cNvSpPr>
            <p:nvPr/>
          </p:nvSpPr>
          <p:spPr bwMode="auto">
            <a:xfrm flipH="1">
              <a:off x="2544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7" name="Line 55"/>
            <p:cNvSpPr>
              <a:spLocks noChangeShapeType="1"/>
            </p:cNvSpPr>
            <p:nvPr/>
          </p:nvSpPr>
          <p:spPr bwMode="auto">
            <a:xfrm flipH="1">
              <a:off x="1968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8" name="Line 56"/>
            <p:cNvSpPr>
              <a:spLocks noChangeShapeType="1"/>
            </p:cNvSpPr>
            <p:nvPr/>
          </p:nvSpPr>
          <p:spPr bwMode="auto">
            <a:xfrm flipH="1">
              <a:off x="1440" y="290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9" name="Line 57"/>
            <p:cNvSpPr>
              <a:spLocks noChangeShapeType="1"/>
            </p:cNvSpPr>
            <p:nvPr/>
          </p:nvSpPr>
          <p:spPr bwMode="auto">
            <a:xfrm flipH="1">
              <a:off x="1440" y="3506"/>
              <a:ext cx="0" cy="4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0" name="Line 58"/>
            <p:cNvSpPr>
              <a:spLocks noChangeShapeType="1"/>
            </p:cNvSpPr>
            <p:nvPr/>
          </p:nvSpPr>
          <p:spPr bwMode="auto">
            <a:xfrm>
              <a:off x="1947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1" name="Line 59"/>
            <p:cNvSpPr>
              <a:spLocks noChangeShapeType="1"/>
            </p:cNvSpPr>
            <p:nvPr/>
          </p:nvSpPr>
          <p:spPr bwMode="auto">
            <a:xfrm>
              <a:off x="2475" y="3513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2" name="Line 60"/>
            <p:cNvSpPr>
              <a:spLocks noChangeShapeType="1"/>
            </p:cNvSpPr>
            <p:nvPr/>
          </p:nvSpPr>
          <p:spPr bwMode="auto">
            <a:xfrm>
              <a:off x="3072" y="3519"/>
              <a:ext cx="0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3" name="Line 61"/>
            <p:cNvSpPr>
              <a:spLocks noChangeShapeType="1"/>
            </p:cNvSpPr>
            <p:nvPr/>
          </p:nvSpPr>
          <p:spPr bwMode="auto">
            <a:xfrm>
              <a:off x="1488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4" name="Line 62"/>
            <p:cNvSpPr>
              <a:spLocks noChangeShapeType="1"/>
            </p:cNvSpPr>
            <p:nvPr/>
          </p:nvSpPr>
          <p:spPr bwMode="auto">
            <a:xfrm>
              <a:off x="2016" y="3492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5" name="Line 63"/>
            <p:cNvSpPr>
              <a:spLocks noChangeShapeType="1"/>
            </p:cNvSpPr>
            <p:nvPr/>
          </p:nvSpPr>
          <p:spPr bwMode="auto">
            <a:xfrm>
              <a:off x="2585" y="3478"/>
              <a:ext cx="384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6" name="Line 64"/>
            <p:cNvSpPr>
              <a:spLocks noChangeShapeType="1"/>
            </p:cNvSpPr>
            <p:nvPr/>
          </p:nvSpPr>
          <p:spPr bwMode="auto">
            <a:xfrm flipH="1">
              <a:off x="2544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7" name="Line 65"/>
            <p:cNvSpPr>
              <a:spLocks noChangeShapeType="1"/>
            </p:cNvSpPr>
            <p:nvPr/>
          </p:nvSpPr>
          <p:spPr bwMode="auto">
            <a:xfrm flipH="1">
              <a:off x="1968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48" name="Line 66"/>
            <p:cNvSpPr>
              <a:spLocks noChangeShapeType="1"/>
            </p:cNvSpPr>
            <p:nvPr/>
          </p:nvSpPr>
          <p:spPr bwMode="auto">
            <a:xfrm flipH="1">
              <a:off x="1440" y="3492"/>
              <a:ext cx="48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795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6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7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8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801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2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3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4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5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6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7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808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Modelling</a:t>
            </a:r>
            <a:endParaRPr 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 smtClean="0"/>
              <a:t>Each path from s to t forms a candidate structure</a:t>
            </a: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At least one of the s-t paths is native-like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 good search strategy should pick up this path with less time consuming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A good model should reduce the search space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000125" y="2057400"/>
            <a:ext cx="85725" cy="762000"/>
          </a:xfrm>
          <a:prstGeom prst="rect">
            <a:avLst/>
          </a:prstGeom>
          <a:solidFill>
            <a:srgbClr val="0099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-76200" y="1538288"/>
            <a:ext cx="23622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b="0">
                <a:latin typeface="Tahoma" pitchFamily="34" charset="0"/>
              </a:rPr>
              <a:t>Protein sequence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18288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26670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35052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4419600" y="1905000"/>
            <a:ext cx="381000" cy="304800"/>
          </a:xfrm>
          <a:prstGeom prst="ellipse">
            <a:avLst/>
          </a:prstGeom>
          <a:solidFill>
            <a:srgbClr val="0099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18288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26670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35052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4419600" y="2874963"/>
            <a:ext cx="381000" cy="3048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18494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26876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35258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4440238" y="3798888"/>
            <a:ext cx="381000" cy="3048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>
            <a:off x="18288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1" name="Oval 19"/>
          <p:cNvSpPr>
            <a:spLocks noChangeArrowheads="1"/>
          </p:cNvSpPr>
          <p:nvPr/>
        </p:nvSpPr>
        <p:spPr bwMode="auto">
          <a:xfrm>
            <a:off x="26670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35052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4419600" y="4724400"/>
            <a:ext cx="381000" cy="304800"/>
          </a:xfrm>
          <a:prstGeom prst="ellipse">
            <a:avLst/>
          </a:prstGeom>
          <a:solidFill>
            <a:srgbClr val="33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8621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5" name="Oval 23"/>
          <p:cNvSpPr>
            <a:spLocks noChangeArrowheads="1"/>
          </p:cNvSpPr>
          <p:nvPr/>
        </p:nvSpPr>
        <p:spPr bwMode="auto">
          <a:xfrm>
            <a:off x="27003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6" name="Oval 24"/>
          <p:cNvSpPr>
            <a:spLocks noChangeArrowheads="1"/>
          </p:cNvSpPr>
          <p:nvPr/>
        </p:nvSpPr>
        <p:spPr bwMode="auto">
          <a:xfrm>
            <a:off x="35385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7" name="Oval 25"/>
          <p:cNvSpPr>
            <a:spLocks noChangeArrowheads="1"/>
          </p:cNvSpPr>
          <p:nvPr/>
        </p:nvSpPr>
        <p:spPr bwMode="auto">
          <a:xfrm>
            <a:off x="4452938" y="5659438"/>
            <a:ext cx="381000" cy="304800"/>
          </a:xfrm>
          <a:prstGeom prst="ellipse">
            <a:avLst/>
          </a:prstGeom>
          <a:solidFill>
            <a:srgbClr val="FF00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8" name="Line 27"/>
          <p:cNvSpPr>
            <a:spLocks noChangeShapeType="1"/>
          </p:cNvSpPr>
          <p:nvPr/>
        </p:nvSpPr>
        <p:spPr bwMode="auto">
          <a:xfrm flipH="1">
            <a:off x="2057400" y="223202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Line 28"/>
          <p:cNvSpPr>
            <a:spLocks noChangeShapeType="1"/>
          </p:cNvSpPr>
          <p:nvPr/>
        </p:nvSpPr>
        <p:spPr bwMode="auto">
          <a:xfrm>
            <a:off x="28622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0" name="Line 29"/>
          <p:cNvSpPr>
            <a:spLocks noChangeShapeType="1"/>
          </p:cNvSpPr>
          <p:nvPr/>
        </p:nvSpPr>
        <p:spPr bwMode="auto">
          <a:xfrm>
            <a:off x="3700463" y="224313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1" name="Line 30"/>
          <p:cNvSpPr>
            <a:spLocks noChangeShapeType="1"/>
          </p:cNvSpPr>
          <p:nvPr/>
        </p:nvSpPr>
        <p:spPr bwMode="auto">
          <a:xfrm>
            <a:off x="4648200" y="22526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2" name="Line 31"/>
          <p:cNvSpPr>
            <a:spLocks noChangeShapeType="1"/>
          </p:cNvSpPr>
          <p:nvPr/>
        </p:nvSpPr>
        <p:spPr bwMode="auto">
          <a:xfrm>
            <a:off x="21336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3" name="Line 32"/>
          <p:cNvSpPr>
            <a:spLocks noChangeShapeType="1"/>
          </p:cNvSpPr>
          <p:nvPr/>
        </p:nvSpPr>
        <p:spPr bwMode="auto">
          <a:xfrm>
            <a:off x="2971800" y="22098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4" name="Line 33"/>
          <p:cNvSpPr>
            <a:spLocks noChangeShapeType="1"/>
          </p:cNvSpPr>
          <p:nvPr/>
        </p:nvSpPr>
        <p:spPr bwMode="auto">
          <a:xfrm>
            <a:off x="3875088" y="218757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Line 34"/>
          <p:cNvSpPr>
            <a:spLocks noChangeShapeType="1"/>
          </p:cNvSpPr>
          <p:nvPr/>
        </p:nvSpPr>
        <p:spPr bwMode="auto">
          <a:xfrm flipH="1">
            <a:off x="38100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6" name="Line 35"/>
          <p:cNvSpPr>
            <a:spLocks noChangeShapeType="1"/>
          </p:cNvSpPr>
          <p:nvPr/>
        </p:nvSpPr>
        <p:spPr bwMode="auto">
          <a:xfrm flipH="1">
            <a:off x="2895600" y="2209800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7" name="Line 36"/>
          <p:cNvSpPr>
            <a:spLocks noChangeShapeType="1"/>
          </p:cNvSpPr>
          <p:nvPr/>
        </p:nvSpPr>
        <p:spPr bwMode="auto">
          <a:xfrm flipH="1">
            <a:off x="2057400" y="220980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8" name="Line 37"/>
          <p:cNvSpPr>
            <a:spLocks noChangeShapeType="1"/>
          </p:cNvSpPr>
          <p:nvPr/>
        </p:nvSpPr>
        <p:spPr bwMode="auto">
          <a:xfrm flipH="1">
            <a:off x="2057400" y="31781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9" name="Line 38"/>
          <p:cNvSpPr>
            <a:spLocks noChangeShapeType="1"/>
          </p:cNvSpPr>
          <p:nvPr/>
        </p:nvSpPr>
        <p:spPr bwMode="auto">
          <a:xfrm>
            <a:off x="28622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0" name="Line 39"/>
          <p:cNvSpPr>
            <a:spLocks noChangeShapeType="1"/>
          </p:cNvSpPr>
          <p:nvPr/>
        </p:nvSpPr>
        <p:spPr bwMode="auto">
          <a:xfrm>
            <a:off x="3700463" y="31892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1" name="Line 40"/>
          <p:cNvSpPr>
            <a:spLocks noChangeShapeType="1"/>
          </p:cNvSpPr>
          <p:nvPr/>
        </p:nvSpPr>
        <p:spPr bwMode="auto">
          <a:xfrm>
            <a:off x="4648200" y="31988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2" name="Line 41"/>
          <p:cNvSpPr>
            <a:spLocks noChangeShapeType="1"/>
          </p:cNvSpPr>
          <p:nvPr/>
        </p:nvSpPr>
        <p:spPr bwMode="auto">
          <a:xfrm>
            <a:off x="2133600" y="31559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3" name="Line 42"/>
          <p:cNvSpPr>
            <a:spLocks noChangeShapeType="1"/>
          </p:cNvSpPr>
          <p:nvPr/>
        </p:nvSpPr>
        <p:spPr bwMode="auto">
          <a:xfrm>
            <a:off x="2971800" y="31559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4" name="Line 43"/>
          <p:cNvSpPr>
            <a:spLocks noChangeShapeType="1"/>
          </p:cNvSpPr>
          <p:nvPr/>
        </p:nvSpPr>
        <p:spPr bwMode="auto">
          <a:xfrm>
            <a:off x="3875088" y="31337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44"/>
          <p:cNvSpPr>
            <a:spLocks noChangeShapeType="1"/>
          </p:cNvSpPr>
          <p:nvPr/>
        </p:nvSpPr>
        <p:spPr bwMode="auto">
          <a:xfrm flipH="1">
            <a:off x="38100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Line 45"/>
          <p:cNvSpPr>
            <a:spLocks noChangeShapeType="1"/>
          </p:cNvSpPr>
          <p:nvPr/>
        </p:nvSpPr>
        <p:spPr bwMode="auto">
          <a:xfrm flipH="1">
            <a:off x="28956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Line 46"/>
          <p:cNvSpPr>
            <a:spLocks noChangeShapeType="1"/>
          </p:cNvSpPr>
          <p:nvPr/>
        </p:nvSpPr>
        <p:spPr bwMode="auto">
          <a:xfrm flipH="1">
            <a:off x="2057400" y="31559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8" name="Line 47"/>
          <p:cNvSpPr>
            <a:spLocks noChangeShapeType="1"/>
          </p:cNvSpPr>
          <p:nvPr/>
        </p:nvSpPr>
        <p:spPr bwMode="auto">
          <a:xfrm flipH="1">
            <a:off x="2057400" y="4095750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9" name="Line 48"/>
          <p:cNvSpPr>
            <a:spLocks noChangeShapeType="1"/>
          </p:cNvSpPr>
          <p:nvPr/>
        </p:nvSpPr>
        <p:spPr bwMode="auto">
          <a:xfrm>
            <a:off x="28622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0" name="Line 49"/>
          <p:cNvSpPr>
            <a:spLocks noChangeShapeType="1"/>
          </p:cNvSpPr>
          <p:nvPr/>
        </p:nvSpPr>
        <p:spPr bwMode="auto">
          <a:xfrm>
            <a:off x="3700463" y="410686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1" name="Line 50"/>
          <p:cNvSpPr>
            <a:spLocks noChangeShapeType="1"/>
          </p:cNvSpPr>
          <p:nvPr/>
        </p:nvSpPr>
        <p:spPr bwMode="auto">
          <a:xfrm>
            <a:off x="4648200" y="41163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2" name="Line 51"/>
          <p:cNvSpPr>
            <a:spLocks noChangeShapeType="1"/>
          </p:cNvSpPr>
          <p:nvPr/>
        </p:nvSpPr>
        <p:spPr bwMode="auto">
          <a:xfrm>
            <a:off x="21336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3" name="Line 52"/>
          <p:cNvSpPr>
            <a:spLocks noChangeShapeType="1"/>
          </p:cNvSpPr>
          <p:nvPr/>
        </p:nvSpPr>
        <p:spPr bwMode="auto">
          <a:xfrm>
            <a:off x="2971800" y="40735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4" name="Line 53"/>
          <p:cNvSpPr>
            <a:spLocks noChangeShapeType="1"/>
          </p:cNvSpPr>
          <p:nvPr/>
        </p:nvSpPr>
        <p:spPr bwMode="auto">
          <a:xfrm>
            <a:off x="3875088" y="405130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5" name="Line 54"/>
          <p:cNvSpPr>
            <a:spLocks noChangeShapeType="1"/>
          </p:cNvSpPr>
          <p:nvPr/>
        </p:nvSpPr>
        <p:spPr bwMode="auto">
          <a:xfrm flipH="1">
            <a:off x="38100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6" name="Line 55"/>
          <p:cNvSpPr>
            <a:spLocks noChangeShapeType="1"/>
          </p:cNvSpPr>
          <p:nvPr/>
        </p:nvSpPr>
        <p:spPr bwMode="auto">
          <a:xfrm flipH="1">
            <a:off x="2895600" y="4073525"/>
            <a:ext cx="7620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7" name="Line 56"/>
          <p:cNvSpPr>
            <a:spLocks noChangeShapeType="1"/>
          </p:cNvSpPr>
          <p:nvPr/>
        </p:nvSpPr>
        <p:spPr bwMode="auto">
          <a:xfrm flipH="1">
            <a:off x="2057400" y="4073525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8" name="Line 57"/>
          <p:cNvSpPr>
            <a:spLocks noChangeShapeType="1"/>
          </p:cNvSpPr>
          <p:nvPr/>
        </p:nvSpPr>
        <p:spPr bwMode="auto">
          <a:xfrm flipH="1">
            <a:off x="2057400" y="5032375"/>
            <a:ext cx="0" cy="663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49" name="Line 58"/>
          <p:cNvSpPr>
            <a:spLocks noChangeShapeType="1"/>
          </p:cNvSpPr>
          <p:nvPr/>
        </p:nvSpPr>
        <p:spPr bwMode="auto">
          <a:xfrm>
            <a:off x="28622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0" name="Line 59"/>
          <p:cNvSpPr>
            <a:spLocks noChangeShapeType="1"/>
          </p:cNvSpPr>
          <p:nvPr/>
        </p:nvSpPr>
        <p:spPr bwMode="auto">
          <a:xfrm>
            <a:off x="3700463" y="5043488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1" name="Line 60"/>
          <p:cNvSpPr>
            <a:spLocks noChangeShapeType="1"/>
          </p:cNvSpPr>
          <p:nvPr/>
        </p:nvSpPr>
        <p:spPr bwMode="auto">
          <a:xfrm>
            <a:off x="4648200" y="5053013"/>
            <a:ext cx="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2" name="Line 61"/>
          <p:cNvSpPr>
            <a:spLocks noChangeShapeType="1"/>
          </p:cNvSpPr>
          <p:nvPr/>
        </p:nvSpPr>
        <p:spPr bwMode="auto">
          <a:xfrm>
            <a:off x="2133600" y="5010150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3" name="Line 62"/>
          <p:cNvSpPr>
            <a:spLocks noChangeShapeType="1"/>
          </p:cNvSpPr>
          <p:nvPr/>
        </p:nvSpPr>
        <p:spPr bwMode="auto">
          <a:xfrm>
            <a:off x="2971800" y="5010150"/>
            <a:ext cx="609600" cy="685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4" name="Line 63"/>
          <p:cNvSpPr>
            <a:spLocks noChangeShapeType="1"/>
          </p:cNvSpPr>
          <p:nvPr/>
        </p:nvSpPr>
        <p:spPr bwMode="auto">
          <a:xfrm>
            <a:off x="3875088" y="4987925"/>
            <a:ext cx="6096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5" name="Line 64"/>
          <p:cNvSpPr>
            <a:spLocks noChangeShapeType="1"/>
          </p:cNvSpPr>
          <p:nvPr/>
        </p:nvSpPr>
        <p:spPr bwMode="auto">
          <a:xfrm flipH="1">
            <a:off x="38100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6" name="Line 65"/>
          <p:cNvSpPr>
            <a:spLocks noChangeShapeType="1"/>
          </p:cNvSpPr>
          <p:nvPr/>
        </p:nvSpPr>
        <p:spPr bwMode="auto">
          <a:xfrm flipH="1">
            <a:off x="28956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7" name="Line 66"/>
          <p:cNvSpPr>
            <a:spLocks noChangeShapeType="1"/>
          </p:cNvSpPr>
          <p:nvPr/>
        </p:nvSpPr>
        <p:spPr bwMode="auto">
          <a:xfrm flipH="1">
            <a:off x="2057400" y="5010150"/>
            <a:ext cx="76200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8" name="Rectangle 67"/>
          <p:cNvSpPr>
            <a:spLocks noChangeArrowheads="1"/>
          </p:cNvSpPr>
          <p:nvPr/>
        </p:nvSpPr>
        <p:spPr bwMode="auto">
          <a:xfrm>
            <a:off x="990600" y="2819400"/>
            <a:ext cx="85725" cy="762000"/>
          </a:xfrm>
          <a:prstGeom prst="rect">
            <a:avLst/>
          </a:prstGeom>
          <a:solidFill>
            <a:srgbClr val="00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59" name="Rectangle 68"/>
          <p:cNvSpPr>
            <a:spLocks noChangeArrowheads="1"/>
          </p:cNvSpPr>
          <p:nvPr/>
        </p:nvSpPr>
        <p:spPr bwMode="auto">
          <a:xfrm>
            <a:off x="1000125" y="3581400"/>
            <a:ext cx="85725" cy="762000"/>
          </a:xfrm>
          <a:prstGeom prst="rect">
            <a:avLst/>
          </a:prstGeom>
          <a:solidFill>
            <a:srgbClr val="9933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0" name="Rectangle 69"/>
          <p:cNvSpPr>
            <a:spLocks noChangeArrowheads="1"/>
          </p:cNvSpPr>
          <p:nvPr/>
        </p:nvSpPr>
        <p:spPr bwMode="auto">
          <a:xfrm>
            <a:off x="990600" y="4343400"/>
            <a:ext cx="85725" cy="762000"/>
          </a:xfrm>
          <a:prstGeom prst="rect">
            <a:avLst/>
          </a:prstGeom>
          <a:solidFill>
            <a:srgbClr val="3333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1" name="Rectangle 70"/>
          <p:cNvSpPr>
            <a:spLocks noChangeArrowheads="1"/>
          </p:cNvSpPr>
          <p:nvPr/>
        </p:nvSpPr>
        <p:spPr bwMode="auto">
          <a:xfrm>
            <a:off x="990600" y="5105400"/>
            <a:ext cx="85725" cy="762000"/>
          </a:xfrm>
          <a:prstGeom prst="rect">
            <a:avLst/>
          </a:prstGeom>
          <a:solidFill>
            <a:srgbClr val="FF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2" name="Oval 71"/>
          <p:cNvSpPr>
            <a:spLocks noChangeArrowheads="1"/>
          </p:cNvSpPr>
          <p:nvPr/>
        </p:nvSpPr>
        <p:spPr bwMode="auto">
          <a:xfrm>
            <a:off x="2971800" y="1219200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3" name="Oval 72"/>
          <p:cNvSpPr>
            <a:spLocks noChangeArrowheads="1"/>
          </p:cNvSpPr>
          <p:nvPr/>
        </p:nvSpPr>
        <p:spPr bwMode="auto">
          <a:xfrm>
            <a:off x="3276600" y="6302375"/>
            <a:ext cx="381000" cy="3810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64" name="Line 73"/>
          <p:cNvSpPr>
            <a:spLocks noChangeShapeType="1"/>
          </p:cNvSpPr>
          <p:nvPr/>
        </p:nvSpPr>
        <p:spPr bwMode="auto">
          <a:xfrm flipH="1">
            <a:off x="2057400" y="1524000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5" name="Line 74"/>
          <p:cNvSpPr>
            <a:spLocks noChangeShapeType="1"/>
          </p:cNvSpPr>
          <p:nvPr/>
        </p:nvSpPr>
        <p:spPr bwMode="auto">
          <a:xfrm>
            <a:off x="3352800" y="1524000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6" name="Line 75"/>
          <p:cNvSpPr>
            <a:spLocks noChangeShapeType="1"/>
          </p:cNvSpPr>
          <p:nvPr/>
        </p:nvSpPr>
        <p:spPr bwMode="auto">
          <a:xfrm>
            <a:off x="3265488" y="1589088"/>
            <a:ext cx="4572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7" name="Line 76"/>
          <p:cNvSpPr>
            <a:spLocks noChangeShapeType="1"/>
          </p:cNvSpPr>
          <p:nvPr/>
        </p:nvSpPr>
        <p:spPr bwMode="auto">
          <a:xfrm flipH="1">
            <a:off x="2819400" y="1600200"/>
            <a:ext cx="3048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8" name="Line 77"/>
          <p:cNvSpPr>
            <a:spLocks noChangeShapeType="1"/>
          </p:cNvSpPr>
          <p:nvPr/>
        </p:nvSpPr>
        <p:spPr bwMode="auto">
          <a:xfrm flipH="1">
            <a:off x="3581400" y="5986463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69" name="Line 78"/>
          <p:cNvSpPr>
            <a:spLocks noChangeShapeType="1"/>
          </p:cNvSpPr>
          <p:nvPr/>
        </p:nvSpPr>
        <p:spPr bwMode="auto">
          <a:xfrm>
            <a:off x="2057400" y="5954713"/>
            <a:ext cx="12954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0" name="Line 79"/>
          <p:cNvSpPr>
            <a:spLocks noChangeShapeType="1"/>
          </p:cNvSpPr>
          <p:nvPr/>
        </p:nvSpPr>
        <p:spPr bwMode="auto">
          <a:xfrm>
            <a:off x="2971800" y="5986463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71" name="Line 80"/>
          <p:cNvSpPr>
            <a:spLocks noChangeShapeType="1"/>
          </p:cNvSpPr>
          <p:nvPr/>
        </p:nvSpPr>
        <p:spPr bwMode="auto">
          <a:xfrm flipH="1">
            <a:off x="3451225" y="5997575"/>
            <a:ext cx="304800" cy="304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none" w="sm" len="sm"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800" smtClean="0"/>
              <a:t>Build the Fragment Library-Rosetta</a:t>
            </a:r>
            <a:endParaRPr lang="en-US" sz="3800" smtClean="0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CA" sz="2400" smtClean="0"/>
              <a:t>Extract possible local structures from PDB</a:t>
            </a:r>
            <a:endParaRPr lang="en-US" sz="2400" smtClean="0"/>
          </a:p>
        </p:txBody>
      </p:sp>
      <p:pic>
        <p:nvPicPr>
          <p:cNvPr id="34820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05400" y="1601788"/>
            <a:ext cx="3581400" cy="4646612"/>
          </a:xfr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Generate the Fragment Library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mtClean="0"/>
              <a:t>Select PDB template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Select Sequence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Each Family has a single known structure (family)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Has no more than 25% sequence identity between any two sequence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Clustering the fragments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Generate all the fragments from the selected families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 </a:t>
            </a:r>
            <a:endParaRPr lang="en-US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Find Local Structures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 smtClean="0"/>
              <a:t>Given a subsequence,  a local structure to be identified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Represent each subsequence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 V={v</a:t>
            </a:r>
            <a:r>
              <a:rPr lang="en-CA" sz="2100" baseline="-25000" smtClean="0"/>
              <a:t>1</a:t>
            </a:r>
            <a:r>
              <a:rPr lang="en-CA" sz="2100" smtClean="0"/>
              <a:t>, v</a:t>
            </a:r>
            <a:r>
              <a:rPr lang="en-CA" sz="2100" baseline="-25000" smtClean="0"/>
              <a:t>2</a:t>
            </a:r>
            <a:r>
              <a:rPr lang="en-CA" sz="2100" smtClean="0"/>
              <a:t>, …, v</a:t>
            </a:r>
            <a:r>
              <a:rPr lang="en-CA" sz="2100" baseline="-25000" smtClean="0"/>
              <a:t>k</a:t>
            </a:r>
            <a:r>
              <a:rPr lang="en-CA" sz="2100" smtClean="0"/>
              <a:t>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eg: 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Represent each substructure with a vector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V’={v</a:t>
            </a:r>
            <a:r>
              <a:rPr lang="en-CA" sz="2100" baseline="-25000" smtClean="0"/>
              <a:t>1</a:t>
            </a:r>
            <a:r>
              <a:rPr lang="en-CA" sz="2100" smtClean="0"/>
              <a:t>’, v</a:t>
            </a:r>
            <a:r>
              <a:rPr lang="en-CA" sz="2100" baseline="-25000" smtClean="0"/>
              <a:t>2</a:t>
            </a:r>
            <a:r>
              <a:rPr lang="en-CA" sz="2100" smtClean="0"/>
              <a:t>’, …, v</a:t>
            </a:r>
            <a:r>
              <a:rPr lang="en-CA" sz="2100" baseline="-25000" smtClean="0"/>
              <a:t>k</a:t>
            </a:r>
            <a:r>
              <a:rPr lang="en-CA" sz="2100" smtClean="0"/>
              <a:t>’ }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/>
              <a:t>eg: V as a 20*l matrix, with the (i, j)-th entry represent the frequency of amino acid j occurs at position j </a:t>
            </a:r>
          </a:p>
          <a:p>
            <a:pPr lvl="1" eaLnBrk="1" hangingPunct="1">
              <a:lnSpc>
                <a:spcPct val="80000"/>
              </a:lnSpc>
            </a:pPr>
            <a:r>
              <a:rPr lang="en-CA" sz="2200" smtClean="0"/>
              <a:t>Rank the structure according to: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>
                <a:sym typeface="Symbol" pitchFamily="18" charset="2"/>
              </a:rPr>
              <a:t>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|v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-v</a:t>
            </a:r>
            <a:r>
              <a:rPr lang="en-CA" sz="2100" baseline="-25000" smtClean="0">
                <a:sym typeface="Symbol" pitchFamily="18" charset="2"/>
              </a:rPr>
              <a:t>i</a:t>
            </a:r>
            <a:r>
              <a:rPr lang="en-CA" sz="2100" smtClean="0">
                <a:sym typeface="Symbol" pitchFamily="18" charset="2"/>
              </a:rPr>
              <a:t>’|</a:t>
            </a:r>
          </a:p>
          <a:p>
            <a:pPr lvl="2" eaLnBrk="1" hangingPunct="1">
              <a:lnSpc>
                <a:spcPct val="80000"/>
              </a:lnSpc>
            </a:pPr>
            <a:r>
              <a:rPr lang="en-CA" sz="2100" smtClean="0">
                <a:sym typeface="Symbol" pitchFamily="18" charset="2"/>
              </a:rPr>
              <a:t>This implies that the entries of the vectors are independent.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52400" y="762000"/>
            <a:ext cx="3505200" cy="594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3221038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905000" y="227013"/>
            <a:ext cx="5791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200" i="1">
                <a:latin typeface="Times" charset="0"/>
              </a:rPr>
              <a:t>Rosetta Fragment Libraries</a:t>
            </a:r>
            <a:endParaRPr lang="en-US" sz="2400" b="0" i="1">
              <a:latin typeface="Times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0" y="1217613"/>
            <a:ext cx="51054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25-200 fragments for each 3 and 9 residue sequence window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Selected from database of known structures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&gt; 2.5Å resolution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  <a:buFont typeface="Wingdings" pitchFamily="2" charset="2"/>
              <a:buNone/>
            </a:pPr>
            <a:r>
              <a:rPr lang="en-US" b="0"/>
              <a:t> &lt; 50% sequence identity</a:t>
            </a:r>
            <a:endParaRPr lang="en-US" sz="2100" b="0"/>
          </a:p>
          <a:p>
            <a:pPr marL="742950" lvl="1" indent="-287338" eaLnBrk="0" hangingPunct="0">
              <a:buClr>
                <a:schemeClr val="accent1"/>
              </a:buClr>
              <a:buSzPct val="75000"/>
              <a:buFont typeface="Wingdings" pitchFamily="2" charset="2"/>
              <a:buNone/>
            </a:pPr>
            <a:endParaRPr lang="en-US" sz="2000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Ranked by sequence similarity and similarity of predicted and known secondary structure 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Search Strategy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 smtClean="0"/>
              <a:t>Reduce the Search Space</a:t>
            </a:r>
          </a:p>
          <a:p>
            <a:pPr eaLnBrk="1" hangingPunct="1"/>
            <a:r>
              <a:rPr lang="en-CA" smtClean="0"/>
              <a:t>Design Better Search Strategies 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zh-CN" smtClean="0">
                <a:ea typeface="SimSun" pitchFamily="2" charset="-122"/>
              </a:rPr>
              <a:t>Scoring Function</a:t>
            </a:r>
            <a:endParaRPr lang="en-US" altLang="zh-CN" smtClean="0">
              <a:ea typeface="SimSun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CA" smtClean="0">
                <a:sym typeface="Symbol" pitchFamily="18" charset="2"/>
              </a:rPr>
              <a:t>Ideal energy function </a:t>
            </a:r>
          </a:p>
          <a:p>
            <a:pPr lvl="1" eaLnBrk="1" hangingPunct="1"/>
            <a:r>
              <a:rPr lang="en-US" smtClean="0"/>
              <a:t>Has a clear minimum in the native structure.</a:t>
            </a:r>
          </a:p>
          <a:p>
            <a:pPr lvl="1" eaLnBrk="1" hangingPunct="1"/>
            <a:r>
              <a:rPr lang="en-US" smtClean="0"/>
              <a:t>Has a clear path towards the minimum.</a:t>
            </a:r>
          </a:p>
          <a:p>
            <a:pPr lvl="1" eaLnBrk="1" hangingPunct="1"/>
            <a:r>
              <a:rPr lang="en-US" smtClean="0"/>
              <a:t>Global optimization algorithm should find the native structure.  </a:t>
            </a:r>
            <a:endParaRPr lang="en-US" smtClean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endParaRPr lang="en-US" smtClean="0"/>
          </a:p>
          <a:p>
            <a:pPr eaLnBrk="1" hangingPunct="1"/>
            <a:endParaRPr lang="en-C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4495800" y="838200"/>
            <a:ext cx="4495800" cy="5867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648200" y="990600"/>
            <a:ext cx="4191000" cy="556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990600"/>
            <a:ext cx="4078288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440238"/>
            <a:ext cx="2219325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AutoShape 6"/>
          <p:cNvSpPr>
            <a:spLocks noChangeArrowheads="1"/>
          </p:cNvSpPr>
          <p:nvPr/>
        </p:nvSpPr>
        <p:spPr bwMode="auto">
          <a:xfrm>
            <a:off x="6934200" y="3352800"/>
            <a:ext cx="76200" cy="609600"/>
          </a:xfrm>
          <a:prstGeom prst="downArrow">
            <a:avLst>
              <a:gd name="adj1" fmla="val 50000"/>
              <a:gd name="adj2" fmla="val 20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7" tIns="45713" rIns="91427" bIns="45713" anchor="ctr"/>
          <a:lstStyle/>
          <a:p>
            <a:pPr algn="ctr" eaLnBrk="0" hangingPunct="0"/>
            <a:endParaRPr lang="en-US" sz="2400" b="0">
              <a:solidFill>
                <a:schemeClr val="bg2"/>
              </a:solidFill>
              <a:latin typeface="Times" charset="0"/>
            </a:endParaRP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1752600" y="228600"/>
            <a:ext cx="5791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600" i="1">
                <a:latin typeface="Times" charset="0"/>
              </a:rPr>
              <a:t>Rosetta Potential Function</a:t>
            </a:r>
            <a:endParaRPr lang="en-US" sz="3600" b="0" i="1">
              <a:latin typeface="Times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304800" y="1371600"/>
            <a:ext cx="411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Derived from Bayesian treatment of residue distributions in known protein structures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Reduced representation of protein used; one centroid per sidechain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b="0"/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Potential Terms: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environment  (solvation)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pairwise interactions (electostatics)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strand pairing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radius of gyration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C</a:t>
            </a:r>
            <a:r>
              <a:rPr lang="en-US" sz="1600" b="0">
                <a:latin typeface="Symbol" pitchFamily="18" charset="2"/>
              </a:rPr>
              <a:t>b</a:t>
            </a:r>
            <a:r>
              <a:rPr lang="en-US" sz="1600" b="0"/>
              <a:t> density</a:t>
            </a:r>
          </a:p>
          <a:p>
            <a:pPr marL="1143000" lvl="2" indent="-228600" eaLnBrk="0" hangingPunct="0">
              <a:buClr>
                <a:schemeClr val="folHlink"/>
              </a:buClr>
              <a:buSzPct val="55000"/>
            </a:pPr>
            <a:r>
              <a:rPr lang="en-US" sz="1600" b="0"/>
              <a:t>steric overlap</a:t>
            </a:r>
          </a:p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None/>
            </a:pP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71600" y="838200"/>
            <a:ext cx="6324600" cy="3962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24000" y="990600"/>
            <a:ext cx="6019800" cy="3657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281113"/>
            <a:ext cx="563880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-304800" y="304800"/>
            <a:ext cx="9448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>
            <a:spAutoFit/>
          </a:bodyPr>
          <a:lstStyle/>
          <a:p>
            <a:pPr algn="ctr" eaLnBrk="0" hangingPunct="0"/>
            <a:r>
              <a:rPr lang="en-US" sz="3000" i="1">
                <a:latin typeface="Times" charset="0"/>
              </a:rPr>
              <a:t>Decoy Discrimination:  Identifying the Best Structure</a:t>
            </a:r>
            <a:endParaRPr lang="en-US" sz="3000" b="0" i="1">
              <a:latin typeface="Times" charset="0"/>
            </a:endParaRP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736600" y="4525963"/>
            <a:ext cx="8026400" cy="233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/>
          <a:lstStyle/>
          <a:p>
            <a:pPr marL="341313" indent="-341313" eaLnBrk="0" hangingPunct="0"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en-US" sz="1700" b="0">
              <a:latin typeface="Helvetica" pitchFamily="34" charset="0"/>
            </a:endParaRP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1000-100,000 short simulations to generate a population of 'decoys'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Filter population to correct systematic biases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Fullatom potential functions to select the deepest energy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Cluster analysis to select the broadest minimum</a:t>
            </a:r>
          </a:p>
          <a:p>
            <a:pPr marL="341313" indent="-341313" eaLnBrk="0" hangingPunct="0">
              <a:lnSpc>
                <a:spcPct val="120000"/>
              </a:lnSpc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b="0"/>
              <a:t>Structure-structure matches to database of known structures</a:t>
            </a:r>
            <a:endParaRPr lang="en-US" sz="1700" b="0">
              <a:latin typeface="Helvetica" pitchFamily="34" charset="0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Rosetta Scoring Function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1417638" y="2287588"/>
          <a:ext cx="6765925" cy="3378200"/>
        </p:xfrm>
        <a:graphic>
          <a:graphicData uri="http://schemas.openxmlformats.org/presentationml/2006/ole">
            <p:oleObj spid="_x0000_s2050" name="Bitmap Image" r:id="rId3" imgW="5723116" imgH="2697714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Dependent Term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idx="1"/>
          </p:nvPr>
        </p:nvGraphicFramePr>
        <p:xfrm>
          <a:off x="1839913" y="2271713"/>
          <a:ext cx="5919787" cy="3187700"/>
        </p:xfrm>
        <a:graphic>
          <a:graphicData uri="http://schemas.openxmlformats.org/presentationml/2006/ole">
            <p:oleObj spid="_x0000_s3074" name="Bitmap Image" r:id="rId3" imgW="6268325" imgH="3753374" progId="Paint.Picture">
              <p:embed/>
            </p:oleObj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Dependent Term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>
            <p:ph idx="1"/>
          </p:nvPr>
        </p:nvGraphicFramePr>
        <p:xfrm>
          <a:off x="2354263" y="2311400"/>
          <a:ext cx="4767262" cy="2516188"/>
        </p:xfrm>
        <a:graphic>
          <a:graphicData uri="http://schemas.openxmlformats.org/presentationml/2006/ole">
            <p:oleObj spid="_x0000_s4098" name="Bitmap Image" r:id="rId3" imgW="5047619" imgH="2962689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Sequence Independent Term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-304800" y="1295400"/>
            <a:ext cx="2857500" cy="4819650"/>
          </a:xfrm>
          <a:solidFill>
            <a:schemeClr val="accent1"/>
          </a:solidFill>
        </p:spPr>
      </p:pic>
      <p:sp>
        <p:nvSpPr>
          <p:cNvPr id="5125" name="Line 4"/>
          <p:cNvSpPr>
            <a:spLocks noChangeShapeType="1"/>
          </p:cNvSpPr>
          <p:nvPr/>
        </p:nvSpPr>
        <p:spPr bwMode="auto">
          <a:xfrm flipV="1">
            <a:off x="838200" y="3200400"/>
            <a:ext cx="0" cy="12954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 flipV="1">
            <a:off x="914400" y="4114800"/>
            <a:ext cx="762000" cy="1066800"/>
          </a:xfrm>
          <a:prstGeom prst="line">
            <a:avLst/>
          </a:prstGeom>
          <a:noFill/>
          <a:ln w="57150">
            <a:solidFill>
              <a:srgbClr val="0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127" name="Group 6"/>
          <p:cNvGrpSpPr>
            <a:grpSpLocks/>
          </p:cNvGrpSpPr>
          <p:nvPr/>
        </p:nvGrpSpPr>
        <p:grpSpPr bwMode="auto">
          <a:xfrm>
            <a:off x="2057400" y="2209800"/>
            <a:ext cx="3886200" cy="4048125"/>
            <a:chOff x="1584" y="1008"/>
            <a:chExt cx="2584" cy="2618"/>
          </a:xfrm>
        </p:grpSpPr>
        <p:pic>
          <p:nvPicPr>
            <p:cNvPr id="513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4" y="1008"/>
              <a:ext cx="2584" cy="23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134" name="Text Box 8"/>
            <p:cNvSpPr txBox="1">
              <a:spLocks noChangeArrowheads="1"/>
            </p:cNvSpPr>
            <p:nvPr/>
          </p:nvSpPr>
          <p:spPr bwMode="auto">
            <a:xfrm>
              <a:off x="1920" y="3408"/>
              <a:ext cx="1488" cy="21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sz="1600">
                  <a:solidFill>
                    <a:srgbClr val="000000"/>
                  </a:solidFill>
                  <a:latin typeface="Times" charset="0"/>
                </a:rPr>
                <a:t>vector representation</a:t>
              </a:r>
            </a:p>
          </p:txBody>
        </p:sp>
      </p:grpSp>
      <p:grpSp>
        <p:nvGrpSpPr>
          <p:cNvPr id="5128" name="Group 9"/>
          <p:cNvGrpSpPr>
            <a:grpSpLocks/>
          </p:cNvGrpSpPr>
          <p:nvPr/>
        </p:nvGrpSpPr>
        <p:grpSpPr bwMode="auto">
          <a:xfrm>
            <a:off x="6096000" y="2971800"/>
            <a:ext cx="2841625" cy="2600325"/>
            <a:chOff x="1392" y="1296"/>
            <a:chExt cx="2702" cy="2472"/>
          </a:xfrm>
        </p:grpSpPr>
        <p:grpSp>
          <p:nvGrpSpPr>
            <p:cNvPr id="5129" name="Group 10"/>
            <p:cNvGrpSpPr>
              <a:grpSpLocks/>
            </p:cNvGrpSpPr>
            <p:nvPr/>
          </p:nvGrpSpPr>
          <p:grpSpPr bwMode="auto">
            <a:xfrm>
              <a:off x="1392" y="1296"/>
              <a:ext cx="2702" cy="2328"/>
              <a:chOff x="1682" y="997"/>
              <a:chExt cx="2702" cy="2328"/>
            </a:xfrm>
          </p:grpSpPr>
          <p:pic>
            <p:nvPicPr>
              <p:cNvPr id="5131" name="Picture 1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682" y="997"/>
                <a:ext cx="2392" cy="2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132" name="Picture 1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928" y="1008"/>
                <a:ext cx="2456" cy="2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130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24" y="3488"/>
              <a:ext cx="2176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5122" name="Object 14"/>
          <p:cNvGraphicFramePr>
            <a:graphicFrameLocks noChangeAspect="1"/>
          </p:cNvGraphicFramePr>
          <p:nvPr>
            <p:ph sz="half" idx="2"/>
          </p:nvPr>
        </p:nvGraphicFramePr>
        <p:xfrm>
          <a:off x="3810000" y="1219200"/>
          <a:ext cx="5334000" cy="925513"/>
        </p:xfrm>
        <a:graphic>
          <a:graphicData uri="http://schemas.openxmlformats.org/presentationml/2006/ole">
            <p:oleObj spid="_x0000_s5122" name="Bitmap Image" r:id="rId8" imgW="6039693" imgH="1047619" progId="Paint.Pictur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Model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>
            <p:ph idx="1"/>
          </p:nvPr>
        </p:nvGraphicFramePr>
        <p:xfrm>
          <a:off x="1282700" y="2106613"/>
          <a:ext cx="7034213" cy="3517900"/>
        </p:xfrm>
        <a:graphic>
          <a:graphicData uri="http://schemas.openxmlformats.org/presentationml/2006/ole">
            <p:oleObj spid="_x0000_s6146" name="Bitmap Image" r:id="rId3" imgW="7447619" imgH="4142857" progId="Paint.Picture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Search Strategy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z="2400" smtClean="0"/>
              <a:t>Requirement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Identify the native structure easily</a:t>
            </a:r>
          </a:p>
          <a:p>
            <a:pPr lvl="2" eaLnBrk="1" hangingPunct="1">
              <a:lnSpc>
                <a:spcPct val="90000"/>
              </a:lnSpc>
            </a:pPr>
            <a:r>
              <a:rPr lang="en-CA" sz="2100" smtClean="0"/>
              <a:t>Filter out those non-native ones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Eliminate the non-native candidates as early as possible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Jumping out from the local minimum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No repetitions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…</a:t>
            </a:r>
          </a:p>
          <a:p>
            <a:pPr eaLnBrk="1" hangingPunct="1">
              <a:lnSpc>
                <a:spcPct val="90000"/>
              </a:lnSpc>
            </a:pPr>
            <a:r>
              <a:rPr lang="en-CA" sz="2400" smtClean="0"/>
              <a:t>Search Strategies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Taboo search, simulated annealing, genetic algorithms, multi-agent, … 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200" smtClean="0"/>
              <a:t> </a:t>
            </a:r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 smtClean="0"/>
              <a:t>ROSETTA search algorithm</a:t>
            </a:r>
            <a:br>
              <a:rPr lang="en-US" sz="3800" b="1" smtClean="0"/>
            </a:br>
            <a:r>
              <a:rPr lang="en-US" sz="3800" b="1" smtClean="0"/>
              <a:t>Monte Carlo/Simulated Annealing</a:t>
            </a:r>
            <a:endParaRPr lang="en-US" sz="380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Structures are assembled from fragments by: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Begin with a fully extended chain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Randomly replace the conformation of one 9 residue segment with the conformation of one of its neighbors in the library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Evaluate the move: Accept or reject based on an energy function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Make another random move, tabu list is built to forbidden some local minimums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After a prescribed number of cycles, switch to 3-residue fragment moves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Filter for Bad </a:t>
            </a:r>
            <a:r>
              <a:rPr lang="en-US" smtClean="0">
                <a:latin typeface="Symbol" pitchFamily="18" charset="2"/>
              </a:rPr>
              <a:t>b</a:t>
            </a:r>
            <a:r>
              <a:rPr lang="en-US" smtClean="0"/>
              <a:t>-Sheets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667000"/>
            <a:ext cx="8229600" cy="3657600"/>
          </a:xfrm>
        </p:spPr>
        <p:txBody>
          <a:bodyPr/>
          <a:lstStyle/>
          <a:p>
            <a:pPr lvl="1" eaLnBrk="1" hangingPunct="1"/>
            <a:r>
              <a:rPr lang="en-US" smtClean="0"/>
              <a:t>No strands,</a:t>
            </a:r>
          </a:p>
          <a:p>
            <a:pPr lvl="1" eaLnBrk="1" hangingPunct="1"/>
            <a:r>
              <a:rPr lang="en-US" smtClean="0"/>
              <a:t>Single strands,</a:t>
            </a:r>
          </a:p>
          <a:p>
            <a:pPr lvl="1" eaLnBrk="1" hangingPunct="1"/>
            <a:r>
              <a:rPr lang="en-US" smtClean="0"/>
              <a:t>Too many neighbors,</a:t>
            </a:r>
          </a:p>
          <a:p>
            <a:pPr lvl="1" eaLnBrk="1" hangingPunct="1"/>
            <a:r>
              <a:rPr lang="en-US" smtClean="0"/>
              <a:t>Single strand in sheets,</a:t>
            </a:r>
          </a:p>
          <a:p>
            <a:pPr lvl="1" eaLnBrk="1" hangingPunct="1"/>
            <a:r>
              <a:rPr lang="en-US" smtClean="0"/>
              <a:t>Bad dot-product,</a:t>
            </a:r>
          </a:p>
          <a:p>
            <a:pPr lvl="1" eaLnBrk="1" hangingPunct="1"/>
            <a:r>
              <a:rPr lang="en-US" smtClean="0"/>
              <a:t>False sheet type (barrel),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33400" y="1371600"/>
            <a:ext cx="784860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/>
              <a:t>Many decoys do not have proper sheets. Filtering those out seems to enhance the rmsd distribution in the decoy set. Bad features we see in decoys include: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b="1" smtClean="0"/>
              <a:t>ROSETTA Obstacles &amp; Enhancements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generate lots of unrealistic decoys </a:t>
            </a:r>
          </a:p>
          <a:p>
            <a:pPr lvl="1" eaLnBrk="1" hangingPunct="1"/>
            <a:r>
              <a:rPr lang="en-US" sz="2200" smtClean="0"/>
              <a:t>Filter based on contact order</a:t>
            </a:r>
          </a:p>
          <a:p>
            <a:pPr lvl="1" eaLnBrk="1" hangingPunct="1"/>
            <a:r>
              <a:rPr lang="en-US" sz="2200" smtClean="0"/>
              <a:t>quality of β-sheets</a:t>
            </a:r>
          </a:p>
          <a:p>
            <a:pPr lvl="1" eaLnBrk="1" hangingPunct="1"/>
            <a:r>
              <a:rPr lang="en-US" sz="2200" smtClean="0"/>
              <a:t>poor packing </a:t>
            </a:r>
          </a:p>
          <a:p>
            <a:pPr eaLnBrk="1" hangingPunct="1"/>
            <a:r>
              <a:rPr lang="en-US" sz="2400" smtClean="0"/>
              <a:t>large search space </a:t>
            </a:r>
          </a:p>
          <a:p>
            <a:pPr lvl="1" eaLnBrk="1" hangingPunct="1"/>
            <a:r>
              <a:rPr lang="en-US" sz="2200" smtClean="0"/>
              <a:t> Bias fragment picking by predicted secondary structure, faster computational algorithms </a:t>
            </a:r>
          </a:p>
          <a:p>
            <a:pPr eaLnBrk="1" hangingPunct="1"/>
            <a:r>
              <a:rPr lang="en-US" sz="2400" smtClean="0"/>
              <a:t>low confidence in the result </a:t>
            </a:r>
          </a:p>
          <a:p>
            <a:pPr lvl="1" eaLnBrk="1" hangingPunct="1"/>
            <a:r>
              <a:rPr lang="en-US" sz="2200" smtClean="0"/>
              <a:t>– Fold many homologs of the target, cluster the answers, report the cluster with highest occupancy </a:t>
            </a:r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b="1" smtClean="0"/>
              <a:t>Our Works</a:t>
            </a:r>
            <a:endParaRPr lang="en-US" b="1" smtClean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smtClean="0"/>
              <a:t>Build Fragment Libraries (on the way)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More comprehensive library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Better method to pick up local structures</a:t>
            </a:r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More accurate energy functions to identify native structures (on the way, joint work with Xin, Gao, and Dongbo, Bu)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Systematic ways to build a promising energy function 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CA" smtClean="0"/>
              <a:t>Better search strategies</a:t>
            </a:r>
          </a:p>
          <a:p>
            <a:pPr lvl="1" eaLnBrk="1" hangingPunct="1">
              <a:lnSpc>
                <a:spcPct val="90000"/>
              </a:lnSpc>
            </a:pPr>
            <a:r>
              <a:rPr lang="en-CA" smtClean="0"/>
              <a:t>Just have some initial ideas. 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28684</TotalTime>
  <Words>1470</Words>
  <Application>Microsoft Office PowerPoint</Application>
  <PresentationFormat>On-screen Show (4:3)</PresentationFormat>
  <Paragraphs>302</Paragraphs>
  <Slides>44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Times New Roman</vt:lpstr>
      <vt:lpstr>Wingdings</vt:lpstr>
      <vt:lpstr>SimSun</vt:lpstr>
      <vt:lpstr>Symbol</vt:lpstr>
      <vt:lpstr>Tahoma</vt:lpstr>
      <vt:lpstr>Times</vt:lpstr>
      <vt:lpstr>Helvetica</vt:lpstr>
      <vt:lpstr>Layers</vt:lpstr>
      <vt:lpstr>CS ChemDraw Drawing</vt:lpstr>
      <vt:lpstr>Bitmap Image</vt:lpstr>
      <vt:lpstr>Ab Initio Methods for Protein Structure Prediction</vt:lpstr>
      <vt:lpstr>Motivation</vt:lpstr>
      <vt:lpstr>Ab Initio Methods</vt:lpstr>
      <vt:lpstr>ab-initio protein structure prediction</vt:lpstr>
      <vt:lpstr>Energy Minimization (Theory)</vt:lpstr>
      <vt:lpstr>Standard Energy Function</vt:lpstr>
      <vt:lpstr>Energy Terms</vt:lpstr>
      <vt:lpstr>Energy Terms</vt:lpstr>
      <vt:lpstr>Reduced complexity models </vt:lpstr>
      <vt:lpstr>Slide 10</vt:lpstr>
      <vt:lpstr>A Simple 2D Lattice</vt:lpstr>
      <vt:lpstr>Lattice Folding</vt:lpstr>
      <vt:lpstr>Lattice Algorithm</vt:lpstr>
      <vt:lpstr>Lattice Energy Algorithm</vt:lpstr>
      <vt:lpstr>More Complex Lattices</vt:lpstr>
      <vt:lpstr>3D Lattices</vt:lpstr>
      <vt:lpstr>Slide 17</vt:lpstr>
      <vt:lpstr>Lattice Methods</vt:lpstr>
      <vt:lpstr>Non-Lattice Models</vt:lpstr>
      <vt:lpstr>Simplified Chain Representation</vt:lpstr>
      <vt:lpstr>Assembly of sub-structural units</vt:lpstr>
      <vt:lpstr>Structure Prediction with Rosetta</vt:lpstr>
      <vt:lpstr>Modelling</vt:lpstr>
      <vt:lpstr>Modelling</vt:lpstr>
      <vt:lpstr>Modelling</vt:lpstr>
      <vt:lpstr>Modelling</vt:lpstr>
      <vt:lpstr>Build the Fragment Library-Rosetta</vt:lpstr>
      <vt:lpstr>Generate the Fragment Library</vt:lpstr>
      <vt:lpstr>Find Local Structures</vt:lpstr>
      <vt:lpstr>Slide 30</vt:lpstr>
      <vt:lpstr>Search Strategy</vt:lpstr>
      <vt:lpstr>Scoring Function</vt:lpstr>
      <vt:lpstr>Slide 33</vt:lpstr>
      <vt:lpstr>Slide 34</vt:lpstr>
      <vt:lpstr>The Rosetta Scoring Function</vt:lpstr>
      <vt:lpstr>The Sequence Dependent Term</vt:lpstr>
      <vt:lpstr>The Sequence Dependent Term</vt:lpstr>
      <vt:lpstr>The Sequence Independent Term</vt:lpstr>
      <vt:lpstr>The Model</vt:lpstr>
      <vt:lpstr>Search Strategy</vt:lpstr>
      <vt:lpstr>ROSETTA search algorithm Monte Carlo/Simulated Annealing</vt:lpstr>
      <vt:lpstr>A Filter for Bad b-Sheets</vt:lpstr>
      <vt:lpstr>ROSETTA Obstacles &amp; Enhancements</vt:lpstr>
      <vt:lpstr>Our Works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Ming Li Talk about Bioinformatics</dc:title>
  <dc:creator>Ming Li</dc:creator>
  <cp:lastModifiedBy>Vondrasek</cp:lastModifiedBy>
  <cp:revision>397</cp:revision>
  <dcterms:created xsi:type="dcterms:W3CDTF">1999-10-09T00:16:45Z</dcterms:created>
  <dcterms:modified xsi:type="dcterms:W3CDTF">2015-05-07T12:22:58Z</dcterms:modified>
</cp:coreProperties>
</file>