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9"/>
  </p:notesMasterIdLst>
  <p:sldIdLst>
    <p:sldId id="256" r:id="rId2"/>
    <p:sldId id="266" r:id="rId3"/>
    <p:sldId id="295" r:id="rId4"/>
    <p:sldId id="261" r:id="rId5"/>
    <p:sldId id="260" r:id="rId6"/>
    <p:sldId id="262" r:id="rId7"/>
    <p:sldId id="259" r:id="rId8"/>
    <p:sldId id="300" r:id="rId9"/>
    <p:sldId id="301" r:id="rId10"/>
    <p:sldId id="302" r:id="rId11"/>
    <p:sldId id="303" r:id="rId12"/>
    <p:sldId id="284" r:id="rId13"/>
    <p:sldId id="297" r:id="rId14"/>
    <p:sldId id="286" r:id="rId15"/>
    <p:sldId id="288" r:id="rId16"/>
    <p:sldId id="289" r:id="rId17"/>
    <p:sldId id="290" r:id="rId18"/>
    <p:sldId id="291" r:id="rId19"/>
    <p:sldId id="257" r:id="rId20"/>
    <p:sldId id="292" r:id="rId21"/>
    <p:sldId id="293" r:id="rId22"/>
    <p:sldId id="298" r:id="rId23"/>
    <p:sldId id="287" r:id="rId24"/>
    <p:sldId id="296" r:id="rId25"/>
    <p:sldId id="299" r:id="rId26"/>
    <p:sldId id="263" r:id="rId27"/>
    <p:sldId id="264" r:id="rId28"/>
    <p:sldId id="265" r:id="rId29"/>
    <p:sldId id="267" r:id="rId30"/>
    <p:sldId id="268" r:id="rId31"/>
    <p:sldId id="269" r:id="rId32"/>
    <p:sldId id="270" r:id="rId33"/>
    <p:sldId id="271" r:id="rId34"/>
    <p:sldId id="272" r:id="rId35"/>
    <p:sldId id="273" r:id="rId36"/>
    <p:sldId id="274" r:id="rId37"/>
    <p:sldId id="275" r:id="rId38"/>
    <p:sldId id="276" r:id="rId39"/>
    <p:sldId id="277" r:id="rId40"/>
    <p:sldId id="278" r:id="rId41"/>
    <p:sldId id="279" r:id="rId42"/>
    <p:sldId id="280" r:id="rId43"/>
    <p:sldId id="281" r:id="rId44"/>
    <p:sldId id="285" r:id="rId45"/>
    <p:sldId id="282" r:id="rId46"/>
    <p:sldId id="283" r:id="rId47"/>
    <p:sldId id="294" r:id="rId4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E8FF"/>
    <a:srgbClr val="EEEFFF"/>
    <a:srgbClr val="CACAFF"/>
    <a:srgbClr val="CDCAFF"/>
    <a:srgbClr val="F1FF04"/>
    <a:srgbClr val="9AF3FF"/>
    <a:srgbClr val="FCFF5D"/>
    <a:srgbClr val="FFFD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59"/>
    <p:restoredTop sz="90936"/>
  </p:normalViewPr>
  <p:slideViewPr>
    <p:cSldViewPr>
      <p:cViewPr varScale="1">
        <p:scale>
          <a:sx n="105" d="100"/>
          <a:sy n="105" d="100"/>
        </p:scale>
        <p:origin x="936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E3C8E57-E583-4CED-86E9-210250572B5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072C72-4CEC-4259-AA5F-CA3620E0F0D4}" type="slidenum">
              <a:rPr lang="en-US"/>
              <a:pPr/>
              <a:t>1</a:t>
            </a:fld>
            <a:endParaRPr lang="en-US"/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6EAD3E-2C47-450F-89A8-4E1529C78774}" type="slidenum">
              <a:rPr lang="en-US"/>
              <a:pPr/>
              <a:t>2</a:t>
            </a:fld>
            <a:endParaRPr lang="en-US"/>
          </a:p>
        </p:txBody>
      </p:sp>
      <p:sp>
        <p:nvSpPr>
          <p:cNvPr id="2560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EFFF05-C6F1-405B-9593-1422A82E3EFF}" type="slidenum">
              <a:rPr lang="en-US"/>
              <a:pPr/>
              <a:t>4</a:t>
            </a:fld>
            <a:endParaRPr lang="en-US"/>
          </a:p>
        </p:txBody>
      </p:sp>
      <p:sp>
        <p:nvSpPr>
          <p:cNvPr id="1433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556C2B6-D16A-4460-B17F-005B7BC18E8D}" type="slidenum">
              <a:rPr lang="en-US"/>
              <a:pPr/>
              <a:t>5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69C069-7224-4019-AB15-E0F72B9BE1C1}" type="slidenum">
              <a:rPr lang="en-US"/>
              <a:pPr/>
              <a:t>6</a:t>
            </a:fld>
            <a:endParaRPr lang="en-US"/>
          </a:p>
        </p:txBody>
      </p:sp>
      <p:sp>
        <p:nvSpPr>
          <p:cNvPr id="1638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F0521C-4D88-46CF-99BC-35B3B9F1476F}" type="slidenum">
              <a:rPr lang="en-US"/>
              <a:pPr/>
              <a:t>7</a:t>
            </a:fld>
            <a:endParaRPr lang="en-US"/>
          </a:p>
        </p:txBody>
      </p:sp>
      <p:sp>
        <p:nvSpPr>
          <p:cNvPr id="1024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A50B05E-35B4-4FFC-9B74-D8EC6D17F318}" type="slidenum">
              <a:rPr lang="en-US"/>
              <a:pPr/>
              <a:t>17</a:t>
            </a:fld>
            <a:endParaRPr lang="en-US"/>
          </a:p>
        </p:txBody>
      </p:sp>
      <p:sp>
        <p:nvSpPr>
          <p:cNvPr id="7168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F5B039-0E50-432D-A5D2-76376AA4E0B0}" type="slidenum">
              <a:rPr lang="en-US"/>
              <a:pPr/>
              <a:t>18</a:t>
            </a:fld>
            <a:endParaRPr lang="en-US"/>
          </a:p>
        </p:txBody>
      </p:sp>
      <p:sp>
        <p:nvSpPr>
          <p:cNvPr id="7373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BCA6D3-8E6C-4679-B63A-EF99B5759813}" type="slidenum">
              <a:rPr lang="en-US"/>
              <a:pPr/>
              <a:t>19</a:t>
            </a:fld>
            <a:endParaRPr lang="en-US"/>
          </a:p>
        </p:txBody>
      </p:sp>
      <p:sp>
        <p:nvSpPr>
          <p:cNvPr id="61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D5565A-C443-441B-93FA-87B760DE9468}" type="slidenum">
              <a:rPr lang="en-US"/>
              <a:pPr/>
              <a:t>21</a:t>
            </a:fld>
            <a:endParaRPr lang="en-US"/>
          </a:p>
        </p:txBody>
      </p:sp>
      <p:sp>
        <p:nvSpPr>
          <p:cNvPr id="7680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5C8F3DE-F411-4C14-B67A-78B91CB914C5}" type="slidenum">
              <a:rPr lang="en-US"/>
              <a:pPr/>
              <a:t>22</a:t>
            </a:fld>
            <a:endParaRPr lang="en-US"/>
          </a:p>
        </p:txBody>
      </p:sp>
      <p:sp>
        <p:nvSpPr>
          <p:cNvPr id="829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8111267-AE94-4B65-BA2B-C0BAEDA6B259}" type="slidenum">
              <a:rPr lang="en-US"/>
              <a:pPr/>
              <a:t>26</a:t>
            </a:fld>
            <a:endParaRPr lang="en-US"/>
          </a:p>
        </p:txBody>
      </p:sp>
      <p:sp>
        <p:nvSpPr>
          <p:cNvPr id="1945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DB26D14-FF66-4578-AD8C-04EA2459D767}" type="slidenum">
              <a:rPr lang="en-US"/>
              <a:pPr/>
              <a:t>27</a:t>
            </a:fld>
            <a:endParaRPr lang="en-US"/>
          </a:p>
        </p:txBody>
      </p:sp>
      <p:sp>
        <p:nvSpPr>
          <p:cNvPr id="2150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C54613-6E9E-4136-9DA4-F6CF240CD9F3}" type="slidenum">
              <a:rPr lang="en-US"/>
              <a:pPr/>
              <a:t>28</a:t>
            </a:fld>
            <a:endParaRPr lang="en-US"/>
          </a:p>
        </p:txBody>
      </p:sp>
      <p:sp>
        <p:nvSpPr>
          <p:cNvPr id="2355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331C02-6948-4C76-8192-76299751DDD5}" type="slidenum">
              <a:rPr lang="en-US"/>
              <a:pPr/>
              <a:t>29</a:t>
            </a:fld>
            <a:endParaRPr lang="en-US"/>
          </a:p>
        </p:txBody>
      </p:sp>
      <p:sp>
        <p:nvSpPr>
          <p:cNvPr id="2765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243683-2DA5-4AD2-AC20-4893F5A688AE}" type="slidenum">
              <a:rPr lang="en-US"/>
              <a:pPr/>
              <a:t>30</a:t>
            </a:fld>
            <a:endParaRPr lang="en-US"/>
          </a:p>
        </p:txBody>
      </p:sp>
      <p:sp>
        <p:nvSpPr>
          <p:cNvPr id="2969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E47FA2C-54EE-4EDE-834E-F95573992A6B}" type="slidenum">
              <a:rPr lang="en-US"/>
              <a:pPr/>
              <a:t>31</a:t>
            </a:fld>
            <a:endParaRPr lang="en-US"/>
          </a:p>
        </p:txBody>
      </p:sp>
      <p:sp>
        <p:nvSpPr>
          <p:cNvPr id="317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477F17-6E99-4F45-AEB0-9364CC44262C}" type="slidenum">
              <a:rPr lang="en-US"/>
              <a:pPr/>
              <a:t>32</a:t>
            </a:fld>
            <a:endParaRPr lang="en-US"/>
          </a:p>
        </p:txBody>
      </p:sp>
      <p:sp>
        <p:nvSpPr>
          <p:cNvPr id="3379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FF3E31-6880-41A4-A7C8-D6836DE34903}" type="slidenum">
              <a:rPr lang="en-US"/>
              <a:pPr/>
              <a:t>33</a:t>
            </a:fld>
            <a:endParaRPr lang="en-US"/>
          </a:p>
        </p:txBody>
      </p:sp>
      <p:sp>
        <p:nvSpPr>
          <p:cNvPr id="3584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A50F50-C1EC-4167-80F9-32227F18CE5C}" type="slidenum">
              <a:rPr lang="en-US"/>
              <a:pPr/>
              <a:t>34</a:t>
            </a:fld>
            <a:endParaRPr lang="en-US"/>
          </a:p>
        </p:txBody>
      </p:sp>
      <p:sp>
        <p:nvSpPr>
          <p:cNvPr id="3789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9B31BDC-C395-4A51-87CF-CE8DC0221F5B}" type="slidenum">
              <a:rPr lang="en-US"/>
              <a:pPr/>
              <a:t>35</a:t>
            </a:fld>
            <a:endParaRPr lang="en-US"/>
          </a:p>
        </p:txBody>
      </p:sp>
      <p:sp>
        <p:nvSpPr>
          <p:cNvPr id="3993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E084E5-296A-4131-9222-EB0B3CCF13E8}" type="slidenum">
              <a:rPr lang="en-US"/>
              <a:pPr/>
              <a:t>36</a:t>
            </a:fld>
            <a:endParaRPr lang="en-US"/>
          </a:p>
        </p:txBody>
      </p:sp>
      <p:sp>
        <p:nvSpPr>
          <p:cNvPr id="4198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EFCAD3-CE12-40B7-A6A8-34126B6EBC3B}" type="slidenum">
              <a:rPr lang="en-US"/>
              <a:pPr/>
              <a:t>37</a:t>
            </a:fld>
            <a:endParaRPr lang="en-US"/>
          </a:p>
        </p:txBody>
      </p:sp>
      <p:sp>
        <p:nvSpPr>
          <p:cNvPr id="4403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83B309-3C85-49FF-9EAD-3AD29CDCAC78}" type="slidenum">
              <a:rPr lang="en-US"/>
              <a:pPr/>
              <a:t>38</a:t>
            </a:fld>
            <a:endParaRPr lang="en-US"/>
          </a:p>
        </p:txBody>
      </p:sp>
      <p:sp>
        <p:nvSpPr>
          <p:cNvPr id="4608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3C4CCD-9F18-42A5-B7F3-3F1AF961F9C0}" type="slidenum">
              <a:rPr lang="en-US"/>
              <a:pPr/>
              <a:t>39</a:t>
            </a:fld>
            <a:endParaRPr lang="en-US"/>
          </a:p>
        </p:txBody>
      </p:sp>
      <p:sp>
        <p:nvSpPr>
          <p:cNvPr id="4813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FBFE92-CA61-4622-A28B-358A3C277368}" type="slidenum">
              <a:rPr lang="en-US"/>
              <a:pPr/>
              <a:t>40</a:t>
            </a:fld>
            <a:endParaRPr lang="en-US"/>
          </a:p>
        </p:txBody>
      </p:sp>
      <p:sp>
        <p:nvSpPr>
          <p:cNvPr id="5017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4647FB-E44A-4B58-B3FC-B3D3DBA5A5A8}" type="slidenum">
              <a:rPr lang="en-US"/>
              <a:pPr/>
              <a:t>41</a:t>
            </a:fld>
            <a:endParaRPr lang="en-US"/>
          </a:p>
        </p:txBody>
      </p:sp>
      <p:sp>
        <p:nvSpPr>
          <p:cNvPr id="5222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AFF0EE-8E6E-4995-A895-A7BDACA70261}" type="slidenum">
              <a:rPr lang="en-US"/>
              <a:pPr/>
              <a:t>42</a:t>
            </a:fld>
            <a:endParaRPr lang="en-US"/>
          </a:p>
        </p:txBody>
      </p:sp>
      <p:sp>
        <p:nvSpPr>
          <p:cNvPr id="5427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64654E-A68E-4389-9364-E610B8C8CC94}" type="slidenum">
              <a:rPr lang="en-US"/>
              <a:pPr/>
              <a:t>43</a:t>
            </a:fld>
            <a:endParaRPr lang="en-US"/>
          </a:p>
        </p:txBody>
      </p:sp>
      <p:sp>
        <p:nvSpPr>
          <p:cNvPr id="5632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E23454D-3DDE-41F0-B8E3-AD9C72FA0AFF}" type="slidenum">
              <a:rPr lang="en-US"/>
              <a:pPr/>
              <a:t>44</a:t>
            </a:fld>
            <a:endParaRPr lang="en-US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DE4D10-E7C4-4245-A5D6-2FAE21505962}" type="slidenum">
              <a:rPr lang="en-US"/>
              <a:pPr/>
              <a:t>45</a:t>
            </a:fld>
            <a:endParaRPr lang="en-US"/>
          </a:p>
        </p:txBody>
      </p:sp>
      <p:sp>
        <p:nvSpPr>
          <p:cNvPr id="5837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D03701C-106B-42F7-8595-F607E7EA32F6}" type="slidenum">
              <a:rPr lang="en-US"/>
              <a:pPr/>
              <a:t>46</a:t>
            </a:fld>
            <a:endParaRPr lang="en-US"/>
          </a:p>
        </p:txBody>
      </p:sp>
      <p:sp>
        <p:nvSpPr>
          <p:cNvPr id="6041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CF59982-485C-49EA-9E4D-B43EEE99320B}" type="slidenum">
              <a:rPr lang="en-US"/>
              <a:pPr/>
              <a:t>47</a:t>
            </a:fld>
            <a:endParaRPr lang="en-US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6B3B07-15CF-48E9-8C93-454049177A7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2CE696-034E-4CB5-8E37-D7161929611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63FCC7-CD70-4289-A080-5AE808560E5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ED3639-A0EC-490F-83FA-0C46312941D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941E5A-10CC-419F-911B-CDBE4978F25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7A1ED5-6900-4B9E-8D2C-041398AC2C9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A56107-3B78-4166-9D45-47B8F5042BE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67363B-7DC8-4DC7-AC22-AC84452D654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C1EB68-84D5-425C-8809-69E29670DC1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7C2D0D-3F57-4C4B-A592-D837989171F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BA1FC-BE06-4053-B8F8-73114DC13E6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D6D20C17-D7BF-4CB6-A376-7C75823D351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77724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92522DEC-AF0E-4DC2-BA81-3A1E62ED34D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02CF1B5-1DFF-4521-9BD6-E7B698CA63B0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Proteolysis" TargetMode="External"/><Relationship Id="rId13" Type="http://schemas.openxmlformats.org/officeDocument/2006/relationships/hyperlink" Target="https://en.wikipedia.org/wiki/Alzheimer's_disease" TargetMode="External"/><Relationship Id="rId3" Type="http://schemas.openxmlformats.org/officeDocument/2006/relationships/hyperlink" Target="https://en.wikipedia.org/wiki/Biological_tissue" TargetMode="External"/><Relationship Id="rId7" Type="http://schemas.openxmlformats.org/officeDocument/2006/relationships/hyperlink" Target="https://en.wikipedia.org/wiki/Neural_plasticity" TargetMode="External"/><Relationship Id="rId12" Type="http://schemas.openxmlformats.org/officeDocument/2006/relationships/hyperlink" Target="https://en.wikipedia.org/wiki/Amyloid_plaque" TargetMode="External"/><Relationship Id="rId2" Type="http://schemas.openxmlformats.org/officeDocument/2006/relationships/hyperlink" Target="https://en.wikipedia.org/wiki/Integral_membrane_protein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en.wikipedia.org/wiki/Amyloid_precursor_protein" TargetMode="External"/><Relationship Id="rId11" Type="http://schemas.openxmlformats.org/officeDocument/2006/relationships/hyperlink" Target="https://en.wikipedia.org/wiki/Amyloid" TargetMode="External"/><Relationship Id="rId5" Type="http://schemas.openxmlformats.org/officeDocument/2006/relationships/hyperlink" Target="https://en.wikipedia.org/wiki/Neuron" TargetMode="External"/><Relationship Id="rId10" Type="http://schemas.openxmlformats.org/officeDocument/2006/relationships/hyperlink" Target="https://en.wikipedia.org/wiki/Amino_acid" TargetMode="External"/><Relationship Id="rId4" Type="http://schemas.openxmlformats.org/officeDocument/2006/relationships/hyperlink" Target="https://en.wikipedia.org/wiki/Synapse" TargetMode="External"/><Relationship Id="rId9" Type="http://schemas.openxmlformats.org/officeDocument/2006/relationships/hyperlink" Target="https://en.wikipedia.org/wiki/Beta_amyloid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2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2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609600"/>
            <a:ext cx="7772400" cy="1143000"/>
          </a:xfrm>
          <a:solidFill>
            <a:srgbClr val="EAFF21"/>
          </a:solidFill>
        </p:spPr>
        <p:txBody>
          <a:bodyPr/>
          <a:lstStyle/>
          <a:p>
            <a:r>
              <a:rPr lang="en-US" sz="3200"/>
              <a:t>Scenarios for Protein Aggregation 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2286000"/>
            <a:ext cx="6400800" cy="1066800"/>
          </a:xfrm>
          <a:solidFill>
            <a:schemeClr val="accent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sz="2800"/>
              <a:t>Illustrations using A</a:t>
            </a:r>
            <a:r>
              <a:rPr lang="en-US" sz="2800">
                <a:sym typeface="Symbol" pitchFamily="18" charset="2"/>
              </a:rPr>
              <a:t> peptides</a:t>
            </a:r>
            <a:r>
              <a:rPr lang="en-US" sz="2800" baseline="-25000">
                <a:sym typeface="Symbol" pitchFamily="18" charset="2"/>
              </a:rPr>
              <a:t> </a:t>
            </a:r>
            <a:r>
              <a:rPr lang="en-US" sz="2800">
                <a:sym typeface="Symbol" pitchFamily="18" charset="2"/>
              </a:rPr>
              <a:t>and PrP</a:t>
            </a:r>
            <a:r>
              <a:rPr lang="en-US" sz="2800" baseline="30000">
                <a:sym typeface="Symbol" pitchFamily="18" charset="2"/>
              </a:rPr>
              <a:t>C </a:t>
            </a:r>
            <a:r>
              <a:rPr lang="en-US" sz="2800">
                <a:sym typeface="Symbol" pitchFamily="18" charset="2"/>
              </a:rPr>
              <a:t>as examples</a:t>
            </a:r>
            <a:endParaRPr lang="en-US" sz="2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848600" cy="6858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Global Structure of amyloid fibrils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828800"/>
            <a:ext cx="4343400" cy="3048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1400">
                <a:latin typeface="Helvetica" pitchFamily="1" charset="0"/>
              </a:rPr>
              <a:t>diameter = 4-12 nm (electron microscopy)</a:t>
            </a:r>
          </a:p>
          <a:p>
            <a:pPr>
              <a:lnSpc>
                <a:spcPct val="90000"/>
              </a:lnSpc>
            </a:pPr>
            <a:endParaRPr lang="en-US" sz="1400">
              <a:latin typeface="Helvetica" pitchFamily="1" charset="0"/>
            </a:endParaRPr>
          </a:p>
          <a:p>
            <a:pPr>
              <a:lnSpc>
                <a:spcPct val="90000"/>
              </a:lnSpc>
            </a:pPr>
            <a:r>
              <a:rPr lang="en-US" sz="1400">
                <a:latin typeface="Helvetica" pitchFamily="1" charset="0"/>
              </a:rPr>
              <a:t>cross-</a:t>
            </a:r>
            <a:r>
              <a:rPr lang="en-US" sz="1400">
                <a:latin typeface="Symbol" pitchFamily="18" charset="2"/>
              </a:rPr>
              <a:t>b </a:t>
            </a:r>
            <a:r>
              <a:rPr lang="en-US" sz="1400">
                <a:latin typeface="Helvetica" pitchFamily="1" charset="0"/>
              </a:rPr>
              <a:t>structure (strands perpendicular to long axis of fibril)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1400">
              <a:latin typeface="Helvetica" pitchFamily="1" charset="0"/>
            </a:endParaRPr>
          </a:p>
          <a:p>
            <a:pPr>
              <a:lnSpc>
                <a:spcPct val="90000"/>
              </a:lnSpc>
            </a:pPr>
            <a:r>
              <a:rPr lang="en-US" sz="1400">
                <a:latin typeface="Helvetica" pitchFamily="1" charset="0"/>
              </a:rPr>
              <a:t>4.7 </a:t>
            </a:r>
            <a:r>
              <a:rPr lang="en-US" sz="1400">
                <a:latin typeface="Arial"/>
              </a:rPr>
              <a:t>Å</a:t>
            </a:r>
            <a:r>
              <a:rPr lang="en-US" sz="1400">
                <a:latin typeface="Helvetica" pitchFamily="1" charset="0"/>
              </a:rPr>
              <a:t> inter-strand spacing (along axis)</a:t>
            </a:r>
          </a:p>
          <a:p>
            <a:pPr>
              <a:lnSpc>
                <a:spcPct val="90000"/>
              </a:lnSpc>
            </a:pPr>
            <a:r>
              <a:rPr lang="en-US" sz="1400">
                <a:latin typeface="Helvetica" pitchFamily="1" charset="0"/>
              </a:rPr>
              <a:t>9 </a:t>
            </a:r>
            <a:r>
              <a:rPr lang="en-US" sz="1400">
                <a:latin typeface="Arial"/>
              </a:rPr>
              <a:t>Å</a:t>
            </a:r>
            <a:r>
              <a:rPr lang="en-US" sz="1400">
                <a:latin typeface="Helvetica" pitchFamily="1" charset="0"/>
              </a:rPr>
              <a:t> inter-sheet spacing (perpendicular on axis)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1400">
              <a:latin typeface="Helvetica" pitchFamily="1" charset="0"/>
            </a:endParaRPr>
          </a:p>
          <a:p>
            <a:pPr>
              <a:lnSpc>
                <a:spcPct val="90000"/>
              </a:lnSpc>
            </a:pPr>
            <a:r>
              <a:rPr lang="en-US" sz="1400">
                <a:latin typeface="Helvetica" pitchFamily="1" charset="0"/>
              </a:rPr>
              <a:t>twist between adjacent strands</a:t>
            </a:r>
          </a:p>
          <a:p>
            <a:pPr>
              <a:lnSpc>
                <a:spcPct val="90000"/>
              </a:lnSpc>
            </a:pPr>
            <a:r>
              <a:rPr lang="en-US" sz="1400">
                <a:latin typeface="Helvetica" pitchFamily="1" charset="0"/>
              </a:rPr>
              <a:t>2-5 protofilaments (overall helical twist)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1400">
              <a:latin typeface="Helvetica" pitchFamily="1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1400">
                <a:latin typeface="Helvetica" pitchFamily="1" charset="0"/>
              </a:rPr>
              <a:t>  	  (X-ray fiber diffraction,solid state NMR)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400">
                <a:latin typeface="Helvetica" pitchFamily="1" charset="0"/>
              </a:rPr>
              <a:t>		</a:t>
            </a:r>
          </a:p>
        </p:txBody>
      </p:sp>
      <p:pic>
        <p:nvPicPr>
          <p:cNvPr id="24580" name="Picture 4" descr="strands_amyloid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318125" y="1981200"/>
            <a:ext cx="2468563" cy="4114800"/>
          </a:xfrm>
        </p:spPr>
      </p:pic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228600" y="5181600"/>
            <a:ext cx="4910138" cy="1187450"/>
          </a:xfrm>
          <a:prstGeom prst="rect">
            <a:avLst/>
          </a:prstGeom>
          <a:solidFill>
            <a:srgbClr val="FF0F09">
              <a:alpha val="5300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Broad goal: Describe structures,</a:t>
            </a:r>
          </a:p>
          <a:p>
            <a:r>
              <a:rPr lang="en-US" b="1"/>
              <a:t>stabilities, kinetics from </a:t>
            </a:r>
          </a:p>
          <a:p>
            <a:r>
              <a:rPr lang="en-US" b="1"/>
              <a:t>monomers to fibrils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228600"/>
            <a:ext cx="7772400" cy="533400"/>
          </a:xfrm>
          <a:solidFill>
            <a:srgbClr val="B1FF0C"/>
          </a:solidFill>
        </p:spPr>
        <p:txBody>
          <a:bodyPr/>
          <a:lstStyle/>
          <a:p>
            <a:r>
              <a:rPr lang="en-US" sz="2800" b="1"/>
              <a:t>Energy landscape for monomeric folding</a:t>
            </a:r>
            <a:endParaRPr lang="en-US" sz="2800"/>
          </a:p>
        </p:txBody>
      </p:sp>
      <p:pic>
        <p:nvPicPr>
          <p:cNvPr id="78851" name="Picture 3" descr="bi0473141f000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914400"/>
            <a:ext cx="4483100" cy="5711825"/>
          </a:xfrm>
          <a:prstGeom prst="rect">
            <a:avLst/>
          </a:prstGeom>
          <a:noFill/>
        </p:spPr>
      </p:pic>
      <p:sp>
        <p:nvSpPr>
          <p:cNvPr id="78852" name="Text Box 4"/>
          <p:cNvSpPr txBox="1">
            <a:spLocks noChangeArrowheads="1"/>
          </p:cNvSpPr>
          <p:nvPr/>
        </p:nvSpPr>
        <p:spPr bwMode="auto">
          <a:xfrm>
            <a:off x="5775325" y="2551113"/>
            <a:ext cx="2889250" cy="64135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/>
              <a:t>Monomer can misfold to </a:t>
            </a:r>
          </a:p>
          <a:p>
            <a:r>
              <a:rPr lang="en-US" sz="1800" b="1"/>
              <a:t>multiple conformations</a:t>
            </a:r>
            <a:endParaRPr lang="en-US" sz="1800"/>
          </a:p>
        </p:txBody>
      </p:sp>
      <p:sp>
        <p:nvSpPr>
          <p:cNvPr id="78853" name="Text Box 5"/>
          <p:cNvSpPr txBox="1">
            <a:spLocks noChangeArrowheads="1"/>
          </p:cNvSpPr>
          <p:nvPr/>
        </p:nvSpPr>
        <p:spPr bwMode="auto">
          <a:xfrm>
            <a:off x="5715000" y="4191000"/>
            <a:ext cx="3028950" cy="1006475"/>
          </a:xfrm>
          <a:prstGeom prst="rect">
            <a:avLst/>
          </a:prstGeom>
          <a:solidFill>
            <a:srgbClr val="800000">
              <a:alpha val="28000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/>
              <a:t>Structural variations in  the CBAs are imprinted in oligomers and fibrils</a:t>
            </a:r>
            <a:endParaRPr lang="en-US" sz="2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3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09600"/>
            <a:ext cx="7848600" cy="5334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Aggregation Linked to diseases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371600"/>
            <a:ext cx="7924800" cy="2743200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Blip>
                <a:blip r:embed="rId3"/>
              </a:buBlip>
            </a:pPr>
            <a:r>
              <a:rPr lang="en-US" sz="1600">
                <a:latin typeface="Helvetica" pitchFamily="1" charset="0"/>
              </a:rPr>
              <a:t> Protein deposition diseases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400">
                <a:solidFill>
                  <a:srgbClr val="FF0000"/>
                </a:solidFill>
                <a:latin typeface="Helvetica" pitchFamily="1" charset="0"/>
              </a:rPr>
              <a:t>        * transmissible spongiform encephalopathies (TSE; Mad Cow Disease)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400">
                <a:solidFill>
                  <a:srgbClr val="FF0000"/>
                </a:solidFill>
                <a:latin typeface="Helvetica" pitchFamily="1" charset="0"/>
              </a:rPr>
              <a:t>        * Alzheimer</a:t>
            </a:r>
            <a:r>
              <a:rPr lang="en-US" sz="1400">
                <a:solidFill>
                  <a:srgbClr val="FF0000"/>
                </a:solidFill>
                <a:latin typeface="Arial"/>
              </a:rPr>
              <a:t>’</a:t>
            </a:r>
            <a:r>
              <a:rPr lang="en-US" sz="1400">
                <a:solidFill>
                  <a:srgbClr val="FF0000"/>
                </a:solidFill>
                <a:latin typeface="Helvetica" pitchFamily="1" charset="0"/>
              </a:rPr>
              <a:t>s disease, Parkinson</a:t>
            </a:r>
            <a:r>
              <a:rPr lang="en-US" sz="1400">
                <a:solidFill>
                  <a:srgbClr val="FF0000"/>
                </a:solidFill>
                <a:latin typeface="Arial"/>
              </a:rPr>
              <a:t>’</a:t>
            </a:r>
            <a:r>
              <a:rPr lang="en-US" sz="1400">
                <a:solidFill>
                  <a:srgbClr val="FF0000"/>
                </a:solidFill>
                <a:latin typeface="Helvetica" pitchFamily="1" charset="0"/>
              </a:rPr>
              <a:t>s disease</a:t>
            </a:r>
            <a:endParaRPr lang="en-US" sz="1600">
              <a:latin typeface="Helvetica" pitchFamily="1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400">
                <a:solidFill>
                  <a:srgbClr val="FF0000"/>
                </a:solidFill>
                <a:latin typeface="Helvetica" pitchFamily="1" charset="0"/>
              </a:rPr>
              <a:t>        * diabetes (type II)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1400">
              <a:solidFill>
                <a:srgbClr val="FF0000"/>
              </a:solidFill>
              <a:latin typeface="Helvetica" pitchFamily="1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Blip>
                <a:blip r:embed="rId3"/>
              </a:buBlip>
            </a:pPr>
            <a:r>
              <a:rPr lang="en-US" sz="1600">
                <a:latin typeface="Helvetica" pitchFamily="1" charset="0"/>
              </a:rPr>
              <a:t> All these diseases = related to misfolding and protein aggregation </a:t>
            </a:r>
          </a:p>
          <a:p>
            <a:pPr>
              <a:lnSpc>
                <a:spcPct val="80000"/>
              </a:lnSpc>
              <a:buFont typeface="Wingdings" pitchFamily="2" charset="2"/>
              <a:buBlip>
                <a:blip r:embed="rId3"/>
              </a:buBlip>
            </a:pPr>
            <a:endParaRPr lang="en-US" sz="1600">
              <a:latin typeface="Helvetica" pitchFamily="1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Blip>
                <a:blip r:embed="rId3"/>
              </a:buBlip>
            </a:pPr>
            <a:r>
              <a:rPr lang="en-US" sz="1600">
                <a:latin typeface="Helvetica" pitchFamily="1" charset="0"/>
              </a:rPr>
              <a:t> </a:t>
            </a:r>
            <a:r>
              <a:rPr lang="en-US" sz="1600">
                <a:solidFill>
                  <a:srgbClr val="0000FF"/>
                </a:solidFill>
                <a:latin typeface="Helvetica" pitchFamily="1" charset="0"/>
              </a:rPr>
              <a:t>Misfolding into multiple amyloid conformations (strains) </a:t>
            </a:r>
          </a:p>
          <a:p>
            <a:pPr>
              <a:lnSpc>
                <a:spcPct val="80000"/>
              </a:lnSpc>
              <a:buFont typeface="Wingdings" pitchFamily="2" charset="2"/>
              <a:buBlip>
                <a:blip r:embed="rId3"/>
              </a:buBlip>
            </a:pPr>
            <a:endParaRPr lang="en-US" sz="1600">
              <a:solidFill>
                <a:srgbClr val="0000FF"/>
              </a:solidFill>
              <a:latin typeface="Helvetica" pitchFamily="1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Blip>
                <a:blip r:embed="rId3"/>
              </a:buBlip>
            </a:pPr>
            <a:r>
              <a:rPr lang="en-US" sz="1600">
                <a:latin typeface="Helvetica" pitchFamily="1" charset="0"/>
              </a:rPr>
              <a:t> </a:t>
            </a:r>
            <a:r>
              <a:rPr lang="en-US" sz="1600">
                <a:solidFill>
                  <a:srgbClr val="E01A00"/>
                </a:solidFill>
                <a:latin typeface="Helvetica" pitchFamily="1" charset="0"/>
              </a:rPr>
              <a:t>Examples: prion proteins (TSE), Alzheimer</a:t>
            </a:r>
            <a:r>
              <a:rPr lang="en-US" sz="1600">
                <a:solidFill>
                  <a:srgbClr val="E01A00"/>
                </a:solidFill>
                <a:latin typeface="Arial"/>
              </a:rPr>
              <a:t>’</a:t>
            </a:r>
            <a:r>
              <a:rPr lang="en-US" sz="1600">
                <a:solidFill>
                  <a:srgbClr val="E01A00"/>
                </a:solidFill>
                <a:latin typeface="Helvetica" pitchFamily="1" charset="0"/>
              </a:rPr>
              <a:t>s, CWD</a:t>
            </a:r>
            <a:endParaRPr lang="en-US" sz="1600">
              <a:latin typeface="Helvetica" pitchFamily="1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1600">
              <a:latin typeface="Helvetica" pitchFamily="1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600">
                <a:latin typeface="Helvetica" pitchFamily="1" charset="0"/>
              </a:rPr>
              <a:t>      	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400" b="1">
                <a:latin typeface="Helvetica" pitchFamily="1" charset="0"/>
              </a:rPr>
              <a:t>	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600">
                <a:latin typeface="Helvetica" pitchFamily="1" charset="0"/>
              </a:rPr>
              <a:t>    </a:t>
            </a:r>
            <a:endParaRPr lang="en-US" sz="1400" b="1">
              <a:latin typeface="Helvetica" pitchFamily="1" charset="0"/>
            </a:endParaRP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914400" y="3886200"/>
            <a:ext cx="7146925" cy="822325"/>
          </a:xfrm>
          <a:prstGeom prst="rect">
            <a:avLst/>
          </a:prstGeom>
          <a:solidFill>
            <a:srgbClr val="E419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Question:  What is the nature of the initial events in </a:t>
            </a:r>
          </a:p>
          <a:p>
            <a:r>
              <a:rPr lang="en-US"/>
              <a:t>                              oligomer formation?</a:t>
            </a:r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304800" y="4953000"/>
            <a:ext cx="8562975" cy="457200"/>
          </a:xfrm>
          <a:prstGeom prst="rect">
            <a:avLst/>
          </a:prstGeom>
          <a:solidFill>
            <a:srgbClr val="0025F9">
              <a:alpha val="46001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Two broad scenarios: Illustrations using A</a:t>
            </a:r>
            <a:r>
              <a:rPr lang="en-US">
                <a:sym typeface="Symbol" pitchFamily="18" charset="2"/>
              </a:rPr>
              <a:t> peptides and PrP</a:t>
            </a:r>
            <a:r>
              <a:rPr lang="en-US" baseline="30000">
                <a:sym typeface="Symbol" pitchFamily="18" charset="2"/>
              </a:rPr>
              <a:t>C</a:t>
            </a:r>
            <a:endParaRPr lang="en-US"/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8289925" y="58308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8670925" y="58308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8670925" y="61356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8442325" y="59832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22" name="Text Box 10"/>
          <p:cNvSpPr txBox="1">
            <a:spLocks noChangeArrowheads="1"/>
          </p:cNvSpPr>
          <p:nvPr/>
        </p:nvSpPr>
        <p:spPr bwMode="auto">
          <a:xfrm>
            <a:off x="8556625" y="6316663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3323" name="Text Box 11"/>
          <p:cNvSpPr txBox="1">
            <a:spLocks noChangeArrowheads="1"/>
          </p:cNvSpPr>
          <p:nvPr/>
        </p:nvSpPr>
        <p:spPr bwMode="auto">
          <a:xfrm>
            <a:off x="8594725" y="61356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24" name="Text Box 12"/>
          <p:cNvSpPr txBox="1">
            <a:spLocks noChangeArrowheads="1"/>
          </p:cNvSpPr>
          <p:nvPr/>
        </p:nvSpPr>
        <p:spPr bwMode="auto">
          <a:xfrm>
            <a:off x="9051925" y="62880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25" name="Text Box 13"/>
          <p:cNvSpPr txBox="1">
            <a:spLocks noChangeArrowheads="1"/>
          </p:cNvSpPr>
          <p:nvPr/>
        </p:nvSpPr>
        <p:spPr bwMode="auto">
          <a:xfrm>
            <a:off x="8594725" y="62880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26" name="Text Box 14"/>
          <p:cNvSpPr txBox="1">
            <a:spLocks noChangeArrowheads="1"/>
          </p:cNvSpPr>
          <p:nvPr/>
        </p:nvSpPr>
        <p:spPr bwMode="auto">
          <a:xfrm>
            <a:off x="8061325" y="28590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27" name="Text Box 15"/>
          <p:cNvSpPr txBox="1">
            <a:spLocks noChangeArrowheads="1"/>
          </p:cNvSpPr>
          <p:nvPr/>
        </p:nvSpPr>
        <p:spPr bwMode="auto">
          <a:xfrm>
            <a:off x="8366125" y="34686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28" name="Text Box 16"/>
          <p:cNvSpPr txBox="1">
            <a:spLocks noChangeArrowheads="1"/>
          </p:cNvSpPr>
          <p:nvPr/>
        </p:nvSpPr>
        <p:spPr bwMode="auto">
          <a:xfrm>
            <a:off x="9013825" y="3725863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3329" name="Text Box 17"/>
          <p:cNvSpPr txBox="1">
            <a:spLocks noChangeArrowheads="1"/>
          </p:cNvSpPr>
          <p:nvPr/>
        </p:nvSpPr>
        <p:spPr bwMode="auto">
          <a:xfrm>
            <a:off x="8305800" y="3276600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3330" name="Text Box 18"/>
          <p:cNvSpPr txBox="1">
            <a:spLocks noChangeArrowheads="1"/>
          </p:cNvSpPr>
          <p:nvPr/>
        </p:nvSpPr>
        <p:spPr bwMode="auto">
          <a:xfrm>
            <a:off x="7299325" y="30114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31" name="Text Box 19"/>
          <p:cNvSpPr txBox="1">
            <a:spLocks noChangeArrowheads="1"/>
          </p:cNvSpPr>
          <p:nvPr/>
        </p:nvSpPr>
        <p:spPr bwMode="auto">
          <a:xfrm>
            <a:off x="8213725" y="31242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3332" name="Text Box 20"/>
          <p:cNvSpPr txBox="1">
            <a:spLocks noChangeArrowheads="1"/>
          </p:cNvSpPr>
          <p:nvPr/>
        </p:nvSpPr>
        <p:spPr bwMode="auto">
          <a:xfrm>
            <a:off x="381000" y="5715000"/>
            <a:ext cx="7943850" cy="4572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Current </a:t>
            </a:r>
            <a:r>
              <a:rPr lang="en-US"/>
              <a:t>AD hypothesis: Soluble oligomers are neurotoxic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3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09600"/>
            <a:ext cx="7848600" cy="533400"/>
          </a:xfrm>
          <a:solidFill>
            <a:srgbClr val="000099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Scenarios for Fibrillization</a:t>
            </a:r>
          </a:p>
        </p:txBody>
      </p:sp>
      <p:pic>
        <p:nvPicPr>
          <p:cNvPr id="11267" name="Picture 3" descr="Fig4_revCOS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0" y="1828800"/>
            <a:ext cx="2524125" cy="3948113"/>
          </a:xfrm>
          <a:prstGeom prst="rect">
            <a:avLst/>
          </a:prstGeom>
          <a:noFill/>
        </p:spPr>
      </p:pic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914400" y="2667000"/>
            <a:ext cx="2209800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N* = metastable</a:t>
            </a:r>
          </a:p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N* formation = partial unfolding</a:t>
            </a: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914400" y="1905000"/>
            <a:ext cx="1371600" cy="33655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rgbClr val="000099"/>
                </a:solidFill>
                <a:latin typeface="Helvetica" pitchFamily="1" charset="0"/>
              </a:rPr>
              <a:t>A</a:t>
            </a:r>
            <a:r>
              <a:rPr lang="en-US" sz="1600" b="1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 and </a:t>
            </a:r>
            <a:r>
              <a:rPr lang="en-US" sz="1600" b="1">
                <a:solidFill>
                  <a:srgbClr val="000099"/>
                </a:solidFill>
                <a:latin typeface="Helvetica" pitchFamily="1" charset="0"/>
              </a:rPr>
              <a:t>TTR </a:t>
            </a:r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5943600" y="1905000"/>
            <a:ext cx="1600200" cy="33655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Prions</a:t>
            </a:r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5638800" y="2667000"/>
            <a:ext cx="2971800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N* = stable</a:t>
            </a:r>
          </a:p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N* formation in prions = </a:t>
            </a:r>
            <a:r>
              <a:rPr lang="en-US" sz="1400" b="1">
                <a:solidFill>
                  <a:srgbClr val="FF0000"/>
                </a:solidFill>
                <a:latin typeface="Helvetica" pitchFamily="1" charset="0"/>
              </a:rPr>
              <a:t>unfolding of N</a:t>
            </a:r>
            <a:endParaRPr lang="en-US" sz="1400" b="1">
              <a:latin typeface="Helvetica" pitchFamily="1" charset="0"/>
            </a:endParaRPr>
          </a:p>
        </p:txBody>
      </p:sp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2514600" y="1524000"/>
            <a:ext cx="42322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200">
                <a:latin typeface="Helvetica" pitchFamily="1" charset="0"/>
              </a:rPr>
              <a:t>(D.T., D. Klimov and R.Dima, Curr. Opin. Struct. Biol., 2003)</a:t>
            </a:r>
          </a:p>
        </p:txBody>
      </p:sp>
      <p:sp>
        <p:nvSpPr>
          <p:cNvPr id="11273" name="Text Box 9"/>
          <p:cNvSpPr txBox="1">
            <a:spLocks noChangeArrowheads="1"/>
          </p:cNvSpPr>
          <p:nvPr/>
        </p:nvSpPr>
        <p:spPr bwMode="auto">
          <a:xfrm>
            <a:off x="990600" y="3886200"/>
            <a:ext cx="1962150" cy="19177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K</a:t>
            </a:r>
            <a:r>
              <a:rPr lang="en-US" b="1" baseline="-25000"/>
              <a:t>G</a:t>
            </a:r>
            <a:r>
              <a:rPr lang="en-US" b="1"/>
              <a:t> depends</a:t>
            </a:r>
          </a:p>
          <a:p>
            <a:r>
              <a:rPr lang="en-US" b="1"/>
              <a:t>on rate of </a:t>
            </a:r>
          </a:p>
          <a:p>
            <a:r>
              <a:rPr lang="en-US" b="1"/>
              <a:t>formation of</a:t>
            </a:r>
          </a:p>
          <a:p>
            <a:r>
              <a:rPr lang="en-US" b="1"/>
              <a:t>N</a:t>
            </a:r>
            <a:r>
              <a:rPr lang="en-US" b="1" baseline="30000"/>
              <a:t>*</a:t>
            </a:r>
            <a:r>
              <a:rPr lang="en-US" b="1"/>
              <a:t> from N or</a:t>
            </a:r>
          </a:p>
          <a:p>
            <a:r>
              <a:rPr lang="en-US" b="1"/>
              <a:t>U</a:t>
            </a:r>
          </a:p>
        </p:txBody>
      </p:sp>
      <p:sp>
        <p:nvSpPr>
          <p:cNvPr id="11274" name="Text Box 10"/>
          <p:cNvSpPr txBox="1">
            <a:spLocks noChangeArrowheads="1"/>
          </p:cNvSpPr>
          <p:nvPr/>
        </p:nvSpPr>
        <p:spPr bwMode="auto">
          <a:xfrm>
            <a:off x="5791200" y="36576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1275" name="Text Box 11"/>
          <p:cNvSpPr txBox="1">
            <a:spLocks noChangeArrowheads="1"/>
          </p:cNvSpPr>
          <p:nvPr/>
        </p:nvSpPr>
        <p:spPr bwMode="auto">
          <a:xfrm>
            <a:off x="5715000" y="4038600"/>
            <a:ext cx="3024188" cy="1552575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PrP</a:t>
            </a:r>
            <a:r>
              <a:rPr lang="en-US" b="1" baseline="30000"/>
              <a:t>c</a:t>
            </a:r>
            <a:r>
              <a:rPr lang="en-US" b="1"/>
              <a:t> is metastable</a:t>
            </a:r>
          </a:p>
          <a:p>
            <a:r>
              <a:rPr lang="en-US" b="1"/>
              <a:t>with respect to PrP</a:t>
            </a:r>
            <a:r>
              <a:rPr lang="en-US" b="1" baseline="30000"/>
              <a:t>*</a:t>
            </a:r>
            <a:endParaRPr lang="en-US" b="1"/>
          </a:p>
          <a:p>
            <a:r>
              <a:rPr lang="en-US" b="1"/>
              <a:t>aggregation prone</a:t>
            </a:r>
          </a:p>
          <a:p>
            <a:r>
              <a:rPr lang="en-US" b="1"/>
              <a:t>particle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3" grpId="0" animBg="1" autoUpdateAnimBg="0"/>
      <p:bldP spid="11275" grpId="0" animBg="1" autoUpdateAnimBg="0"/>
      <p:bldP spid="11275" grpId="1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152400"/>
            <a:ext cx="7772400" cy="609600"/>
          </a:xfrm>
          <a:solidFill>
            <a:srgbClr val="FAFE1E"/>
          </a:solidFill>
        </p:spPr>
        <p:txBody>
          <a:bodyPr/>
          <a:lstStyle/>
          <a:p>
            <a:r>
              <a:rPr lang="en-US" sz="3200"/>
              <a:t>Cascade of events to Fibrils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0" y="914400"/>
            <a:ext cx="6400800" cy="457200"/>
          </a:xfrm>
          <a:solidFill>
            <a:srgbClr val="FF0000"/>
          </a:solidFill>
        </p:spPr>
        <p:txBody>
          <a:bodyPr/>
          <a:lstStyle/>
          <a:p>
            <a:r>
              <a:rPr lang="en-US" sz="2400"/>
              <a:t>Scenario I (Partial unfolding/ordering)</a:t>
            </a:r>
          </a:p>
        </p:txBody>
      </p:sp>
      <p:grpSp>
        <p:nvGrpSpPr>
          <p:cNvPr id="15364" name="Group 4"/>
          <p:cNvGrpSpPr>
            <a:grpSpLocks/>
          </p:cNvGrpSpPr>
          <p:nvPr/>
        </p:nvGrpSpPr>
        <p:grpSpPr bwMode="auto">
          <a:xfrm>
            <a:off x="304800" y="2971800"/>
            <a:ext cx="2832100" cy="2413000"/>
            <a:chOff x="576" y="2112"/>
            <a:chExt cx="1784" cy="1520"/>
          </a:xfrm>
        </p:grpSpPr>
        <p:pic>
          <p:nvPicPr>
            <p:cNvPr id="15365" name="Picture 5" descr="temp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-3727119">
              <a:off x="588" y="2100"/>
              <a:ext cx="536" cy="560"/>
            </a:xfrm>
            <a:prstGeom prst="rect">
              <a:avLst/>
            </a:prstGeom>
            <a:solidFill>
              <a:srgbClr val="EFFFA4"/>
            </a:solidFill>
          </p:spPr>
        </p:pic>
        <p:pic>
          <p:nvPicPr>
            <p:cNvPr id="15366" name="Picture 6" descr="temp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824" y="2112"/>
              <a:ext cx="536" cy="560"/>
            </a:xfrm>
            <a:prstGeom prst="rect">
              <a:avLst/>
            </a:prstGeom>
            <a:noFill/>
          </p:spPr>
        </p:pic>
        <p:pic>
          <p:nvPicPr>
            <p:cNvPr id="15367" name="Picture 7" descr="temp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776" y="2976"/>
              <a:ext cx="536" cy="560"/>
            </a:xfrm>
            <a:prstGeom prst="rect">
              <a:avLst/>
            </a:prstGeom>
            <a:noFill/>
          </p:spPr>
        </p:pic>
        <p:pic>
          <p:nvPicPr>
            <p:cNvPr id="15368" name="Picture 8" descr="temp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-2094927">
              <a:off x="624" y="3072"/>
              <a:ext cx="536" cy="560"/>
            </a:xfrm>
            <a:prstGeom prst="rect">
              <a:avLst/>
            </a:prstGeom>
            <a:noFill/>
          </p:spPr>
        </p:pic>
      </p:grpSp>
      <p:pic>
        <p:nvPicPr>
          <p:cNvPr id="15369" name="Picture 9" descr="tem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672881">
            <a:off x="4114800" y="1676400"/>
            <a:ext cx="889000" cy="850900"/>
          </a:xfrm>
          <a:prstGeom prst="rect">
            <a:avLst/>
          </a:prstGeom>
          <a:solidFill>
            <a:srgbClr val="EFFFA4"/>
          </a:solidFill>
        </p:spPr>
      </p:pic>
      <p:grpSp>
        <p:nvGrpSpPr>
          <p:cNvPr id="15381" name="Group 21"/>
          <p:cNvGrpSpPr>
            <a:grpSpLocks/>
          </p:cNvGrpSpPr>
          <p:nvPr/>
        </p:nvGrpSpPr>
        <p:grpSpPr bwMode="auto">
          <a:xfrm>
            <a:off x="5638800" y="2438400"/>
            <a:ext cx="1917700" cy="1803400"/>
            <a:chOff x="3552" y="1536"/>
            <a:chExt cx="1208" cy="1136"/>
          </a:xfrm>
        </p:grpSpPr>
        <p:pic>
          <p:nvPicPr>
            <p:cNvPr id="15370" name="Picture 10" descr="temp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128" y="1536"/>
              <a:ext cx="536" cy="560"/>
            </a:xfrm>
            <a:prstGeom prst="rect">
              <a:avLst/>
            </a:prstGeom>
            <a:noFill/>
            <a:ln w="9525">
              <a:solidFill>
                <a:srgbClr val="2F25FF"/>
              </a:solidFill>
              <a:miter lim="800000"/>
              <a:headEnd/>
              <a:tailEnd/>
            </a:ln>
          </p:spPr>
        </p:pic>
        <p:pic>
          <p:nvPicPr>
            <p:cNvPr id="15371" name="Picture 11" descr="temp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24" y="2112"/>
              <a:ext cx="536" cy="560"/>
            </a:xfrm>
            <a:prstGeom prst="rect">
              <a:avLst/>
            </a:prstGeom>
            <a:noFill/>
            <a:ln w="9525">
              <a:solidFill>
                <a:srgbClr val="2F25FF"/>
              </a:solidFill>
              <a:miter lim="800000"/>
              <a:headEnd/>
              <a:tailEnd/>
            </a:ln>
          </p:spPr>
        </p:pic>
        <p:pic>
          <p:nvPicPr>
            <p:cNvPr id="15372" name="Picture 12" descr="temp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-2094927">
              <a:off x="3552" y="1824"/>
              <a:ext cx="536" cy="560"/>
            </a:xfrm>
            <a:prstGeom prst="rect">
              <a:avLst/>
            </a:prstGeom>
            <a:noFill/>
            <a:ln w="9525">
              <a:solidFill>
                <a:srgbClr val="2F25FF"/>
              </a:solidFill>
              <a:miter lim="800000"/>
              <a:headEnd/>
              <a:tailEnd/>
            </a:ln>
          </p:spPr>
        </p:pic>
      </p:grpSp>
      <p:grpSp>
        <p:nvGrpSpPr>
          <p:cNvPr id="15382" name="Group 22"/>
          <p:cNvGrpSpPr>
            <a:grpSpLocks/>
          </p:cNvGrpSpPr>
          <p:nvPr/>
        </p:nvGrpSpPr>
        <p:grpSpPr bwMode="auto">
          <a:xfrm>
            <a:off x="6629400" y="4800600"/>
            <a:ext cx="1917700" cy="1879600"/>
            <a:chOff x="4176" y="3024"/>
            <a:chExt cx="1208" cy="1184"/>
          </a:xfrm>
        </p:grpSpPr>
        <p:pic>
          <p:nvPicPr>
            <p:cNvPr id="15373" name="Picture 13" descr="temp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-3727119">
              <a:off x="4236" y="3012"/>
              <a:ext cx="536" cy="560"/>
            </a:xfrm>
            <a:prstGeom prst="rect">
              <a:avLst/>
            </a:prstGeom>
            <a:solidFill>
              <a:srgbClr val="FF0F09">
                <a:alpha val="72000"/>
              </a:srgbClr>
            </a:solidFill>
          </p:spPr>
        </p:pic>
        <p:pic>
          <p:nvPicPr>
            <p:cNvPr id="15374" name="Picture 14" descr="temp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848" y="3120"/>
              <a:ext cx="536" cy="560"/>
            </a:xfrm>
            <a:prstGeom prst="rect">
              <a:avLst/>
            </a:prstGeom>
            <a:solidFill>
              <a:srgbClr val="FF0F09">
                <a:alpha val="72000"/>
              </a:srgbClr>
            </a:solidFill>
          </p:spPr>
        </p:pic>
        <p:pic>
          <p:nvPicPr>
            <p:cNvPr id="15375" name="Picture 15" descr="temp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752" y="3648"/>
              <a:ext cx="536" cy="560"/>
            </a:xfrm>
            <a:prstGeom prst="rect">
              <a:avLst/>
            </a:prstGeom>
            <a:solidFill>
              <a:srgbClr val="FF0F09">
                <a:alpha val="72000"/>
              </a:srgbClr>
            </a:solidFill>
          </p:spPr>
        </p:pic>
        <p:pic>
          <p:nvPicPr>
            <p:cNvPr id="15376" name="Picture 16" descr="temp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-2094927">
              <a:off x="4176" y="3600"/>
              <a:ext cx="536" cy="560"/>
            </a:xfrm>
            <a:prstGeom prst="rect">
              <a:avLst/>
            </a:prstGeom>
            <a:solidFill>
              <a:srgbClr val="FF0F09">
                <a:alpha val="72000"/>
              </a:srgbClr>
            </a:solidFill>
          </p:spPr>
        </p:pic>
      </p:grpSp>
      <p:sp>
        <p:nvSpPr>
          <p:cNvPr id="15377" name="Line 17"/>
          <p:cNvSpPr>
            <a:spLocks noChangeShapeType="1"/>
          </p:cNvSpPr>
          <p:nvPr/>
        </p:nvSpPr>
        <p:spPr bwMode="auto">
          <a:xfrm flipV="1">
            <a:off x="3505200" y="3657600"/>
            <a:ext cx="1066800" cy="609600"/>
          </a:xfrm>
          <a:prstGeom prst="line">
            <a:avLst/>
          </a:prstGeom>
          <a:noFill/>
          <a:ln w="38100">
            <a:solidFill>
              <a:srgbClr val="0D0093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8" name="Line 18"/>
          <p:cNvSpPr>
            <a:spLocks noChangeShapeType="1"/>
          </p:cNvSpPr>
          <p:nvPr/>
        </p:nvSpPr>
        <p:spPr bwMode="auto">
          <a:xfrm>
            <a:off x="3657600" y="4267200"/>
            <a:ext cx="914400" cy="838200"/>
          </a:xfrm>
          <a:prstGeom prst="line">
            <a:avLst/>
          </a:prstGeom>
          <a:noFill/>
          <a:ln w="38100">
            <a:solidFill>
              <a:srgbClr val="74006B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9" name="Text Box 19"/>
          <p:cNvSpPr txBox="1">
            <a:spLocks noChangeArrowheads="1"/>
          </p:cNvSpPr>
          <p:nvPr/>
        </p:nvSpPr>
        <p:spPr bwMode="auto">
          <a:xfrm>
            <a:off x="669925" y="5775325"/>
            <a:ext cx="2852738" cy="457200"/>
          </a:xfrm>
          <a:prstGeom prst="rect">
            <a:avLst/>
          </a:prstGeom>
          <a:solidFill>
            <a:srgbClr val="60DC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nA</a:t>
            </a:r>
            <a:r>
              <a:rPr lang="en-US">
                <a:sym typeface="Symbol" pitchFamily="18" charset="2"/>
              </a:rPr>
              <a:t></a:t>
            </a:r>
            <a:r>
              <a:rPr lang="en-US" baseline="-25000">
                <a:sym typeface="Symbol" pitchFamily="18" charset="2"/>
              </a:rPr>
              <a:t>16-22</a:t>
            </a:r>
            <a:r>
              <a:rPr lang="en-US">
                <a:sym typeface="Symbol" pitchFamily="18" charset="2"/>
              </a:rPr>
              <a:t> (A</a:t>
            </a:r>
            <a:r>
              <a:rPr lang="en-US" baseline="-25000">
                <a:sym typeface="Symbol" pitchFamily="18" charset="2"/>
              </a:rPr>
              <a:t>16-22</a:t>
            </a:r>
            <a:r>
              <a:rPr lang="en-US">
                <a:sym typeface="Symbol" pitchFamily="18" charset="2"/>
              </a:rPr>
              <a:t>)</a:t>
            </a:r>
            <a:r>
              <a:rPr lang="en-US" baseline="-25000">
                <a:sym typeface="Symbol" pitchFamily="18" charset="2"/>
              </a:rPr>
              <a:t>n</a:t>
            </a:r>
            <a:endParaRPr lang="en-US"/>
          </a:p>
        </p:txBody>
      </p:sp>
      <p:sp>
        <p:nvSpPr>
          <p:cNvPr id="15380" name="Text Box 20"/>
          <p:cNvSpPr txBox="1">
            <a:spLocks noChangeArrowheads="1"/>
          </p:cNvSpPr>
          <p:nvPr/>
        </p:nvSpPr>
        <p:spPr bwMode="auto">
          <a:xfrm>
            <a:off x="4267200" y="5686425"/>
            <a:ext cx="1638300" cy="701675"/>
          </a:xfrm>
          <a:prstGeom prst="rect">
            <a:avLst/>
          </a:prstGeom>
          <a:solidFill>
            <a:srgbClr val="5DDB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/>
              <a:t>Polydisperse</a:t>
            </a:r>
          </a:p>
          <a:p>
            <a:r>
              <a:rPr lang="en-US" sz="2000"/>
              <a:t>Oligomers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"/>
            <a:ext cx="7772400" cy="762000"/>
          </a:xfrm>
          <a:solidFill>
            <a:srgbClr val="FFFF00"/>
          </a:solidFill>
        </p:spPr>
        <p:txBody>
          <a:bodyPr/>
          <a:lstStyle/>
          <a:p>
            <a:r>
              <a:rPr lang="en-US" sz="3200"/>
              <a:t>Heterogeneous Nucleation and Growth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898525" y="3468688"/>
            <a:ext cx="12874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O</a:t>
            </a:r>
            <a:r>
              <a:rPr lang="en-US" baseline="-25000"/>
              <a:t>n</a:t>
            </a:r>
            <a:r>
              <a:rPr lang="en-US"/>
              <a:t> + kM</a:t>
            </a:r>
          </a:p>
        </p:txBody>
      </p:sp>
      <p:grpSp>
        <p:nvGrpSpPr>
          <p:cNvPr id="9220" name="Group 4"/>
          <p:cNvGrpSpPr>
            <a:grpSpLocks/>
          </p:cNvGrpSpPr>
          <p:nvPr/>
        </p:nvGrpSpPr>
        <p:grpSpPr bwMode="auto">
          <a:xfrm>
            <a:off x="4191000" y="1371600"/>
            <a:ext cx="1508125" cy="1508125"/>
            <a:chOff x="2640" y="864"/>
            <a:chExt cx="950" cy="950"/>
          </a:xfrm>
        </p:grpSpPr>
        <p:sp>
          <p:nvSpPr>
            <p:cNvPr id="9221" name="Rectangle 5"/>
            <p:cNvSpPr>
              <a:spLocks noChangeArrowheads="1"/>
            </p:cNvSpPr>
            <p:nvPr/>
          </p:nvSpPr>
          <p:spPr bwMode="auto">
            <a:xfrm>
              <a:off x="3120" y="1104"/>
              <a:ext cx="230" cy="230"/>
            </a:xfrm>
            <a:prstGeom prst="rect">
              <a:avLst/>
            </a:prstGeom>
            <a:solidFill>
              <a:srgbClr val="3800E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2" name="Rectangle 6"/>
            <p:cNvSpPr>
              <a:spLocks noChangeArrowheads="1"/>
            </p:cNvSpPr>
            <p:nvPr/>
          </p:nvSpPr>
          <p:spPr bwMode="auto">
            <a:xfrm>
              <a:off x="2880" y="1104"/>
              <a:ext cx="230" cy="230"/>
            </a:xfrm>
            <a:prstGeom prst="rect">
              <a:avLst/>
            </a:prstGeom>
            <a:solidFill>
              <a:srgbClr val="3800E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3" name="Rectangle 7"/>
            <p:cNvSpPr>
              <a:spLocks noChangeArrowheads="1"/>
            </p:cNvSpPr>
            <p:nvPr/>
          </p:nvSpPr>
          <p:spPr bwMode="auto">
            <a:xfrm>
              <a:off x="2880" y="1344"/>
              <a:ext cx="230" cy="230"/>
            </a:xfrm>
            <a:prstGeom prst="rect">
              <a:avLst/>
            </a:prstGeom>
            <a:solidFill>
              <a:srgbClr val="3800E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4" name="Rectangle 8"/>
            <p:cNvSpPr>
              <a:spLocks noChangeArrowheads="1"/>
            </p:cNvSpPr>
            <p:nvPr/>
          </p:nvSpPr>
          <p:spPr bwMode="auto">
            <a:xfrm>
              <a:off x="3120" y="1344"/>
              <a:ext cx="230" cy="230"/>
            </a:xfrm>
            <a:prstGeom prst="rect">
              <a:avLst/>
            </a:prstGeom>
            <a:solidFill>
              <a:srgbClr val="3800E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5" name="Rectangle 9"/>
            <p:cNvSpPr>
              <a:spLocks noChangeArrowheads="1"/>
            </p:cNvSpPr>
            <p:nvPr/>
          </p:nvSpPr>
          <p:spPr bwMode="auto">
            <a:xfrm>
              <a:off x="3360" y="1584"/>
              <a:ext cx="230" cy="230"/>
            </a:xfrm>
            <a:prstGeom prst="rect">
              <a:avLst/>
            </a:prstGeom>
            <a:solidFill>
              <a:srgbClr val="3800E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6" name="Rectangle 10"/>
            <p:cNvSpPr>
              <a:spLocks noChangeArrowheads="1"/>
            </p:cNvSpPr>
            <p:nvPr/>
          </p:nvSpPr>
          <p:spPr bwMode="auto">
            <a:xfrm>
              <a:off x="2640" y="864"/>
              <a:ext cx="230" cy="230"/>
            </a:xfrm>
            <a:prstGeom prst="rect">
              <a:avLst/>
            </a:prstGeom>
            <a:solidFill>
              <a:srgbClr val="3800E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227" name="Line 11"/>
          <p:cNvSpPr>
            <a:spLocks noChangeShapeType="1"/>
          </p:cNvSpPr>
          <p:nvPr/>
        </p:nvSpPr>
        <p:spPr bwMode="auto">
          <a:xfrm flipV="1">
            <a:off x="2514600" y="2209800"/>
            <a:ext cx="1295400" cy="1295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9" name="Oval 13"/>
          <p:cNvSpPr>
            <a:spLocks noChangeArrowheads="1"/>
          </p:cNvSpPr>
          <p:nvPr/>
        </p:nvSpPr>
        <p:spPr bwMode="auto">
          <a:xfrm>
            <a:off x="4495800" y="3352800"/>
            <a:ext cx="438150" cy="438150"/>
          </a:xfrm>
          <a:prstGeom prst="ellipse">
            <a:avLst/>
          </a:prstGeom>
          <a:solidFill>
            <a:srgbClr val="E01A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0" name="Oval 14"/>
          <p:cNvSpPr>
            <a:spLocks noChangeArrowheads="1"/>
          </p:cNvSpPr>
          <p:nvPr/>
        </p:nvSpPr>
        <p:spPr bwMode="auto">
          <a:xfrm>
            <a:off x="4953000" y="3352800"/>
            <a:ext cx="438150" cy="438150"/>
          </a:xfrm>
          <a:prstGeom prst="ellipse">
            <a:avLst/>
          </a:prstGeom>
          <a:solidFill>
            <a:srgbClr val="E01A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1" name="Oval 15"/>
          <p:cNvSpPr>
            <a:spLocks noChangeArrowheads="1"/>
          </p:cNvSpPr>
          <p:nvPr/>
        </p:nvSpPr>
        <p:spPr bwMode="auto">
          <a:xfrm>
            <a:off x="4724400" y="3733800"/>
            <a:ext cx="438150" cy="438150"/>
          </a:xfrm>
          <a:prstGeom prst="ellipse">
            <a:avLst/>
          </a:prstGeom>
          <a:solidFill>
            <a:srgbClr val="E01A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2" name="Oval 16"/>
          <p:cNvSpPr>
            <a:spLocks noChangeArrowheads="1"/>
          </p:cNvSpPr>
          <p:nvPr/>
        </p:nvSpPr>
        <p:spPr bwMode="auto">
          <a:xfrm>
            <a:off x="5181600" y="3810000"/>
            <a:ext cx="438150" cy="438150"/>
          </a:xfrm>
          <a:prstGeom prst="ellipse">
            <a:avLst/>
          </a:prstGeom>
          <a:solidFill>
            <a:srgbClr val="E01A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3" name="Oval 17"/>
          <p:cNvSpPr>
            <a:spLocks noChangeArrowheads="1"/>
          </p:cNvSpPr>
          <p:nvPr/>
        </p:nvSpPr>
        <p:spPr bwMode="auto">
          <a:xfrm>
            <a:off x="4876800" y="4114800"/>
            <a:ext cx="438150" cy="438150"/>
          </a:xfrm>
          <a:prstGeom prst="ellipse">
            <a:avLst/>
          </a:prstGeom>
          <a:solidFill>
            <a:srgbClr val="E01A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4" name="Oval 18"/>
          <p:cNvSpPr>
            <a:spLocks noChangeArrowheads="1"/>
          </p:cNvSpPr>
          <p:nvPr/>
        </p:nvSpPr>
        <p:spPr bwMode="auto">
          <a:xfrm>
            <a:off x="4419600" y="4038600"/>
            <a:ext cx="438150" cy="438150"/>
          </a:xfrm>
          <a:prstGeom prst="ellipse">
            <a:avLst/>
          </a:prstGeom>
          <a:solidFill>
            <a:srgbClr val="E01A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5" name="Oval 19"/>
          <p:cNvSpPr>
            <a:spLocks noChangeArrowheads="1"/>
          </p:cNvSpPr>
          <p:nvPr/>
        </p:nvSpPr>
        <p:spPr bwMode="auto">
          <a:xfrm>
            <a:off x="4191000" y="3657600"/>
            <a:ext cx="438150" cy="438150"/>
          </a:xfrm>
          <a:prstGeom prst="ellipse">
            <a:avLst/>
          </a:prstGeom>
          <a:solidFill>
            <a:srgbClr val="E01A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6" name="Line 20"/>
          <p:cNvSpPr>
            <a:spLocks noChangeShapeType="1"/>
          </p:cNvSpPr>
          <p:nvPr/>
        </p:nvSpPr>
        <p:spPr bwMode="auto">
          <a:xfrm>
            <a:off x="2590800" y="3657600"/>
            <a:ext cx="1524000" cy="0"/>
          </a:xfrm>
          <a:prstGeom prst="line">
            <a:avLst/>
          </a:prstGeom>
          <a:noFill/>
          <a:ln w="38100">
            <a:solidFill>
              <a:srgbClr val="E41900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9237" name="Group 21"/>
          <p:cNvGrpSpPr>
            <a:grpSpLocks/>
          </p:cNvGrpSpPr>
          <p:nvPr/>
        </p:nvGrpSpPr>
        <p:grpSpPr bwMode="auto">
          <a:xfrm>
            <a:off x="4267200" y="5257800"/>
            <a:ext cx="1127125" cy="746125"/>
            <a:chOff x="2688" y="3312"/>
            <a:chExt cx="710" cy="470"/>
          </a:xfrm>
        </p:grpSpPr>
        <p:sp>
          <p:nvSpPr>
            <p:cNvPr id="9238" name="AutoShape 22"/>
            <p:cNvSpPr>
              <a:spLocks noChangeArrowheads="1"/>
            </p:cNvSpPr>
            <p:nvPr/>
          </p:nvSpPr>
          <p:spPr bwMode="auto">
            <a:xfrm>
              <a:off x="2688" y="3312"/>
              <a:ext cx="230" cy="230"/>
            </a:xfrm>
            <a:prstGeom prst="roundRect">
              <a:avLst>
                <a:gd name="adj" fmla="val 16667"/>
              </a:avLst>
            </a:prstGeom>
            <a:solidFill>
              <a:srgbClr val="00930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9" name="AutoShape 23"/>
            <p:cNvSpPr>
              <a:spLocks noChangeArrowheads="1"/>
            </p:cNvSpPr>
            <p:nvPr/>
          </p:nvSpPr>
          <p:spPr bwMode="auto">
            <a:xfrm>
              <a:off x="2928" y="3312"/>
              <a:ext cx="230" cy="230"/>
            </a:xfrm>
            <a:prstGeom prst="roundRect">
              <a:avLst>
                <a:gd name="adj" fmla="val 16667"/>
              </a:avLst>
            </a:prstGeom>
            <a:solidFill>
              <a:srgbClr val="00930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40" name="AutoShape 24"/>
            <p:cNvSpPr>
              <a:spLocks noChangeArrowheads="1"/>
            </p:cNvSpPr>
            <p:nvPr/>
          </p:nvSpPr>
          <p:spPr bwMode="auto">
            <a:xfrm>
              <a:off x="2928" y="3552"/>
              <a:ext cx="230" cy="230"/>
            </a:xfrm>
            <a:prstGeom prst="roundRect">
              <a:avLst>
                <a:gd name="adj" fmla="val 16667"/>
              </a:avLst>
            </a:prstGeom>
            <a:solidFill>
              <a:srgbClr val="00930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41" name="AutoShape 25"/>
            <p:cNvSpPr>
              <a:spLocks noChangeArrowheads="1"/>
            </p:cNvSpPr>
            <p:nvPr/>
          </p:nvSpPr>
          <p:spPr bwMode="auto">
            <a:xfrm>
              <a:off x="3168" y="3312"/>
              <a:ext cx="230" cy="230"/>
            </a:xfrm>
            <a:prstGeom prst="roundRect">
              <a:avLst>
                <a:gd name="adj" fmla="val 16667"/>
              </a:avLst>
            </a:prstGeom>
            <a:solidFill>
              <a:srgbClr val="00930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42" name="AutoShape 26"/>
            <p:cNvSpPr>
              <a:spLocks noChangeArrowheads="1"/>
            </p:cNvSpPr>
            <p:nvPr/>
          </p:nvSpPr>
          <p:spPr bwMode="auto">
            <a:xfrm>
              <a:off x="3168" y="3552"/>
              <a:ext cx="230" cy="230"/>
            </a:xfrm>
            <a:prstGeom prst="roundRect">
              <a:avLst>
                <a:gd name="adj" fmla="val 16667"/>
              </a:avLst>
            </a:prstGeom>
            <a:solidFill>
              <a:srgbClr val="00930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43" name="AutoShape 27"/>
            <p:cNvSpPr>
              <a:spLocks noChangeArrowheads="1"/>
            </p:cNvSpPr>
            <p:nvPr/>
          </p:nvSpPr>
          <p:spPr bwMode="auto">
            <a:xfrm>
              <a:off x="2688" y="3552"/>
              <a:ext cx="230" cy="230"/>
            </a:xfrm>
            <a:prstGeom prst="roundRect">
              <a:avLst>
                <a:gd name="adj" fmla="val 16667"/>
              </a:avLst>
            </a:prstGeom>
            <a:solidFill>
              <a:srgbClr val="00930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244" name="Line 28"/>
          <p:cNvSpPr>
            <a:spLocks noChangeShapeType="1"/>
          </p:cNvSpPr>
          <p:nvPr/>
        </p:nvSpPr>
        <p:spPr bwMode="auto">
          <a:xfrm>
            <a:off x="2590800" y="3733800"/>
            <a:ext cx="1447800" cy="1676400"/>
          </a:xfrm>
          <a:prstGeom prst="line">
            <a:avLst/>
          </a:prstGeom>
          <a:noFill/>
          <a:ln w="38100">
            <a:solidFill>
              <a:srgbClr val="008C19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45" name="Line 29"/>
          <p:cNvSpPr>
            <a:spLocks noChangeShapeType="1"/>
          </p:cNvSpPr>
          <p:nvPr/>
        </p:nvSpPr>
        <p:spPr bwMode="auto">
          <a:xfrm>
            <a:off x="5943600" y="3657600"/>
            <a:ext cx="1219200" cy="0"/>
          </a:xfrm>
          <a:prstGeom prst="line">
            <a:avLst/>
          </a:prstGeom>
          <a:noFill/>
          <a:ln w="76200">
            <a:solidFill>
              <a:srgbClr val="940094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46" name="Text Box 30"/>
          <p:cNvSpPr txBox="1">
            <a:spLocks noChangeArrowheads="1"/>
          </p:cNvSpPr>
          <p:nvPr/>
        </p:nvSpPr>
        <p:spPr bwMode="auto">
          <a:xfrm>
            <a:off x="6461125" y="15636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grpSp>
        <p:nvGrpSpPr>
          <p:cNvPr id="9247" name="Group 31"/>
          <p:cNvGrpSpPr>
            <a:grpSpLocks/>
          </p:cNvGrpSpPr>
          <p:nvPr/>
        </p:nvGrpSpPr>
        <p:grpSpPr bwMode="auto">
          <a:xfrm>
            <a:off x="7226300" y="1828800"/>
            <a:ext cx="1743075" cy="3886200"/>
            <a:chOff x="4552" y="1152"/>
            <a:chExt cx="1098" cy="2448"/>
          </a:xfrm>
        </p:grpSpPr>
        <p:sp>
          <p:nvSpPr>
            <p:cNvPr id="9248" name="Text Box 32"/>
            <p:cNvSpPr txBox="1">
              <a:spLocks noChangeArrowheads="1"/>
            </p:cNvSpPr>
            <p:nvPr/>
          </p:nvSpPr>
          <p:spPr bwMode="auto">
            <a:xfrm>
              <a:off x="4560" y="1152"/>
              <a:ext cx="869" cy="288"/>
            </a:xfrm>
            <a:prstGeom prst="rect">
              <a:avLst/>
            </a:prstGeom>
            <a:solidFill>
              <a:srgbClr val="FF256A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Differing</a:t>
              </a:r>
            </a:p>
          </p:txBody>
        </p:sp>
        <p:sp>
          <p:nvSpPr>
            <p:cNvPr id="9249" name="Text Box 33"/>
            <p:cNvSpPr txBox="1">
              <a:spLocks noChangeArrowheads="1"/>
            </p:cNvSpPr>
            <p:nvPr/>
          </p:nvSpPr>
          <p:spPr bwMode="auto">
            <a:xfrm>
              <a:off x="4552" y="2165"/>
              <a:ext cx="1098" cy="518"/>
            </a:xfrm>
            <a:prstGeom prst="rect">
              <a:avLst/>
            </a:prstGeom>
            <a:solidFill>
              <a:srgbClr val="FF256A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Supra-</a:t>
              </a:r>
            </a:p>
            <a:p>
              <a:r>
                <a:rPr lang="en-US"/>
                <a:t>molecular</a:t>
              </a:r>
            </a:p>
          </p:txBody>
        </p:sp>
        <p:sp>
          <p:nvSpPr>
            <p:cNvPr id="9250" name="Text Box 34"/>
            <p:cNvSpPr txBox="1">
              <a:spLocks noChangeArrowheads="1"/>
            </p:cNvSpPr>
            <p:nvPr/>
          </p:nvSpPr>
          <p:spPr bwMode="auto">
            <a:xfrm>
              <a:off x="4560" y="3312"/>
              <a:ext cx="948" cy="288"/>
            </a:xfrm>
            <a:prstGeom prst="rect">
              <a:avLst/>
            </a:prstGeom>
            <a:solidFill>
              <a:srgbClr val="FF256A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Assembly</a:t>
              </a:r>
            </a:p>
          </p:txBody>
        </p:sp>
      </p:grpSp>
      <p:sp>
        <p:nvSpPr>
          <p:cNvPr id="9251" name="Text Box 35"/>
          <p:cNvSpPr txBox="1">
            <a:spLocks noChangeArrowheads="1"/>
          </p:cNvSpPr>
          <p:nvPr/>
        </p:nvSpPr>
        <p:spPr bwMode="auto">
          <a:xfrm>
            <a:off x="3032125" y="6135688"/>
            <a:ext cx="3402013" cy="457200"/>
          </a:xfrm>
          <a:prstGeom prst="rect">
            <a:avLst/>
          </a:prstGeom>
          <a:solidFill>
            <a:srgbClr val="AA2200">
              <a:alpha val="5900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Heterogeneous Nuclei</a:t>
            </a:r>
            <a:endParaRPr lang="en-US"/>
          </a:p>
        </p:txBody>
      </p:sp>
      <p:sp>
        <p:nvSpPr>
          <p:cNvPr id="9252" name="Text Box 36"/>
          <p:cNvSpPr txBox="1">
            <a:spLocks noChangeArrowheads="1"/>
          </p:cNvSpPr>
          <p:nvPr/>
        </p:nvSpPr>
        <p:spPr bwMode="auto">
          <a:xfrm>
            <a:off x="365125" y="5449888"/>
            <a:ext cx="2705100" cy="457200"/>
          </a:xfrm>
          <a:prstGeom prst="rect">
            <a:avLst/>
          </a:prstGeom>
          <a:solidFill>
            <a:srgbClr val="FF0000">
              <a:alpha val="5900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K</a:t>
            </a:r>
            <a:r>
              <a:rPr lang="en-US" b="1" baseline="-25000"/>
              <a:t>G</a:t>
            </a:r>
            <a:r>
              <a:rPr lang="en-US" b="1"/>
              <a:t> = F(Seq,C,GC)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9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9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838200"/>
            <a:ext cx="8802624" cy="5624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752600" y="152400"/>
            <a:ext cx="50449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Kinetics of Protein Fibrils Formation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669467"/>
            <a:ext cx="7329487" cy="6188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209800" y="152400"/>
            <a:ext cx="50449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Kinetics of Protein Fibrils Formation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3352800"/>
            <a:ext cx="763905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06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762000"/>
            <a:ext cx="7677150" cy="240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52600" y="152400"/>
            <a:ext cx="50449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Kinetics of Protein Fibrils Formation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2286000"/>
            <a:ext cx="8528297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/>
              <a:t>Amyloid</a:t>
            </a:r>
            <a:r>
              <a:rPr lang="en-US" sz="2000" b="1" dirty="0"/>
              <a:t> precursor protein</a:t>
            </a:r>
            <a:r>
              <a:rPr lang="en-US" sz="2000" dirty="0"/>
              <a:t> (</a:t>
            </a:r>
            <a:r>
              <a:rPr lang="en-US" sz="2000" b="1" dirty="0"/>
              <a:t>APP</a:t>
            </a:r>
            <a:r>
              <a:rPr lang="en-US" sz="2000" dirty="0"/>
              <a:t>) is an </a:t>
            </a:r>
            <a:r>
              <a:rPr lang="en-US" sz="2000" dirty="0">
                <a:hlinkClick r:id="rId2" tooltip="Integral membrane protein"/>
              </a:rPr>
              <a:t>integral membrane protein</a:t>
            </a:r>
            <a:r>
              <a:rPr lang="en-US" sz="2000" dirty="0"/>
              <a:t> </a:t>
            </a:r>
          </a:p>
          <a:p>
            <a:r>
              <a:rPr lang="en-US" sz="2000" dirty="0"/>
              <a:t>expressed in many </a:t>
            </a:r>
            <a:r>
              <a:rPr lang="en-US" sz="2000" dirty="0">
                <a:hlinkClick r:id="rId3" tooltip="Biological tissue"/>
              </a:rPr>
              <a:t>tissues</a:t>
            </a:r>
            <a:r>
              <a:rPr lang="en-US" sz="2000" dirty="0"/>
              <a:t> and concentrated in the </a:t>
            </a:r>
            <a:r>
              <a:rPr lang="en-US" sz="2000" dirty="0">
                <a:hlinkClick r:id="rId4" tooltip="Synapse"/>
              </a:rPr>
              <a:t>synapses</a:t>
            </a:r>
            <a:r>
              <a:rPr lang="en-US" sz="2000" dirty="0"/>
              <a:t> of </a:t>
            </a:r>
            <a:r>
              <a:rPr lang="en-US" sz="2000" dirty="0">
                <a:hlinkClick r:id="rId5" tooltip="Neuron"/>
              </a:rPr>
              <a:t>neurons</a:t>
            </a:r>
            <a:r>
              <a:rPr lang="en-US" sz="2000" dirty="0"/>
              <a:t>. </a:t>
            </a:r>
          </a:p>
          <a:p>
            <a:r>
              <a:rPr lang="en-US" sz="2000" dirty="0"/>
              <a:t>Its primary function is not known, though it has been implicated as </a:t>
            </a:r>
          </a:p>
          <a:p>
            <a:r>
              <a:rPr lang="en-US" sz="2000" dirty="0"/>
              <a:t>a regulator of synapse formation,</a:t>
            </a:r>
            <a:r>
              <a:rPr lang="en-US" sz="2000" baseline="30000" dirty="0">
                <a:hlinkClick r:id="rId6"/>
              </a:rPr>
              <a:t>[3]</a:t>
            </a:r>
            <a:r>
              <a:rPr lang="en-US" sz="2000" dirty="0"/>
              <a:t> </a:t>
            </a:r>
            <a:r>
              <a:rPr lang="en-US" sz="2000" dirty="0">
                <a:hlinkClick r:id="rId7" tooltip="Neural plasticity"/>
              </a:rPr>
              <a:t>neural plasticity</a:t>
            </a:r>
            <a:r>
              <a:rPr lang="en-US" sz="2000" baseline="30000" dirty="0">
                <a:hlinkClick r:id="rId6"/>
              </a:rPr>
              <a:t>[4]</a:t>
            </a:r>
            <a:r>
              <a:rPr lang="en-US" sz="2000" dirty="0"/>
              <a:t> and iron export.</a:t>
            </a:r>
            <a:endParaRPr lang="en-US" sz="2000" baseline="30000" dirty="0"/>
          </a:p>
          <a:p>
            <a:r>
              <a:rPr lang="en-US" sz="2000" dirty="0"/>
              <a:t>APP is best known as the precursor molecule whose </a:t>
            </a:r>
            <a:r>
              <a:rPr lang="en-US" sz="2000" dirty="0">
                <a:hlinkClick r:id="rId8" tooltip="Proteolysis"/>
              </a:rPr>
              <a:t>proteolysis</a:t>
            </a:r>
            <a:r>
              <a:rPr lang="en-US" sz="2000" dirty="0"/>
              <a:t> </a:t>
            </a:r>
          </a:p>
          <a:p>
            <a:r>
              <a:rPr lang="en-US" sz="2000" dirty="0"/>
              <a:t>generates </a:t>
            </a:r>
            <a:r>
              <a:rPr lang="en-US" sz="2000" dirty="0">
                <a:hlinkClick r:id="rId9" tooltip="Beta amyloid"/>
              </a:rPr>
              <a:t>beta </a:t>
            </a:r>
            <a:r>
              <a:rPr lang="en-US" sz="2000" dirty="0" err="1">
                <a:hlinkClick r:id="rId9" tooltip="Beta amyloid"/>
              </a:rPr>
              <a:t>amyloid</a:t>
            </a:r>
            <a:r>
              <a:rPr lang="en-US" sz="2000" dirty="0"/>
              <a:t> (</a:t>
            </a:r>
            <a:r>
              <a:rPr lang="en-US" sz="2000" dirty="0" err="1"/>
              <a:t>Aβ</a:t>
            </a:r>
            <a:r>
              <a:rPr lang="en-US" sz="2000" dirty="0"/>
              <a:t>), a polypeptide containing 37 to 49 </a:t>
            </a:r>
          </a:p>
          <a:p>
            <a:r>
              <a:rPr lang="en-US" sz="2000" dirty="0">
                <a:hlinkClick r:id="rId10" tooltip="Amino acid"/>
              </a:rPr>
              <a:t>amino acid</a:t>
            </a:r>
            <a:r>
              <a:rPr lang="en-US" sz="2000" dirty="0"/>
              <a:t> residues whose </a:t>
            </a:r>
            <a:r>
              <a:rPr lang="en-US" sz="2000" dirty="0" err="1">
                <a:hlinkClick r:id="rId11" tooltip="Amyloid"/>
              </a:rPr>
              <a:t>amyloid</a:t>
            </a:r>
            <a:r>
              <a:rPr lang="en-US" sz="2000" dirty="0"/>
              <a:t> </a:t>
            </a:r>
            <a:r>
              <a:rPr lang="en-US" sz="2000" dirty="0" err="1"/>
              <a:t>fibrillar</a:t>
            </a:r>
            <a:r>
              <a:rPr lang="en-US" sz="2000" dirty="0"/>
              <a:t> form is the primary </a:t>
            </a:r>
          </a:p>
          <a:p>
            <a:r>
              <a:rPr lang="en-US" sz="2000" dirty="0"/>
              <a:t>component of </a:t>
            </a:r>
            <a:r>
              <a:rPr lang="en-US" sz="2000" dirty="0" err="1">
                <a:hlinkClick r:id="rId12" tooltip="Amyloid plaque"/>
              </a:rPr>
              <a:t>amyloid</a:t>
            </a:r>
            <a:r>
              <a:rPr lang="en-US" sz="2000" dirty="0">
                <a:hlinkClick r:id="rId12" tooltip="Amyloid plaque"/>
              </a:rPr>
              <a:t> plaques</a:t>
            </a:r>
            <a:r>
              <a:rPr lang="en-US" sz="2000" dirty="0"/>
              <a:t> found in the brains of </a:t>
            </a:r>
            <a:r>
              <a:rPr lang="en-US" sz="2000" dirty="0">
                <a:hlinkClick r:id="rId13" tooltip="Alzheimer's disease"/>
              </a:rPr>
              <a:t>Alzheimer's </a:t>
            </a:r>
          </a:p>
          <a:p>
            <a:r>
              <a:rPr lang="en-US" sz="2000" dirty="0">
                <a:hlinkClick r:id="rId13" tooltip="Alzheimer's disease"/>
              </a:rPr>
              <a:t>disease</a:t>
            </a:r>
            <a:r>
              <a:rPr lang="en-US" sz="2000" dirty="0"/>
              <a:t> patients.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33600" y="609600"/>
            <a:ext cx="46476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/>
              <a:t>APP </a:t>
            </a:r>
            <a:r>
              <a:rPr lang="en-US" sz="3600" b="1" dirty="0" err="1"/>
              <a:t>ans</a:t>
            </a:r>
            <a:r>
              <a:rPr lang="en-US" sz="3600" b="1" dirty="0"/>
              <a:t> </a:t>
            </a:r>
            <a:r>
              <a:rPr lang="en-US" sz="3600" b="1" dirty="0" err="1"/>
              <a:t>Aβ</a:t>
            </a:r>
            <a:r>
              <a:rPr lang="en-US" sz="3600" b="1" dirty="0"/>
              <a:t> </a:t>
            </a:r>
            <a:r>
              <a:rPr lang="en-US" sz="3600" b="1" dirty="0" err="1"/>
              <a:t>amyloid</a:t>
            </a:r>
            <a:endParaRPr lang="en-US" sz="36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secretas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2033588"/>
            <a:ext cx="6437313" cy="4824412"/>
          </a:xfrm>
          <a:prstGeom prst="rect">
            <a:avLst/>
          </a:prstGeom>
          <a:noFill/>
        </p:spPr>
      </p:pic>
      <p:sp>
        <p:nvSpPr>
          <p:cNvPr id="6144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62000" y="381000"/>
            <a:ext cx="7772400" cy="1143000"/>
          </a:xfrm>
        </p:spPr>
        <p:txBody>
          <a:bodyPr/>
          <a:lstStyle/>
          <a:p>
            <a:r>
              <a:rPr lang="en-US"/>
              <a:t>A</a:t>
            </a:r>
            <a:r>
              <a:rPr lang="en-US">
                <a:sym typeface="Symbol" pitchFamily="18" charset="2"/>
              </a:rPr>
              <a:t> Sequence</a:t>
            </a:r>
            <a:endParaRPr lang="en-US"/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7543800" cy="533400"/>
          </a:xfrm>
        </p:spPr>
        <p:txBody>
          <a:bodyPr/>
          <a:lstStyle/>
          <a:p>
            <a:pPr algn="l"/>
            <a:r>
              <a:rPr lang="en-US" sz="2400" u="sng">
                <a:solidFill>
                  <a:schemeClr val="tx1"/>
                </a:solidFill>
              </a:rPr>
              <a:t>A</a:t>
            </a:r>
            <a:r>
              <a:rPr lang="en-US" sz="2400" u="sng">
                <a:solidFill>
                  <a:schemeClr val="tx1"/>
                </a:solidFill>
                <a:latin typeface="Symbol" pitchFamily="18" charset="2"/>
              </a:rPr>
              <a:t>b</a:t>
            </a:r>
            <a:r>
              <a:rPr lang="en-US" sz="2400" u="sng">
                <a:solidFill>
                  <a:schemeClr val="tx1"/>
                </a:solidFill>
              </a:rPr>
              <a:t>-peptide </a:t>
            </a:r>
            <a:r>
              <a:rPr lang="en-US" sz="2400" i="1" u="sng">
                <a:solidFill>
                  <a:schemeClr val="tx1"/>
                </a:solidFill>
              </a:rPr>
              <a:t>in vivo</a:t>
            </a:r>
            <a:r>
              <a:rPr lang="en-US" sz="2400" u="sng">
                <a:solidFill>
                  <a:schemeClr val="tx1"/>
                </a:solidFill>
              </a:rPr>
              <a:t> is a metabolic product of precursor protein </a:t>
            </a:r>
            <a:endParaRPr lang="en-US"/>
          </a:p>
        </p:txBody>
      </p:sp>
      <p:sp>
        <p:nvSpPr>
          <p:cNvPr id="80899" name="Text Box 1027"/>
          <p:cNvSpPr txBox="1">
            <a:spLocks noChangeArrowheads="1"/>
          </p:cNvSpPr>
          <p:nvPr/>
        </p:nvSpPr>
        <p:spPr bwMode="auto">
          <a:xfrm>
            <a:off x="457200" y="750888"/>
            <a:ext cx="7910884" cy="1086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lnSpc>
                <a:spcPct val="140000"/>
              </a:lnSpc>
              <a:buFontTx/>
              <a:buChar char="•"/>
            </a:pPr>
            <a:r>
              <a:rPr lang="en-US" sz="1600" dirty="0">
                <a:latin typeface="+mn-lt"/>
              </a:rPr>
              <a:t> Alzheimer’s Disease (AD) is responsible for 50% of cases of senile dementia</a:t>
            </a:r>
          </a:p>
          <a:p>
            <a:pPr eaLnBrk="1" hangingPunct="1">
              <a:lnSpc>
                <a:spcPct val="140000"/>
              </a:lnSpc>
              <a:buFontTx/>
              <a:buChar char="•"/>
            </a:pPr>
            <a:r>
              <a:rPr lang="en-US" sz="1600" dirty="0">
                <a:latin typeface="+mn-lt"/>
              </a:rPr>
              <a:t> Ab-peptide is a normal byproduct of metabolism of Amyloid Precursor Protein (APP)</a:t>
            </a:r>
          </a:p>
          <a:p>
            <a:pPr eaLnBrk="1" hangingPunct="1">
              <a:lnSpc>
                <a:spcPct val="140000"/>
              </a:lnSpc>
              <a:buFontTx/>
              <a:buChar char="•"/>
            </a:pPr>
            <a:r>
              <a:rPr lang="en-US" sz="1600" dirty="0">
                <a:latin typeface="+mn-lt"/>
              </a:rPr>
              <a:t> Cleavage of APP results from action of specific proteases called </a:t>
            </a:r>
            <a:r>
              <a:rPr lang="en-US" sz="1600" i="1" dirty="0">
                <a:latin typeface="+mn-lt"/>
              </a:rPr>
              <a:t>secretases</a:t>
            </a:r>
            <a:endParaRPr lang="en-US" sz="1600" dirty="0">
              <a:latin typeface="+mn-lt"/>
            </a:endParaRPr>
          </a:p>
        </p:txBody>
      </p:sp>
      <p:pic>
        <p:nvPicPr>
          <p:cNvPr id="80900" name="Picture 102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2133600"/>
            <a:ext cx="5181600" cy="3881438"/>
          </a:xfrm>
          <a:prstGeom prst="rect">
            <a:avLst/>
          </a:prstGeom>
          <a:noFill/>
        </p:spPr>
      </p:pic>
      <p:sp>
        <p:nvSpPr>
          <p:cNvPr id="80901" name="Rectangle 1029"/>
          <p:cNvSpPr>
            <a:spLocks noChangeArrowheads="1"/>
          </p:cNvSpPr>
          <p:nvPr/>
        </p:nvSpPr>
        <p:spPr bwMode="auto">
          <a:xfrm>
            <a:off x="533400" y="6172200"/>
            <a:ext cx="7467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buFontTx/>
              <a:buChar char="•"/>
            </a:pPr>
            <a:r>
              <a:rPr lang="en-US" sz="1800" dirty="0">
                <a:solidFill>
                  <a:schemeClr val="accent2"/>
                </a:solidFill>
                <a:latin typeface="Marker Felt" pitchFamily="1" charset="0"/>
              </a:rPr>
              <a:t> In </a:t>
            </a:r>
            <a:r>
              <a:rPr lang="en-US" sz="1800" dirty="0" err="1">
                <a:solidFill>
                  <a:schemeClr val="accent2"/>
                </a:solidFill>
                <a:latin typeface="Marker Felt" pitchFamily="1" charset="0"/>
              </a:rPr>
              <a:t>Selkoe’s</a:t>
            </a:r>
            <a:r>
              <a:rPr lang="en-US" sz="1800" dirty="0">
                <a:solidFill>
                  <a:schemeClr val="accent2"/>
                </a:solidFill>
                <a:latin typeface="Marker Felt" pitchFamily="1" charset="0"/>
              </a:rPr>
              <a:t> “A</a:t>
            </a:r>
            <a:r>
              <a:rPr lang="en-US" sz="1800" dirty="0">
                <a:solidFill>
                  <a:schemeClr val="accent2"/>
                </a:solidFill>
                <a:latin typeface="Symbol" pitchFamily="18" charset="2"/>
              </a:rPr>
              <a:t>b</a:t>
            </a:r>
            <a:r>
              <a:rPr lang="en-US" sz="1800" dirty="0">
                <a:solidFill>
                  <a:schemeClr val="accent2"/>
                </a:solidFill>
                <a:latin typeface="Marker Felt" pitchFamily="1" charset="0"/>
              </a:rPr>
              <a:t> hypothesis,” AD is a result of the accumulation of A</a:t>
            </a:r>
            <a:r>
              <a:rPr lang="en-US" sz="1800" dirty="0">
                <a:solidFill>
                  <a:schemeClr val="accent2"/>
                </a:solidFill>
                <a:latin typeface="Symbol" pitchFamily="18" charset="2"/>
              </a:rPr>
              <a:t>b</a:t>
            </a:r>
            <a:r>
              <a:rPr lang="en-US" sz="1800" dirty="0">
                <a:solidFill>
                  <a:schemeClr val="accent2"/>
                </a:solidFill>
                <a:latin typeface="Marker Felt" pitchFamily="1" charset="0"/>
              </a:rPr>
              <a:t>-peptide </a:t>
            </a:r>
          </a:p>
        </p:txBody>
      </p:sp>
      <p:sp>
        <p:nvSpPr>
          <p:cNvPr id="80902" name="Text Box 1030"/>
          <p:cNvSpPr txBox="1">
            <a:spLocks noChangeArrowheads="1"/>
          </p:cNvSpPr>
          <p:nvPr/>
        </p:nvSpPr>
        <p:spPr bwMode="auto">
          <a:xfrm>
            <a:off x="898525" y="5092700"/>
            <a:ext cx="52068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600" dirty="0">
                <a:solidFill>
                  <a:srgbClr val="6600CC"/>
                </a:solidFill>
                <a:latin typeface="+mj-lt"/>
              </a:rPr>
              <a:t>many naturally occurring mutants E22Q “Dutch” mutant</a:t>
            </a:r>
          </a:p>
        </p:txBody>
      </p:sp>
      <p:sp>
        <p:nvSpPr>
          <p:cNvPr id="80903" name="Oval 1031"/>
          <p:cNvSpPr>
            <a:spLocks noChangeArrowheads="1"/>
          </p:cNvSpPr>
          <p:nvPr/>
        </p:nvSpPr>
        <p:spPr bwMode="auto">
          <a:xfrm>
            <a:off x="2819400" y="3886200"/>
            <a:ext cx="2133600" cy="304800"/>
          </a:xfrm>
          <a:prstGeom prst="ellipse">
            <a:avLst/>
          </a:prstGeom>
          <a:noFill/>
          <a:ln w="12700">
            <a:solidFill>
              <a:srgbClr val="800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0904" name="Rectangle 1032"/>
          <p:cNvSpPr>
            <a:spLocks noChangeArrowheads="1"/>
          </p:cNvSpPr>
          <p:nvPr/>
        </p:nvSpPr>
        <p:spPr bwMode="auto">
          <a:xfrm>
            <a:off x="2514600" y="2590800"/>
            <a:ext cx="7921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600">
                <a:solidFill>
                  <a:srgbClr val="CC54B9"/>
                </a:solidFill>
                <a:latin typeface="Marker Felt" pitchFamily="1" charset="0"/>
              </a:rPr>
              <a:t>A</a:t>
            </a:r>
            <a:r>
              <a:rPr lang="en-US" sz="1600">
                <a:solidFill>
                  <a:srgbClr val="CC54B9"/>
                </a:solidFill>
                <a:latin typeface="Symbol" pitchFamily="18" charset="2"/>
              </a:rPr>
              <a:t>b</a:t>
            </a:r>
            <a:r>
              <a:rPr lang="en-US" sz="1600" baseline="-25000">
                <a:solidFill>
                  <a:srgbClr val="CC54B9"/>
                </a:solidFill>
                <a:latin typeface="Marker Felt" pitchFamily="1" charset="0"/>
              </a:rPr>
              <a:t>10-35</a:t>
            </a:r>
          </a:p>
        </p:txBody>
      </p:sp>
      <p:sp>
        <p:nvSpPr>
          <p:cNvPr id="80905" name="Line 1033"/>
          <p:cNvSpPr>
            <a:spLocks noChangeShapeType="1"/>
          </p:cNvSpPr>
          <p:nvPr/>
        </p:nvSpPr>
        <p:spPr bwMode="auto">
          <a:xfrm>
            <a:off x="2895600" y="2895600"/>
            <a:ext cx="3048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0906" name="Rectangle 1034"/>
          <p:cNvSpPr>
            <a:spLocks noChangeArrowheads="1"/>
          </p:cNvSpPr>
          <p:nvPr/>
        </p:nvSpPr>
        <p:spPr bwMode="auto">
          <a:xfrm>
            <a:off x="6324600" y="3092450"/>
            <a:ext cx="233679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600" dirty="0">
                <a:solidFill>
                  <a:srgbClr val="6600CC"/>
                </a:solidFill>
                <a:latin typeface="Marker Felt" pitchFamily="1" charset="0"/>
              </a:rPr>
              <a:t>A</a:t>
            </a:r>
            <a:r>
              <a:rPr lang="en-US" sz="1600" dirty="0">
                <a:solidFill>
                  <a:srgbClr val="6600CC"/>
                </a:solidFill>
                <a:latin typeface="Symbol" pitchFamily="18" charset="2"/>
              </a:rPr>
              <a:t>b</a:t>
            </a:r>
            <a:r>
              <a:rPr lang="en-US" sz="1600" baseline="-25000" dirty="0">
                <a:solidFill>
                  <a:srgbClr val="6600CC"/>
                </a:solidFill>
                <a:latin typeface="Marker Felt" pitchFamily="1" charset="0"/>
              </a:rPr>
              <a:t>1-40</a:t>
            </a:r>
            <a:r>
              <a:rPr lang="en-US" sz="1600" dirty="0">
                <a:solidFill>
                  <a:srgbClr val="6600CC"/>
                </a:solidFill>
                <a:latin typeface="Marker Felt" pitchFamily="1" charset="0"/>
              </a:rPr>
              <a:t> and A</a:t>
            </a:r>
            <a:r>
              <a:rPr lang="en-US" sz="1600" dirty="0">
                <a:solidFill>
                  <a:srgbClr val="6600CC"/>
                </a:solidFill>
                <a:latin typeface="Symbol" pitchFamily="18" charset="2"/>
              </a:rPr>
              <a:t>b</a:t>
            </a:r>
            <a:r>
              <a:rPr lang="en-US" sz="1600" baseline="-25000" dirty="0">
                <a:solidFill>
                  <a:srgbClr val="6600CC"/>
                </a:solidFill>
                <a:latin typeface="Marker Felt" pitchFamily="1" charset="0"/>
              </a:rPr>
              <a:t>1-42</a:t>
            </a:r>
            <a:r>
              <a:rPr lang="en-US" sz="1600" dirty="0">
                <a:solidFill>
                  <a:srgbClr val="6600CC"/>
                </a:solidFill>
                <a:latin typeface="Marker Felt" pitchFamily="1" charset="0"/>
              </a:rPr>
              <a:t> peptides</a:t>
            </a:r>
          </a:p>
        </p:txBody>
      </p:sp>
      <p:sp>
        <p:nvSpPr>
          <p:cNvPr id="80907" name="Line 1035"/>
          <p:cNvSpPr>
            <a:spLocks noChangeShapeType="1"/>
          </p:cNvSpPr>
          <p:nvPr/>
        </p:nvSpPr>
        <p:spPr bwMode="auto">
          <a:xfrm flipH="1">
            <a:off x="6096000" y="3429000"/>
            <a:ext cx="990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0908" name="Line 1036"/>
          <p:cNvSpPr>
            <a:spLocks noChangeShapeType="1"/>
          </p:cNvSpPr>
          <p:nvPr/>
        </p:nvSpPr>
        <p:spPr bwMode="auto">
          <a:xfrm flipV="1">
            <a:off x="3124200" y="4724400"/>
            <a:ext cx="6858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0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en-US"/>
              <a:t>A</a:t>
            </a:r>
            <a:r>
              <a:rPr lang="en-US">
                <a:sym typeface="Symbol" pitchFamily="18" charset="2"/>
              </a:rPr>
              <a:t></a:t>
            </a:r>
            <a:r>
              <a:rPr lang="en-US" baseline="-25000">
                <a:sym typeface="Symbol" pitchFamily="18" charset="2"/>
              </a:rPr>
              <a:t>16-22</a:t>
            </a:r>
            <a:r>
              <a:rPr lang="en-US">
                <a:sym typeface="Symbol" pitchFamily="18" charset="2"/>
              </a:rPr>
              <a:t> For Scenario I</a:t>
            </a:r>
            <a:endParaRPr lang="en-US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667000"/>
            <a:ext cx="7772400" cy="2438400"/>
          </a:xfrm>
          <a:solidFill>
            <a:srgbClr val="FF0000">
              <a:alpha val="59000"/>
            </a:srgbClr>
          </a:solidFill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Mechanism and Assembly Pathways</a:t>
            </a:r>
          </a:p>
          <a:p>
            <a:pPr>
              <a:lnSpc>
                <a:spcPct val="90000"/>
              </a:lnSpc>
            </a:pPr>
            <a:r>
              <a:rPr lang="en-US" sz="2800"/>
              <a:t>Sequence Effects</a:t>
            </a:r>
          </a:p>
          <a:p>
            <a:pPr>
              <a:lnSpc>
                <a:spcPct val="90000"/>
              </a:lnSpc>
            </a:pPr>
            <a:r>
              <a:rPr lang="en-US" sz="2800"/>
              <a:t>Role of water</a:t>
            </a:r>
          </a:p>
          <a:p>
            <a:pPr>
              <a:lnSpc>
                <a:spcPct val="90000"/>
              </a:lnSpc>
            </a:pPr>
            <a:r>
              <a:rPr lang="en-US" sz="2800"/>
              <a:t>Fragment has CHC </a:t>
            </a:r>
          </a:p>
          <a:p>
            <a:pPr>
              <a:lnSpc>
                <a:spcPct val="90000"/>
              </a:lnSpc>
            </a:pPr>
            <a:r>
              <a:rPr lang="en-US" sz="2800"/>
              <a:t>Interplay of hydrophobic/electrostatic effects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trim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"/>
            <a:ext cx="4702175" cy="6416675"/>
          </a:xfrm>
          <a:prstGeom prst="rect">
            <a:avLst/>
          </a:prstGeom>
          <a:noFill/>
        </p:spPr>
      </p:pic>
      <p:sp>
        <p:nvSpPr>
          <p:cNvPr id="6861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334000" y="457200"/>
            <a:ext cx="3124200" cy="914400"/>
          </a:xfrm>
          <a:solidFill>
            <a:srgbClr val="FFFF00"/>
          </a:solidFill>
        </p:spPr>
        <p:txBody>
          <a:bodyPr/>
          <a:lstStyle/>
          <a:p>
            <a:r>
              <a:rPr lang="en-US" sz="2800" b="1"/>
              <a:t>Trimer Structure</a:t>
            </a:r>
            <a:br>
              <a:rPr lang="en-US" sz="2800" b="1"/>
            </a:br>
            <a:r>
              <a:rPr lang="en-US" sz="2800" b="1"/>
              <a:t>from MD</a:t>
            </a:r>
            <a:endParaRPr lang="en-US" sz="2800"/>
          </a:p>
        </p:txBody>
      </p:sp>
      <p:sp>
        <p:nvSpPr>
          <p:cNvPr id="68612" name="Text Box 4"/>
          <p:cNvSpPr txBox="1">
            <a:spLocks noChangeArrowheads="1"/>
          </p:cNvSpPr>
          <p:nvPr/>
        </p:nvSpPr>
        <p:spPr bwMode="auto">
          <a:xfrm>
            <a:off x="5334000" y="1828800"/>
            <a:ext cx="3146425" cy="457200"/>
          </a:xfrm>
          <a:prstGeom prst="rect">
            <a:avLst/>
          </a:prstGeom>
          <a:solidFill>
            <a:srgbClr val="FF00FF">
              <a:alpha val="6200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Antiparallel </a:t>
            </a:r>
            <a:r>
              <a:rPr lang="en-US" b="1">
                <a:sym typeface="Symbol" pitchFamily="18" charset="2"/>
              </a:rPr>
              <a:t> sheets</a:t>
            </a:r>
            <a:endParaRPr lang="en-US"/>
          </a:p>
        </p:txBody>
      </p:sp>
      <p:sp>
        <p:nvSpPr>
          <p:cNvPr id="68613" name="Text Box 5"/>
          <p:cNvSpPr txBox="1">
            <a:spLocks noChangeArrowheads="1"/>
          </p:cNvSpPr>
          <p:nvPr/>
        </p:nvSpPr>
        <p:spPr bwMode="auto">
          <a:xfrm>
            <a:off x="5181600" y="3200400"/>
            <a:ext cx="3276600" cy="701675"/>
          </a:xfrm>
          <a:prstGeom prst="rect">
            <a:avLst/>
          </a:prstGeom>
          <a:solidFill>
            <a:srgbClr val="006A23">
              <a:alpha val="42000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/>
              <a:t>Monomer is a Random Coil</a:t>
            </a:r>
          </a:p>
        </p:txBody>
      </p:sp>
      <p:sp>
        <p:nvSpPr>
          <p:cNvPr id="68614" name="Text Box 6"/>
          <p:cNvSpPr txBox="1">
            <a:spLocks noChangeArrowheads="1"/>
          </p:cNvSpPr>
          <p:nvPr/>
        </p:nvSpPr>
        <p:spPr bwMode="auto">
          <a:xfrm>
            <a:off x="5181600" y="4648200"/>
            <a:ext cx="3810000" cy="822325"/>
          </a:xfrm>
          <a:prstGeom prst="rect">
            <a:avLst/>
          </a:prstGeom>
          <a:solidFill>
            <a:srgbClr val="993300">
              <a:alpha val="59000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/>
              <a:t>Structure: Inter-peptide Interaction Driven</a:t>
            </a:r>
          </a:p>
        </p:txBody>
      </p:sp>
      <p:sp>
        <p:nvSpPr>
          <p:cNvPr id="68615" name="Text Box 7"/>
          <p:cNvSpPr txBox="1">
            <a:spLocks noChangeArrowheads="1"/>
          </p:cNvSpPr>
          <p:nvPr/>
        </p:nvSpPr>
        <p:spPr bwMode="auto">
          <a:xfrm>
            <a:off x="5318125" y="5762625"/>
            <a:ext cx="3776663" cy="822325"/>
          </a:xfrm>
          <a:prstGeom prst="rect">
            <a:avLst/>
          </a:prstGeom>
          <a:solidFill>
            <a:srgbClr val="FFFD0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Interior is dry:</a:t>
            </a:r>
          </a:p>
          <a:p>
            <a:r>
              <a:rPr lang="en-US"/>
              <a:t>Desolvation an early event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6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6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AF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304800"/>
            <a:ext cx="7772400" cy="914400"/>
          </a:xfrm>
          <a:solidFill>
            <a:srgbClr val="008080"/>
          </a:solidFill>
        </p:spPr>
        <p:txBody>
          <a:bodyPr/>
          <a:lstStyle/>
          <a:p>
            <a:r>
              <a:rPr lang="en-US" sz="2800">
                <a:solidFill>
                  <a:srgbClr val="FCFF5D"/>
                </a:solidFill>
              </a:rPr>
              <a:t>Dominant assembly pathway involves</a:t>
            </a:r>
            <a:br>
              <a:rPr lang="en-US" sz="2800">
                <a:solidFill>
                  <a:srgbClr val="FCFF5D"/>
                </a:solidFill>
              </a:rPr>
            </a:br>
            <a:r>
              <a:rPr lang="en-US" sz="2800">
                <a:solidFill>
                  <a:srgbClr val="FCFF5D"/>
                </a:solidFill>
                <a:sym typeface="Symbol" pitchFamily="18" charset="2"/>
              </a:rPr>
              <a:t>-helical intermediate</a:t>
            </a:r>
            <a:endParaRPr lang="en-US" sz="2800">
              <a:solidFill>
                <a:srgbClr val="FCFF5D"/>
              </a:solidFill>
            </a:endParaRPr>
          </a:p>
        </p:txBody>
      </p:sp>
      <p:pic>
        <p:nvPicPr>
          <p:cNvPr id="69635" name="Picture 3" descr="0-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286000"/>
            <a:ext cx="4856163" cy="3492500"/>
          </a:xfrm>
          <a:prstGeom prst="rect">
            <a:avLst/>
          </a:prstGeom>
          <a:noFill/>
        </p:spPr>
      </p:pic>
      <p:sp>
        <p:nvSpPr>
          <p:cNvPr id="69636" name="Text Box 4"/>
          <p:cNvSpPr txBox="1">
            <a:spLocks noChangeArrowheads="1"/>
          </p:cNvSpPr>
          <p:nvPr/>
        </p:nvSpPr>
        <p:spPr bwMode="auto">
          <a:xfrm>
            <a:off x="5715000" y="2667000"/>
            <a:ext cx="30305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/>
              <a:t>Teplow JMB 2001</a:t>
            </a:r>
          </a:p>
        </p:txBody>
      </p:sp>
      <p:sp>
        <p:nvSpPr>
          <p:cNvPr id="69637" name="Text Box 5"/>
          <p:cNvSpPr txBox="1">
            <a:spLocks noChangeArrowheads="1"/>
          </p:cNvSpPr>
          <p:nvPr/>
        </p:nvSpPr>
        <p:spPr bwMode="auto">
          <a:xfrm>
            <a:off x="5487988" y="3657600"/>
            <a:ext cx="3656012" cy="822325"/>
          </a:xfrm>
          <a:prstGeom prst="rect">
            <a:avLst/>
          </a:prstGeom>
          <a:solidFill>
            <a:srgbClr val="800000">
              <a:alpha val="46001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“Effective confinement”</a:t>
            </a:r>
          </a:p>
          <a:p>
            <a:r>
              <a:rPr lang="en-US" b="1"/>
              <a:t>induces helix formation</a:t>
            </a:r>
            <a:endParaRPr lang="en-US"/>
          </a:p>
        </p:txBody>
      </p:sp>
      <p:sp>
        <p:nvSpPr>
          <p:cNvPr id="69639" name="Text Box 7"/>
          <p:cNvSpPr txBox="1">
            <a:spLocks noChangeArrowheads="1"/>
          </p:cNvSpPr>
          <p:nvPr/>
        </p:nvSpPr>
        <p:spPr bwMode="auto">
          <a:xfrm>
            <a:off x="5699125" y="4784725"/>
            <a:ext cx="3368675" cy="822325"/>
          </a:xfrm>
          <a:prstGeom prst="rect">
            <a:avLst/>
          </a:prstGeom>
          <a:solidFill>
            <a:srgbClr val="FFFD0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ym typeface="Symbol" pitchFamily="18" charset="2"/>
              </a:rPr>
              <a:t>-helical intermediate</a:t>
            </a:r>
          </a:p>
          <a:p>
            <a:r>
              <a:rPr lang="en-US">
                <a:sym typeface="Symbol" pitchFamily="18" charset="2"/>
              </a:rPr>
              <a:t>“entropically” stabilized </a:t>
            </a:r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te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3962400"/>
            <a:ext cx="850900" cy="889000"/>
          </a:xfrm>
          <a:prstGeom prst="rect">
            <a:avLst/>
          </a:prstGeom>
          <a:noFill/>
        </p:spPr>
      </p:pic>
      <p:sp>
        <p:nvSpPr>
          <p:cNvPr id="7065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066800" y="304800"/>
            <a:ext cx="7772400" cy="1295400"/>
          </a:xfrm>
          <a:solidFill>
            <a:srgbClr val="0000FF"/>
          </a:solidFill>
        </p:spPr>
        <p:txBody>
          <a:bodyPr/>
          <a:lstStyle/>
          <a:p>
            <a:r>
              <a:rPr lang="en-US"/>
              <a:t>Origin of </a:t>
            </a:r>
            <a:r>
              <a:rPr lang="en-US">
                <a:sym typeface="Symbol" pitchFamily="18" charset="2"/>
              </a:rPr>
              <a:t>-helical Intermediate</a:t>
            </a:r>
            <a:endParaRPr lang="en-US"/>
          </a:p>
        </p:txBody>
      </p:sp>
      <p:sp>
        <p:nvSpPr>
          <p:cNvPr id="70660" name="Text Box 4"/>
          <p:cNvSpPr txBox="1">
            <a:spLocks noChangeArrowheads="1"/>
          </p:cNvSpPr>
          <p:nvPr/>
        </p:nvSpPr>
        <p:spPr bwMode="auto">
          <a:xfrm>
            <a:off x="1203325" y="1868488"/>
            <a:ext cx="1065213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Case I</a:t>
            </a:r>
          </a:p>
          <a:p>
            <a:endParaRPr lang="en-US"/>
          </a:p>
          <a:p>
            <a:r>
              <a:rPr lang="en-US"/>
              <a:t>C </a:t>
            </a:r>
            <a:r>
              <a:rPr lang="en-US">
                <a:sym typeface="Symbol" pitchFamily="18" charset="2"/>
              </a:rPr>
              <a:t> C</a:t>
            </a:r>
            <a:r>
              <a:rPr lang="en-US" baseline="30000">
                <a:sym typeface="Symbol" pitchFamily="18" charset="2"/>
              </a:rPr>
              <a:t>*</a:t>
            </a:r>
            <a:endParaRPr lang="en-US"/>
          </a:p>
        </p:txBody>
      </p:sp>
      <p:sp>
        <p:nvSpPr>
          <p:cNvPr id="70661" name="Text Box 5" descr="Shingle"/>
          <p:cNvSpPr txBox="1">
            <a:spLocks noChangeArrowheads="1"/>
          </p:cNvSpPr>
          <p:nvPr/>
        </p:nvSpPr>
        <p:spPr bwMode="auto">
          <a:xfrm>
            <a:off x="2667000" y="2554288"/>
            <a:ext cx="3886200" cy="457200"/>
          </a:xfrm>
          <a:prstGeom prst="rect">
            <a:avLst/>
          </a:prstGeom>
          <a:pattFill prst="shingle">
            <a:fgClr>
              <a:srgbClr val="00FFFF"/>
            </a:fgClr>
            <a:bgClr>
              <a:schemeClr val="bg1"/>
            </a:bgClr>
          </a:patt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C</a:t>
            </a:r>
            <a:r>
              <a:rPr lang="en-US" baseline="30000"/>
              <a:t>*</a:t>
            </a:r>
            <a:r>
              <a:rPr lang="en-US"/>
              <a:t> = Overlap concentration</a:t>
            </a:r>
          </a:p>
        </p:txBody>
      </p:sp>
      <p:sp>
        <p:nvSpPr>
          <p:cNvPr id="70662" name="Text Box 6"/>
          <p:cNvSpPr txBox="1">
            <a:spLocks noChangeArrowheads="1"/>
          </p:cNvSpPr>
          <p:nvPr/>
        </p:nvSpPr>
        <p:spPr bwMode="auto">
          <a:xfrm>
            <a:off x="2803525" y="1868488"/>
            <a:ext cx="3844925" cy="4572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Low Peptide Concentration</a:t>
            </a:r>
          </a:p>
        </p:txBody>
      </p:sp>
      <p:sp>
        <p:nvSpPr>
          <p:cNvPr id="70663" name="Line 7" descr="Purple mesh"/>
          <p:cNvSpPr>
            <a:spLocks noChangeShapeType="1"/>
          </p:cNvSpPr>
          <p:nvPr/>
        </p:nvSpPr>
        <p:spPr bwMode="auto">
          <a:xfrm flipH="1">
            <a:off x="1600200" y="43434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0664" name="Text Box 8"/>
          <p:cNvSpPr txBox="1">
            <a:spLocks noChangeArrowheads="1"/>
          </p:cNvSpPr>
          <p:nvPr/>
        </p:nvSpPr>
        <p:spPr bwMode="auto">
          <a:xfrm>
            <a:off x="2651125" y="4078288"/>
            <a:ext cx="550863" cy="457200"/>
          </a:xfrm>
          <a:prstGeom prst="rect">
            <a:avLst/>
          </a:prstGeom>
          <a:solidFill>
            <a:srgbClr val="FF00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R</a:t>
            </a:r>
            <a:r>
              <a:rPr lang="en-US" baseline="-25000"/>
              <a:t>jk</a:t>
            </a:r>
            <a:endParaRPr lang="en-US"/>
          </a:p>
        </p:txBody>
      </p:sp>
      <p:sp>
        <p:nvSpPr>
          <p:cNvPr id="70665" name="Line 9" descr="Purple mesh"/>
          <p:cNvSpPr>
            <a:spLocks noChangeShapeType="1"/>
          </p:cNvSpPr>
          <p:nvPr/>
        </p:nvSpPr>
        <p:spPr bwMode="auto">
          <a:xfrm>
            <a:off x="3200400" y="43434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0666" name="Text Box 10"/>
          <p:cNvSpPr txBox="1">
            <a:spLocks noChangeArrowheads="1"/>
          </p:cNvSpPr>
          <p:nvPr/>
        </p:nvSpPr>
        <p:spPr bwMode="auto">
          <a:xfrm>
            <a:off x="5089525" y="3544888"/>
            <a:ext cx="1565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R</a:t>
            </a:r>
            <a:r>
              <a:rPr lang="en-US" baseline="-25000"/>
              <a:t>jk</a:t>
            </a:r>
            <a:r>
              <a:rPr lang="en-US"/>
              <a:t> ≈</a:t>
            </a:r>
            <a:r>
              <a:rPr lang="en-US" baseline="30000">
                <a:sym typeface="Symbol" pitchFamily="18" charset="2"/>
              </a:rPr>
              <a:t> </a:t>
            </a:r>
            <a:r>
              <a:rPr lang="en-US">
                <a:sym typeface="Symbol" pitchFamily="18" charset="2"/>
              </a:rPr>
              <a:t>C</a:t>
            </a:r>
            <a:r>
              <a:rPr lang="en-US" baseline="30000">
                <a:sym typeface="Symbol" pitchFamily="18" charset="2"/>
              </a:rPr>
              <a:t>-(1/3)</a:t>
            </a:r>
            <a:endParaRPr lang="en-US"/>
          </a:p>
        </p:txBody>
      </p:sp>
      <p:sp>
        <p:nvSpPr>
          <p:cNvPr id="70667" name="Text Box 11"/>
          <p:cNvSpPr txBox="1">
            <a:spLocks noChangeArrowheads="1"/>
          </p:cNvSpPr>
          <p:nvPr/>
        </p:nvSpPr>
        <p:spPr bwMode="auto">
          <a:xfrm>
            <a:off x="5105400" y="4403725"/>
            <a:ext cx="1827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R</a:t>
            </a:r>
            <a:r>
              <a:rPr lang="en-US" baseline="-25000"/>
              <a:t>jk</a:t>
            </a:r>
            <a:r>
              <a:rPr lang="en-US"/>
              <a:t>/R</a:t>
            </a:r>
            <a:r>
              <a:rPr lang="en-US" baseline="-25000"/>
              <a:t>g </a:t>
            </a:r>
            <a:r>
              <a:rPr lang="en-US">
                <a:sym typeface="Symbol" pitchFamily="18" charset="2"/>
              </a:rPr>
              <a:t> 1</a:t>
            </a:r>
            <a:endParaRPr lang="en-US"/>
          </a:p>
        </p:txBody>
      </p:sp>
      <p:sp>
        <p:nvSpPr>
          <p:cNvPr id="70668" name="Text Box 12"/>
          <p:cNvSpPr txBox="1">
            <a:spLocks noChangeArrowheads="1"/>
          </p:cNvSpPr>
          <p:nvPr/>
        </p:nvSpPr>
        <p:spPr bwMode="auto">
          <a:xfrm>
            <a:off x="1584325" y="5449888"/>
            <a:ext cx="4960938" cy="457200"/>
          </a:xfrm>
          <a:prstGeom prst="rect">
            <a:avLst/>
          </a:prstGeom>
          <a:solidFill>
            <a:srgbClr val="00CA8B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Polypeptide is mostly a random coil</a:t>
            </a:r>
          </a:p>
        </p:txBody>
      </p:sp>
      <p:pic>
        <p:nvPicPr>
          <p:cNvPr id="70669" name="Picture 13" descr="temp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86200" y="3886200"/>
            <a:ext cx="850900" cy="889000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ext Box 2"/>
          <p:cNvSpPr txBox="1">
            <a:spLocks noChangeArrowheads="1"/>
          </p:cNvSpPr>
          <p:nvPr/>
        </p:nvSpPr>
        <p:spPr bwMode="auto">
          <a:xfrm>
            <a:off x="1676400" y="3886200"/>
            <a:ext cx="609600" cy="4572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title"/>
          </p:nvPr>
        </p:nvSpPr>
        <p:spPr>
          <a:solidFill>
            <a:srgbClr val="00FFFF"/>
          </a:solidFill>
        </p:spPr>
        <p:txBody>
          <a:bodyPr/>
          <a:lstStyle/>
          <a:p>
            <a:r>
              <a:rPr lang="en-US"/>
              <a:t>C </a:t>
            </a:r>
            <a:r>
              <a:rPr lang="en-US">
                <a:sym typeface="Symbol" pitchFamily="18" charset="2"/>
              </a:rPr>
              <a:t> C</a:t>
            </a:r>
            <a:r>
              <a:rPr lang="en-US" baseline="30000">
                <a:sym typeface="Symbol" pitchFamily="18" charset="2"/>
              </a:rPr>
              <a:t>* </a:t>
            </a:r>
            <a:r>
              <a:rPr lang="en-US">
                <a:sym typeface="Symbol" pitchFamily="18" charset="2"/>
              </a:rPr>
              <a:t>Peptides Interact</a:t>
            </a:r>
            <a:endParaRPr lang="en-US"/>
          </a:p>
        </p:txBody>
      </p:sp>
      <p:sp>
        <p:nvSpPr>
          <p:cNvPr id="72708" name="Freeform 4"/>
          <p:cNvSpPr>
            <a:spLocks/>
          </p:cNvSpPr>
          <p:nvPr/>
        </p:nvSpPr>
        <p:spPr bwMode="auto">
          <a:xfrm>
            <a:off x="762000" y="3162300"/>
            <a:ext cx="571500" cy="342900"/>
          </a:xfrm>
          <a:custGeom>
            <a:avLst/>
            <a:gdLst/>
            <a:ahLst/>
            <a:cxnLst>
              <a:cxn ang="0">
                <a:pos x="0" y="120"/>
              </a:cxn>
              <a:cxn ang="0">
                <a:pos x="144" y="168"/>
              </a:cxn>
              <a:cxn ang="0">
                <a:pos x="144" y="24"/>
              </a:cxn>
              <a:cxn ang="0">
                <a:pos x="192" y="24"/>
              </a:cxn>
              <a:cxn ang="0">
                <a:pos x="336" y="120"/>
              </a:cxn>
              <a:cxn ang="0">
                <a:pos x="336" y="168"/>
              </a:cxn>
              <a:cxn ang="0">
                <a:pos x="240" y="216"/>
              </a:cxn>
            </a:cxnLst>
            <a:rect l="0" t="0" r="r" b="b"/>
            <a:pathLst>
              <a:path w="360" h="216">
                <a:moveTo>
                  <a:pt x="0" y="120"/>
                </a:moveTo>
                <a:cubicBezTo>
                  <a:pt x="60" y="152"/>
                  <a:pt x="120" y="184"/>
                  <a:pt x="144" y="168"/>
                </a:cubicBezTo>
                <a:cubicBezTo>
                  <a:pt x="168" y="152"/>
                  <a:pt x="136" y="48"/>
                  <a:pt x="144" y="24"/>
                </a:cubicBezTo>
                <a:cubicBezTo>
                  <a:pt x="152" y="0"/>
                  <a:pt x="160" y="8"/>
                  <a:pt x="192" y="24"/>
                </a:cubicBezTo>
                <a:cubicBezTo>
                  <a:pt x="224" y="40"/>
                  <a:pt x="312" y="96"/>
                  <a:pt x="336" y="120"/>
                </a:cubicBezTo>
                <a:cubicBezTo>
                  <a:pt x="360" y="144"/>
                  <a:pt x="352" y="152"/>
                  <a:pt x="336" y="168"/>
                </a:cubicBezTo>
                <a:cubicBezTo>
                  <a:pt x="320" y="184"/>
                  <a:pt x="280" y="200"/>
                  <a:pt x="240" y="216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09" name="Freeform 5"/>
          <p:cNvSpPr>
            <a:spLocks/>
          </p:cNvSpPr>
          <p:nvPr/>
        </p:nvSpPr>
        <p:spPr bwMode="auto">
          <a:xfrm>
            <a:off x="609600" y="4495800"/>
            <a:ext cx="571500" cy="342900"/>
          </a:xfrm>
          <a:custGeom>
            <a:avLst/>
            <a:gdLst/>
            <a:ahLst/>
            <a:cxnLst>
              <a:cxn ang="0">
                <a:pos x="0" y="120"/>
              </a:cxn>
              <a:cxn ang="0">
                <a:pos x="144" y="168"/>
              </a:cxn>
              <a:cxn ang="0">
                <a:pos x="144" y="24"/>
              </a:cxn>
              <a:cxn ang="0">
                <a:pos x="192" y="24"/>
              </a:cxn>
              <a:cxn ang="0">
                <a:pos x="336" y="120"/>
              </a:cxn>
              <a:cxn ang="0">
                <a:pos x="336" y="168"/>
              </a:cxn>
              <a:cxn ang="0">
                <a:pos x="240" y="216"/>
              </a:cxn>
            </a:cxnLst>
            <a:rect l="0" t="0" r="r" b="b"/>
            <a:pathLst>
              <a:path w="360" h="216">
                <a:moveTo>
                  <a:pt x="0" y="120"/>
                </a:moveTo>
                <a:cubicBezTo>
                  <a:pt x="60" y="152"/>
                  <a:pt x="120" y="184"/>
                  <a:pt x="144" y="168"/>
                </a:cubicBezTo>
                <a:cubicBezTo>
                  <a:pt x="168" y="152"/>
                  <a:pt x="136" y="48"/>
                  <a:pt x="144" y="24"/>
                </a:cubicBezTo>
                <a:cubicBezTo>
                  <a:pt x="152" y="0"/>
                  <a:pt x="160" y="8"/>
                  <a:pt x="192" y="24"/>
                </a:cubicBezTo>
                <a:cubicBezTo>
                  <a:pt x="224" y="40"/>
                  <a:pt x="312" y="96"/>
                  <a:pt x="336" y="120"/>
                </a:cubicBezTo>
                <a:cubicBezTo>
                  <a:pt x="360" y="144"/>
                  <a:pt x="352" y="152"/>
                  <a:pt x="336" y="168"/>
                </a:cubicBezTo>
                <a:cubicBezTo>
                  <a:pt x="320" y="184"/>
                  <a:pt x="280" y="200"/>
                  <a:pt x="240" y="216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10" name="Freeform 6"/>
          <p:cNvSpPr>
            <a:spLocks/>
          </p:cNvSpPr>
          <p:nvPr/>
        </p:nvSpPr>
        <p:spPr bwMode="auto">
          <a:xfrm>
            <a:off x="2133600" y="4800600"/>
            <a:ext cx="533400" cy="533400"/>
          </a:xfrm>
          <a:custGeom>
            <a:avLst/>
            <a:gdLst/>
            <a:ahLst/>
            <a:cxnLst>
              <a:cxn ang="0">
                <a:pos x="0" y="120"/>
              </a:cxn>
              <a:cxn ang="0">
                <a:pos x="144" y="168"/>
              </a:cxn>
              <a:cxn ang="0">
                <a:pos x="144" y="24"/>
              </a:cxn>
              <a:cxn ang="0">
                <a:pos x="192" y="24"/>
              </a:cxn>
              <a:cxn ang="0">
                <a:pos x="336" y="120"/>
              </a:cxn>
              <a:cxn ang="0">
                <a:pos x="336" y="168"/>
              </a:cxn>
              <a:cxn ang="0">
                <a:pos x="240" y="216"/>
              </a:cxn>
            </a:cxnLst>
            <a:rect l="0" t="0" r="r" b="b"/>
            <a:pathLst>
              <a:path w="360" h="216">
                <a:moveTo>
                  <a:pt x="0" y="120"/>
                </a:moveTo>
                <a:cubicBezTo>
                  <a:pt x="60" y="152"/>
                  <a:pt x="120" y="184"/>
                  <a:pt x="144" y="168"/>
                </a:cubicBezTo>
                <a:cubicBezTo>
                  <a:pt x="168" y="152"/>
                  <a:pt x="136" y="48"/>
                  <a:pt x="144" y="24"/>
                </a:cubicBezTo>
                <a:cubicBezTo>
                  <a:pt x="152" y="0"/>
                  <a:pt x="160" y="8"/>
                  <a:pt x="192" y="24"/>
                </a:cubicBezTo>
                <a:cubicBezTo>
                  <a:pt x="224" y="40"/>
                  <a:pt x="312" y="96"/>
                  <a:pt x="336" y="120"/>
                </a:cubicBezTo>
                <a:cubicBezTo>
                  <a:pt x="360" y="144"/>
                  <a:pt x="352" y="152"/>
                  <a:pt x="336" y="168"/>
                </a:cubicBezTo>
                <a:cubicBezTo>
                  <a:pt x="320" y="184"/>
                  <a:pt x="280" y="200"/>
                  <a:pt x="240" y="216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11" name="Freeform 7"/>
          <p:cNvSpPr>
            <a:spLocks/>
          </p:cNvSpPr>
          <p:nvPr/>
        </p:nvSpPr>
        <p:spPr bwMode="auto">
          <a:xfrm>
            <a:off x="1676400" y="3886200"/>
            <a:ext cx="571500" cy="342900"/>
          </a:xfrm>
          <a:custGeom>
            <a:avLst/>
            <a:gdLst/>
            <a:ahLst/>
            <a:cxnLst>
              <a:cxn ang="0">
                <a:pos x="0" y="120"/>
              </a:cxn>
              <a:cxn ang="0">
                <a:pos x="144" y="168"/>
              </a:cxn>
              <a:cxn ang="0">
                <a:pos x="144" y="24"/>
              </a:cxn>
              <a:cxn ang="0">
                <a:pos x="192" y="24"/>
              </a:cxn>
              <a:cxn ang="0">
                <a:pos x="336" y="120"/>
              </a:cxn>
              <a:cxn ang="0">
                <a:pos x="336" y="168"/>
              </a:cxn>
              <a:cxn ang="0">
                <a:pos x="240" y="216"/>
              </a:cxn>
            </a:cxnLst>
            <a:rect l="0" t="0" r="r" b="b"/>
            <a:pathLst>
              <a:path w="360" h="216">
                <a:moveTo>
                  <a:pt x="0" y="120"/>
                </a:moveTo>
                <a:cubicBezTo>
                  <a:pt x="60" y="152"/>
                  <a:pt x="120" y="184"/>
                  <a:pt x="144" y="168"/>
                </a:cubicBezTo>
                <a:cubicBezTo>
                  <a:pt x="168" y="152"/>
                  <a:pt x="136" y="48"/>
                  <a:pt x="144" y="24"/>
                </a:cubicBezTo>
                <a:cubicBezTo>
                  <a:pt x="152" y="0"/>
                  <a:pt x="160" y="8"/>
                  <a:pt x="192" y="24"/>
                </a:cubicBezTo>
                <a:cubicBezTo>
                  <a:pt x="224" y="40"/>
                  <a:pt x="312" y="96"/>
                  <a:pt x="336" y="120"/>
                </a:cubicBezTo>
                <a:cubicBezTo>
                  <a:pt x="360" y="144"/>
                  <a:pt x="352" y="152"/>
                  <a:pt x="336" y="168"/>
                </a:cubicBezTo>
                <a:cubicBezTo>
                  <a:pt x="320" y="184"/>
                  <a:pt x="280" y="200"/>
                  <a:pt x="240" y="216"/>
                </a:cubicBezTo>
              </a:path>
            </a:pathLst>
          </a:custGeom>
          <a:solidFill>
            <a:srgbClr val="3366FF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12" name="Freeform 8"/>
          <p:cNvSpPr>
            <a:spLocks/>
          </p:cNvSpPr>
          <p:nvPr/>
        </p:nvSpPr>
        <p:spPr bwMode="auto">
          <a:xfrm>
            <a:off x="2438400" y="3276600"/>
            <a:ext cx="571500" cy="190500"/>
          </a:xfrm>
          <a:custGeom>
            <a:avLst/>
            <a:gdLst/>
            <a:ahLst/>
            <a:cxnLst>
              <a:cxn ang="0">
                <a:pos x="0" y="120"/>
              </a:cxn>
              <a:cxn ang="0">
                <a:pos x="144" y="168"/>
              </a:cxn>
              <a:cxn ang="0">
                <a:pos x="144" y="24"/>
              </a:cxn>
              <a:cxn ang="0">
                <a:pos x="192" y="24"/>
              </a:cxn>
              <a:cxn ang="0">
                <a:pos x="336" y="120"/>
              </a:cxn>
              <a:cxn ang="0">
                <a:pos x="336" y="168"/>
              </a:cxn>
              <a:cxn ang="0">
                <a:pos x="240" y="216"/>
              </a:cxn>
            </a:cxnLst>
            <a:rect l="0" t="0" r="r" b="b"/>
            <a:pathLst>
              <a:path w="360" h="216">
                <a:moveTo>
                  <a:pt x="0" y="120"/>
                </a:moveTo>
                <a:cubicBezTo>
                  <a:pt x="60" y="152"/>
                  <a:pt x="120" y="184"/>
                  <a:pt x="144" y="168"/>
                </a:cubicBezTo>
                <a:cubicBezTo>
                  <a:pt x="168" y="152"/>
                  <a:pt x="136" y="48"/>
                  <a:pt x="144" y="24"/>
                </a:cubicBezTo>
                <a:cubicBezTo>
                  <a:pt x="152" y="0"/>
                  <a:pt x="160" y="8"/>
                  <a:pt x="192" y="24"/>
                </a:cubicBezTo>
                <a:cubicBezTo>
                  <a:pt x="224" y="40"/>
                  <a:pt x="312" y="96"/>
                  <a:pt x="336" y="120"/>
                </a:cubicBezTo>
                <a:cubicBezTo>
                  <a:pt x="360" y="144"/>
                  <a:pt x="352" y="152"/>
                  <a:pt x="336" y="168"/>
                </a:cubicBezTo>
                <a:cubicBezTo>
                  <a:pt x="320" y="184"/>
                  <a:pt x="280" y="200"/>
                  <a:pt x="240" y="216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13" name="Freeform 9"/>
          <p:cNvSpPr>
            <a:spLocks/>
          </p:cNvSpPr>
          <p:nvPr/>
        </p:nvSpPr>
        <p:spPr bwMode="auto">
          <a:xfrm>
            <a:off x="3352800" y="4343400"/>
            <a:ext cx="723900" cy="381000"/>
          </a:xfrm>
          <a:custGeom>
            <a:avLst/>
            <a:gdLst/>
            <a:ahLst/>
            <a:cxnLst>
              <a:cxn ang="0">
                <a:pos x="0" y="120"/>
              </a:cxn>
              <a:cxn ang="0">
                <a:pos x="144" y="168"/>
              </a:cxn>
              <a:cxn ang="0">
                <a:pos x="144" y="24"/>
              </a:cxn>
              <a:cxn ang="0">
                <a:pos x="192" y="24"/>
              </a:cxn>
              <a:cxn ang="0">
                <a:pos x="336" y="120"/>
              </a:cxn>
              <a:cxn ang="0">
                <a:pos x="336" y="168"/>
              </a:cxn>
              <a:cxn ang="0">
                <a:pos x="240" y="216"/>
              </a:cxn>
            </a:cxnLst>
            <a:rect l="0" t="0" r="r" b="b"/>
            <a:pathLst>
              <a:path w="360" h="216">
                <a:moveTo>
                  <a:pt x="0" y="120"/>
                </a:moveTo>
                <a:cubicBezTo>
                  <a:pt x="60" y="152"/>
                  <a:pt x="120" y="184"/>
                  <a:pt x="144" y="168"/>
                </a:cubicBezTo>
                <a:cubicBezTo>
                  <a:pt x="168" y="152"/>
                  <a:pt x="136" y="48"/>
                  <a:pt x="144" y="24"/>
                </a:cubicBezTo>
                <a:cubicBezTo>
                  <a:pt x="152" y="0"/>
                  <a:pt x="160" y="8"/>
                  <a:pt x="192" y="24"/>
                </a:cubicBezTo>
                <a:cubicBezTo>
                  <a:pt x="224" y="40"/>
                  <a:pt x="312" y="96"/>
                  <a:pt x="336" y="120"/>
                </a:cubicBezTo>
                <a:cubicBezTo>
                  <a:pt x="360" y="144"/>
                  <a:pt x="352" y="152"/>
                  <a:pt x="336" y="168"/>
                </a:cubicBezTo>
                <a:cubicBezTo>
                  <a:pt x="320" y="184"/>
                  <a:pt x="280" y="200"/>
                  <a:pt x="240" y="216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14" name="Text Box 10"/>
          <p:cNvSpPr txBox="1">
            <a:spLocks noChangeArrowheads="1"/>
          </p:cNvSpPr>
          <p:nvPr/>
        </p:nvSpPr>
        <p:spPr bwMode="auto">
          <a:xfrm>
            <a:off x="2270125" y="4002088"/>
            <a:ext cx="2524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j</a:t>
            </a:r>
          </a:p>
        </p:txBody>
      </p:sp>
      <p:sp>
        <p:nvSpPr>
          <p:cNvPr id="72715" name="Text Box 11"/>
          <p:cNvSpPr txBox="1">
            <a:spLocks noChangeArrowheads="1"/>
          </p:cNvSpPr>
          <p:nvPr/>
        </p:nvSpPr>
        <p:spPr bwMode="auto">
          <a:xfrm>
            <a:off x="3565525" y="4611688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k</a:t>
            </a:r>
          </a:p>
        </p:txBody>
      </p:sp>
      <p:sp>
        <p:nvSpPr>
          <p:cNvPr id="72716" name="Line 12"/>
          <p:cNvSpPr>
            <a:spLocks noChangeShapeType="1"/>
          </p:cNvSpPr>
          <p:nvPr/>
        </p:nvSpPr>
        <p:spPr bwMode="auto">
          <a:xfrm>
            <a:off x="2514600" y="4343400"/>
            <a:ext cx="1066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17" name="Text Box 13"/>
          <p:cNvSpPr txBox="1">
            <a:spLocks noChangeArrowheads="1"/>
          </p:cNvSpPr>
          <p:nvPr/>
        </p:nvSpPr>
        <p:spPr bwMode="auto">
          <a:xfrm>
            <a:off x="5562600" y="2362200"/>
            <a:ext cx="2066925" cy="457200"/>
          </a:xfrm>
          <a:prstGeom prst="rect">
            <a:avLst/>
          </a:prstGeom>
          <a:solidFill>
            <a:srgbClr val="339966">
              <a:alpha val="6100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R</a:t>
            </a:r>
            <a:r>
              <a:rPr lang="en-US" baseline="-25000"/>
              <a:t>jk</a:t>
            </a:r>
            <a:r>
              <a:rPr lang="en-US"/>
              <a:t> / R</a:t>
            </a:r>
            <a:r>
              <a:rPr lang="en-US" baseline="-25000"/>
              <a:t>g </a:t>
            </a:r>
            <a:r>
              <a:rPr lang="en-US"/>
              <a:t>~ O(1)</a:t>
            </a:r>
          </a:p>
        </p:txBody>
      </p:sp>
      <p:sp>
        <p:nvSpPr>
          <p:cNvPr id="72718" name="Text Box 14"/>
          <p:cNvSpPr txBox="1">
            <a:spLocks noChangeArrowheads="1"/>
          </p:cNvSpPr>
          <p:nvPr/>
        </p:nvSpPr>
        <p:spPr bwMode="auto">
          <a:xfrm>
            <a:off x="4876800" y="3124200"/>
            <a:ext cx="3302000" cy="82232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Peptide j is entropically</a:t>
            </a:r>
          </a:p>
          <a:p>
            <a:r>
              <a:rPr lang="en-US"/>
              <a:t>confined</a:t>
            </a:r>
          </a:p>
        </p:txBody>
      </p:sp>
      <p:sp>
        <p:nvSpPr>
          <p:cNvPr id="72719" name="Text Box 15"/>
          <p:cNvSpPr txBox="1">
            <a:spLocks noChangeArrowheads="1"/>
          </p:cNvSpPr>
          <p:nvPr/>
        </p:nvSpPr>
        <p:spPr bwMode="auto">
          <a:xfrm>
            <a:off x="4937125" y="4459288"/>
            <a:ext cx="3876675" cy="822325"/>
          </a:xfrm>
          <a:prstGeom prst="rect">
            <a:avLst/>
          </a:prstGeom>
          <a:solidFill>
            <a:srgbClr val="FF64C7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In peptide j confinement </a:t>
            </a:r>
          </a:p>
          <a:p>
            <a:r>
              <a:rPr lang="en-US"/>
              <a:t>induces </a:t>
            </a:r>
            <a:r>
              <a:rPr lang="en-US" b="1"/>
              <a:t>transient</a:t>
            </a:r>
            <a:r>
              <a:rPr lang="en-US"/>
              <a:t> structure</a:t>
            </a:r>
          </a:p>
        </p:txBody>
      </p:sp>
      <p:sp>
        <p:nvSpPr>
          <p:cNvPr id="72720" name="Text Box 16"/>
          <p:cNvSpPr txBox="1">
            <a:spLocks noChangeArrowheads="1"/>
          </p:cNvSpPr>
          <p:nvPr/>
        </p:nvSpPr>
        <p:spPr bwMode="auto">
          <a:xfrm>
            <a:off x="669925" y="5699125"/>
            <a:ext cx="7889875" cy="45720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For  A</a:t>
            </a:r>
            <a:r>
              <a:rPr lang="en-US">
                <a:sym typeface="Symbol" pitchFamily="18" charset="2"/>
              </a:rPr>
              <a:t></a:t>
            </a:r>
            <a:r>
              <a:rPr lang="en-US" baseline="-25000">
                <a:sym typeface="Symbol" pitchFamily="18" charset="2"/>
              </a:rPr>
              <a:t>16-22</a:t>
            </a:r>
            <a:r>
              <a:rPr lang="en-US">
                <a:sym typeface="Symbol" pitchFamily="18" charset="2"/>
              </a:rPr>
              <a:t> interaction drives </a:t>
            </a:r>
            <a:r>
              <a:rPr lang="en-US" b="1">
                <a:sym typeface="Symbol" pitchFamily="18" charset="2"/>
              </a:rPr>
              <a:t>transient -helix</a:t>
            </a:r>
            <a:r>
              <a:rPr lang="en-US">
                <a:sym typeface="Symbol" pitchFamily="18" charset="2"/>
              </a:rPr>
              <a:t> formation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27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27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2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114800" y="228600"/>
            <a:ext cx="4876800" cy="1752600"/>
          </a:xfrm>
          <a:solidFill>
            <a:srgbClr val="A5AE00"/>
          </a:solidFill>
        </p:spPr>
        <p:txBody>
          <a:bodyPr/>
          <a:lstStyle/>
          <a:p>
            <a:r>
              <a:rPr lang="en-US" sz="3200"/>
              <a:t>Hydrophobic and</a:t>
            </a:r>
            <a:br>
              <a:rPr lang="en-US" sz="3200"/>
            </a:br>
            <a:r>
              <a:rPr lang="en-US" sz="3200"/>
              <a:t>charged residues</a:t>
            </a:r>
            <a:br>
              <a:rPr lang="en-US" sz="3200"/>
            </a:br>
            <a:r>
              <a:rPr lang="en-US" sz="3200"/>
              <a:t>stabilize oligomers</a:t>
            </a:r>
          </a:p>
        </p:txBody>
      </p:sp>
      <p:pic>
        <p:nvPicPr>
          <p:cNvPr id="5123" name="Picture 3" descr="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762000"/>
            <a:ext cx="3586163" cy="5854700"/>
          </a:xfrm>
          <a:prstGeom prst="rect">
            <a:avLst/>
          </a:prstGeom>
          <a:noFill/>
        </p:spPr>
      </p:pic>
      <p:sp>
        <p:nvSpPr>
          <p:cNvPr id="5141" name="Text Box 21"/>
          <p:cNvSpPr txBox="1">
            <a:spLocks noChangeArrowheads="1"/>
          </p:cNvSpPr>
          <p:nvPr/>
        </p:nvSpPr>
        <p:spPr bwMode="auto">
          <a:xfrm>
            <a:off x="4267200" y="3886200"/>
            <a:ext cx="717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grpSp>
        <p:nvGrpSpPr>
          <p:cNvPr id="5149" name="Group 29"/>
          <p:cNvGrpSpPr>
            <a:grpSpLocks/>
          </p:cNvGrpSpPr>
          <p:nvPr/>
        </p:nvGrpSpPr>
        <p:grpSpPr bwMode="auto">
          <a:xfrm>
            <a:off x="4114800" y="2209800"/>
            <a:ext cx="4832350" cy="2057400"/>
            <a:chOff x="2592" y="1392"/>
            <a:chExt cx="3044" cy="1296"/>
          </a:xfrm>
        </p:grpSpPr>
        <p:sp>
          <p:nvSpPr>
            <p:cNvPr id="5130" name="Text Box 10"/>
            <p:cNvSpPr txBox="1">
              <a:spLocks noChangeArrowheads="1"/>
            </p:cNvSpPr>
            <p:nvPr/>
          </p:nvSpPr>
          <p:spPr bwMode="auto">
            <a:xfrm>
              <a:off x="2592" y="2016"/>
              <a:ext cx="72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aseline="30000"/>
                <a:t>-</a:t>
              </a:r>
              <a:r>
                <a:rPr lang="en-US"/>
                <a:t>OOC</a:t>
              </a:r>
            </a:p>
          </p:txBody>
        </p:sp>
        <p:sp>
          <p:nvSpPr>
            <p:cNvPr id="5142" name="Text Box 22"/>
            <p:cNvSpPr txBox="1">
              <a:spLocks noChangeArrowheads="1"/>
            </p:cNvSpPr>
            <p:nvPr/>
          </p:nvSpPr>
          <p:spPr bwMode="auto">
            <a:xfrm>
              <a:off x="2592" y="2400"/>
              <a:ext cx="72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aseline="30000"/>
                <a:t>+</a:t>
              </a:r>
              <a:r>
                <a:rPr lang="en-US"/>
                <a:t>NH</a:t>
              </a:r>
              <a:r>
                <a:rPr lang="en-US" baseline="-25000"/>
                <a:t>3</a:t>
              </a:r>
              <a:endParaRPr lang="en-US"/>
            </a:p>
          </p:txBody>
        </p:sp>
        <p:grpSp>
          <p:nvGrpSpPr>
            <p:cNvPr id="5148" name="Group 28"/>
            <p:cNvGrpSpPr>
              <a:grpSpLocks/>
            </p:cNvGrpSpPr>
            <p:nvPr/>
          </p:nvGrpSpPr>
          <p:grpSpPr bwMode="auto">
            <a:xfrm>
              <a:off x="2640" y="1392"/>
              <a:ext cx="2996" cy="1296"/>
              <a:chOff x="2640" y="1392"/>
              <a:chExt cx="2996" cy="1296"/>
            </a:xfrm>
          </p:grpSpPr>
          <p:sp>
            <p:nvSpPr>
              <p:cNvPr id="5124" name="Rectangle 4"/>
              <p:cNvSpPr>
                <a:spLocks noChangeArrowheads="1"/>
              </p:cNvSpPr>
              <p:nvPr/>
            </p:nvSpPr>
            <p:spPr bwMode="auto">
              <a:xfrm>
                <a:off x="5136" y="1728"/>
                <a:ext cx="50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125" name="AutoShape 5" descr="Wide upward diagonal"/>
              <p:cNvSpPr>
                <a:spLocks noChangeArrowheads="1"/>
              </p:cNvSpPr>
              <p:nvPr/>
            </p:nvSpPr>
            <p:spPr bwMode="auto">
              <a:xfrm>
                <a:off x="3504" y="2016"/>
                <a:ext cx="1152" cy="240"/>
              </a:xfrm>
              <a:prstGeom prst="roundRect">
                <a:avLst>
                  <a:gd name="adj" fmla="val 16667"/>
                </a:avLst>
              </a:prstGeom>
              <a:pattFill prst="wdUpDiag">
                <a:fgClr>
                  <a:schemeClr val="accent1"/>
                </a:fgClr>
                <a:bgClr>
                  <a:schemeClr val="bg1"/>
                </a:bgClr>
              </a:patt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5126" name="Line 6"/>
              <p:cNvSpPr>
                <a:spLocks noChangeShapeType="1"/>
              </p:cNvSpPr>
              <p:nvPr/>
            </p:nvSpPr>
            <p:spPr bwMode="auto">
              <a:xfrm>
                <a:off x="4656" y="2160"/>
                <a:ext cx="28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27" name="Text Box 7"/>
              <p:cNvSpPr txBox="1">
                <a:spLocks noChangeArrowheads="1"/>
              </p:cNvSpPr>
              <p:nvPr/>
            </p:nvSpPr>
            <p:spPr bwMode="auto">
              <a:xfrm>
                <a:off x="4944" y="2016"/>
                <a:ext cx="59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/>
                  <a:t>NH</a:t>
                </a:r>
                <a:r>
                  <a:rPr lang="en-US" baseline="-25000"/>
                  <a:t>3</a:t>
                </a:r>
                <a:r>
                  <a:rPr lang="en-US" baseline="30000"/>
                  <a:t>+</a:t>
                </a:r>
                <a:endParaRPr lang="en-US"/>
              </a:p>
            </p:txBody>
          </p:sp>
          <p:sp>
            <p:nvSpPr>
              <p:cNvPr id="5128" name="Line 8"/>
              <p:cNvSpPr>
                <a:spLocks noChangeShapeType="1"/>
              </p:cNvSpPr>
              <p:nvPr/>
            </p:nvSpPr>
            <p:spPr bwMode="auto">
              <a:xfrm flipH="1">
                <a:off x="3168" y="2160"/>
                <a:ext cx="336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29" name="Text Box 9"/>
              <p:cNvSpPr txBox="1">
                <a:spLocks noChangeArrowheads="1"/>
              </p:cNvSpPr>
              <p:nvPr/>
            </p:nvSpPr>
            <p:spPr bwMode="auto">
              <a:xfrm>
                <a:off x="2688" y="2064"/>
                <a:ext cx="45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131" name="AutoShape 11" descr="Wide upward diagonal"/>
              <p:cNvSpPr>
                <a:spLocks noChangeArrowheads="1"/>
              </p:cNvSpPr>
              <p:nvPr/>
            </p:nvSpPr>
            <p:spPr bwMode="auto">
              <a:xfrm>
                <a:off x="3504" y="1632"/>
                <a:ext cx="1152" cy="240"/>
              </a:xfrm>
              <a:prstGeom prst="roundRect">
                <a:avLst>
                  <a:gd name="adj" fmla="val 16667"/>
                </a:avLst>
              </a:prstGeom>
              <a:pattFill prst="wdUpDiag">
                <a:fgClr>
                  <a:srgbClr val="FF6600">
                    <a:alpha val="95000"/>
                  </a:srgbClr>
                </a:fgClr>
                <a:bgClr>
                  <a:srgbClr val="FFFFFF"/>
                </a:bgClr>
              </a:patt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5132" name="Line 12"/>
              <p:cNvSpPr>
                <a:spLocks noChangeShapeType="1"/>
              </p:cNvSpPr>
              <p:nvPr/>
            </p:nvSpPr>
            <p:spPr bwMode="auto">
              <a:xfrm>
                <a:off x="4704" y="1776"/>
                <a:ext cx="28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33" name="Text Box 13"/>
              <p:cNvSpPr txBox="1">
                <a:spLocks noChangeArrowheads="1"/>
              </p:cNvSpPr>
              <p:nvPr/>
            </p:nvSpPr>
            <p:spPr bwMode="auto">
              <a:xfrm>
                <a:off x="4992" y="1632"/>
                <a:ext cx="59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/>
                  <a:t>COO</a:t>
                </a:r>
                <a:r>
                  <a:rPr lang="en-US" baseline="30000"/>
                  <a:t>-</a:t>
                </a:r>
                <a:endParaRPr lang="en-US"/>
              </a:p>
            </p:txBody>
          </p:sp>
          <p:sp>
            <p:nvSpPr>
              <p:cNvPr id="5134" name="Line 14"/>
              <p:cNvSpPr>
                <a:spLocks noChangeShapeType="1"/>
              </p:cNvSpPr>
              <p:nvPr/>
            </p:nvSpPr>
            <p:spPr bwMode="auto">
              <a:xfrm flipH="1">
                <a:off x="3216" y="1776"/>
                <a:ext cx="336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35" name="Text Box 15"/>
              <p:cNvSpPr txBox="1">
                <a:spLocks noChangeArrowheads="1"/>
              </p:cNvSpPr>
              <p:nvPr/>
            </p:nvSpPr>
            <p:spPr bwMode="auto">
              <a:xfrm>
                <a:off x="2736" y="1680"/>
                <a:ext cx="45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136" name="Text Box 16"/>
              <p:cNvSpPr txBox="1">
                <a:spLocks noChangeArrowheads="1"/>
              </p:cNvSpPr>
              <p:nvPr/>
            </p:nvSpPr>
            <p:spPr bwMode="auto">
              <a:xfrm>
                <a:off x="2640" y="1632"/>
                <a:ext cx="72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baseline="30000"/>
                  <a:t>+</a:t>
                </a:r>
                <a:r>
                  <a:rPr lang="en-US"/>
                  <a:t>NH</a:t>
                </a:r>
                <a:r>
                  <a:rPr lang="en-US" baseline="-25000"/>
                  <a:t>3</a:t>
                </a:r>
                <a:endParaRPr lang="en-US"/>
              </a:p>
            </p:txBody>
          </p:sp>
          <p:sp>
            <p:nvSpPr>
              <p:cNvPr id="5137" name="AutoShape 17" descr="Wide upward diagonal"/>
              <p:cNvSpPr>
                <a:spLocks noChangeArrowheads="1"/>
              </p:cNvSpPr>
              <p:nvPr/>
            </p:nvSpPr>
            <p:spPr bwMode="auto">
              <a:xfrm>
                <a:off x="3504" y="2400"/>
                <a:ext cx="1152" cy="240"/>
              </a:xfrm>
              <a:prstGeom prst="roundRect">
                <a:avLst>
                  <a:gd name="adj" fmla="val 16667"/>
                </a:avLst>
              </a:prstGeom>
              <a:pattFill prst="wdUpDiag">
                <a:fgClr>
                  <a:srgbClr val="0000FF"/>
                </a:fgClr>
                <a:bgClr>
                  <a:srgbClr val="FFFFFF"/>
                </a:bgClr>
              </a:patt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5138" name="Line 18"/>
              <p:cNvSpPr>
                <a:spLocks noChangeShapeType="1"/>
              </p:cNvSpPr>
              <p:nvPr/>
            </p:nvSpPr>
            <p:spPr bwMode="auto">
              <a:xfrm>
                <a:off x="4656" y="2544"/>
                <a:ext cx="28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39" name="Text Box 19"/>
              <p:cNvSpPr txBox="1">
                <a:spLocks noChangeArrowheads="1"/>
              </p:cNvSpPr>
              <p:nvPr/>
            </p:nvSpPr>
            <p:spPr bwMode="auto">
              <a:xfrm>
                <a:off x="4944" y="2400"/>
                <a:ext cx="59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/>
                  <a:t>COO</a:t>
                </a:r>
                <a:r>
                  <a:rPr lang="en-US" baseline="30000"/>
                  <a:t>-</a:t>
                </a:r>
                <a:endParaRPr lang="en-US"/>
              </a:p>
            </p:txBody>
          </p:sp>
          <p:sp>
            <p:nvSpPr>
              <p:cNvPr id="5140" name="Line 20"/>
              <p:cNvSpPr>
                <a:spLocks noChangeShapeType="1"/>
              </p:cNvSpPr>
              <p:nvPr/>
            </p:nvSpPr>
            <p:spPr bwMode="auto">
              <a:xfrm flipH="1">
                <a:off x="3168" y="2544"/>
                <a:ext cx="336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43" name="Text Box 23"/>
              <p:cNvSpPr txBox="1">
                <a:spLocks noChangeArrowheads="1"/>
              </p:cNvSpPr>
              <p:nvPr/>
            </p:nvSpPr>
            <p:spPr bwMode="auto">
              <a:xfrm>
                <a:off x="4704" y="1392"/>
                <a:ext cx="223" cy="288"/>
              </a:xfrm>
              <a:prstGeom prst="rect">
                <a:avLst/>
              </a:prstGeom>
              <a:solidFill>
                <a:srgbClr val="3366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/>
                  <a:t>1</a:t>
                </a:r>
              </a:p>
            </p:txBody>
          </p:sp>
          <p:sp>
            <p:nvSpPr>
              <p:cNvPr id="5144" name="Text Box 24"/>
              <p:cNvSpPr txBox="1">
                <a:spLocks noChangeArrowheads="1"/>
              </p:cNvSpPr>
              <p:nvPr/>
            </p:nvSpPr>
            <p:spPr bwMode="auto">
              <a:xfrm>
                <a:off x="4704" y="1824"/>
                <a:ext cx="223" cy="288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/>
                  <a:t>2</a:t>
                </a:r>
              </a:p>
            </p:txBody>
          </p:sp>
          <p:sp>
            <p:nvSpPr>
              <p:cNvPr id="5145" name="Text Box 25"/>
              <p:cNvSpPr txBox="1">
                <a:spLocks noChangeArrowheads="1"/>
              </p:cNvSpPr>
              <p:nvPr/>
            </p:nvSpPr>
            <p:spPr bwMode="auto">
              <a:xfrm>
                <a:off x="4704" y="2208"/>
                <a:ext cx="223" cy="288"/>
              </a:xfrm>
              <a:prstGeom prst="rect">
                <a:avLst/>
              </a:prstGeom>
              <a:solidFill>
                <a:srgbClr val="008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/>
                  <a:t>3</a:t>
                </a:r>
              </a:p>
            </p:txBody>
          </p:sp>
        </p:grpSp>
      </p:grpSp>
      <p:grpSp>
        <p:nvGrpSpPr>
          <p:cNvPr id="5150" name="Group 30"/>
          <p:cNvGrpSpPr>
            <a:grpSpLocks/>
          </p:cNvGrpSpPr>
          <p:nvPr/>
        </p:nvGrpSpPr>
        <p:grpSpPr bwMode="auto">
          <a:xfrm>
            <a:off x="4632325" y="4419600"/>
            <a:ext cx="4064000" cy="1912938"/>
            <a:chOff x="2918" y="2784"/>
            <a:chExt cx="2560" cy="1205"/>
          </a:xfrm>
        </p:grpSpPr>
        <p:sp>
          <p:nvSpPr>
            <p:cNvPr id="5146" name="Text Box 26"/>
            <p:cNvSpPr txBox="1">
              <a:spLocks noChangeArrowheads="1"/>
            </p:cNvSpPr>
            <p:nvPr/>
          </p:nvSpPr>
          <p:spPr bwMode="auto">
            <a:xfrm>
              <a:off x="2918" y="3241"/>
              <a:ext cx="2560" cy="748"/>
            </a:xfrm>
            <a:prstGeom prst="rect">
              <a:avLst/>
            </a:prstGeom>
            <a:solidFill>
              <a:srgbClr val="810078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Anti-parallel registry satisfies</a:t>
              </a:r>
            </a:p>
            <a:p>
              <a:r>
                <a:rPr lang="en-US"/>
                <a:t>Hydrophobic and charged</a:t>
              </a:r>
            </a:p>
            <a:p>
              <a:r>
                <a:rPr lang="en-US"/>
                <a:t>        interactions </a:t>
              </a:r>
            </a:p>
          </p:txBody>
        </p:sp>
        <p:sp>
          <p:nvSpPr>
            <p:cNvPr id="5147" name="Text Box 27"/>
            <p:cNvSpPr txBox="1">
              <a:spLocks noChangeArrowheads="1"/>
            </p:cNvSpPr>
            <p:nvPr/>
          </p:nvSpPr>
          <p:spPr bwMode="auto">
            <a:xfrm>
              <a:off x="2928" y="2784"/>
              <a:ext cx="2388" cy="288"/>
            </a:xfrm>
            <a:prstGeom prst="rect">
              <a:avLst/>
            </a:prstGeom>
            <a:solidFill>
              <a:srgbClr val="FCF800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/>
                <a:t>Principle of Organization</a:t>
              </a:r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381000"/>
            <a:ext cx="7772400" cy="685800"/>
          </a:xfrm>
          <a:solidFill>
            <a:srgbClr val="8C0030">
              <a:alpha val="53000"/>
            </a:srgbClr>
          </a:solidFill>
        </p:spPr>
        <p:txBody>
          <a:bodyPr/>
          <a:lstStyle/>
          <a:p>
            <a:r>
              <a:rPr lang="en-US" sz="2400"/>
              <a:t>Mutations in the CHC destabilize A</a:t>
            </a:r>
            <a:r>
              <a:rPr lang="en-US" sz="2400">
                <a:sym typeface="Symbol" pitchFamily="18" charset="2"/>
              </a:rPr>
              <a:t></a:t>
            </a:r>
            <a:r>
              <a:rPr lang="en-US" sz="2400" baseline="-25000">
                <a:sym typeface="Symbol" pitchFamily="18" charset="2"/>
              </a:rPr>
              <a:t>16-22 </a:t>
            </a:r>
            <a:r>
              <a:rPr lang="en-US" sz="2400">
                <a:sym typeface="Symbol" pitchFamily="18" charset="2"/>
              </a:rPr>
              <a:t>Oligomers</a:t>
            </a:r>
            <a:endParaRPr lang="en-US" sz="2400"/>
          </a:p>
        </p:txBody>
      </p:sp>
      <p:pic>
        <p:nvPicPr>
          <p:cNvPr id="74755" name="Picture 3" descr="0-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524000"/>
            <a:ext cx="2784475" cy="5119688"/>
          </a:xfrm>
          <a:prstGeom prst="rect">
            <a:avLst/>
          </a:prstGeom>
          <a:noFill/>
        </p:spPr>
      </p:pic>
      <p:sp>
        <p:nvSpPr>
          <p:cNvPr id="74756" name="Text Box 4"/>
          <p:cNvSpPr txBox="1">
            <a:spLocks noChangeArrowheads="1"/>
          </p:cNvSpPr>
          <p:nvPr/>
        </p:nvSpPr>
        <p:spPr bwMode="auto">
          <a:xfrm>
            <a:off x="4327525" y="1487488"/>
            <a:ext cx="3640138" cy="457200"/>
          </a:xfrm>
          <a:prstGeom prst="rect">
            <a:avLst/>
          </a:prstGeom>
          <a:solidFill>
            <a:srgbClr val="FF00FF">
              <a:alpha val="6100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L17S/F19S/F20S mutant</a:t>
            </a:r>
            <a:endParaRPr lang="en-US"/>
          </a:p>
        </p:txBody>
      </p:sp>
      <p:sp>
        <p:nvSpPr>
          <p:cNvPr id="74757" name="Text Box 5"/>
          <p:cNvSpPr txBox="1">
            <a:spLocks noChangeArrowheads="1"/>
          </p:cNvSpPr>
          <p:nvPr/>
        </p:nvSpPr>
        <p:spPr bwMode="auto">
          <a:xfrm>
            <a:off x="4556125" y="3392488"/>
            <a:ext cx="3317875" cy="822325"/>
          </a:xfrm>
          <a:prstGeom prst="rect">
            <a:avLst/>
          </a:prstGeom>
          <a:solidFill>
            <a:srgbClr val="8C0030">
              <a:alpha val="53999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Hydrophobic Packing</a:t>
            </a:r>
          </a:p>
          <a:p>
            <a:r>
              <a:rPr lang="en-US" b="1"/>
              <a:t>stabilizes oligomers</a:t>
            </a:r>
            <a:endParaRPr lang="en-US"/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DC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457200"/>
            <a:ext cx="7772400" cy="609600"/>
          </a:xfrm>
          <a:solidFill>
            <a:srgbClr val="8F2C00">
              <a:alpha val="47000"/>
            </a:srgbClr>
          </a:solidFill>
        </p:spPr>
        <p:txBody>
          <a:bodyPr/>
          <a:lstStyle/>
          <a:p>
            <a:r>
              <a:rPr lang="en-US" sz="2400" b="1"/>
              <a:t>Structural orientation requires charged residues</a:t>
            </a:r>
            <a:r>
              <a:rPr lang="en-US" sz="2400"/>
              <a:t> </a:t>
            </a:r>
          </a:p>
        </p:txBody>
      </p:sp>
      <p:pic>
        <p:nvPicPr>
          <p:cNvPr id="75779" name="Picture 3" descr="0-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2803525" cy="4543425"/>
          </a:xfrm>
          <a:prstGeom prst="rect">
            <a:avLst/>
          </a:prstGeom>
          <a:noFill/>
        </p:spPr>
      </p:pic>
      <p:sp>
        <p:nvSpPr>
          <p:cNvPr id="75780" name="Text Box 4"/>
          <p:cNvSpPr txBox="1">
            <a:spLocks noChangeArrowheads="1"/>
          </p:cNvSpPr>
          <p:nvPr/>
        </p:nvSpPr>
        <p:spPr bwMode="auto">
          <a:xfrm>
            <a:off x="4098925" y="2020888"/>
            <a:ext cx="4470400" cy="4572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K16G/E22G trimer is unstable</a:t>
            </a:r>
            <a:endParaRPr lang="en-US"/>
          </a:p>
        </p:txBody>
      </p:sp>
      <p:grpSp>
        <p:nvGrpSpPr>
          <p:cNvPr id="75783" name="Group 7"/>
          <p:cNvGrpSpPr>
            <a:grpSpLocks/>
          </p:cNvGrpSpPr>
          <p:nvPr/>
        </p:nvGrpSpPr>
        <p:grpSpPr bwMode="auto">
          <a:xfrm>
            <a:off x="4098925" y="2971800"/>
            <a:ext cx="4799013" cy="2922588"/>
            <a:chOff x="2582" y="1872"/>
            <a:chExt cx="3023" cy="1841"/>
          </a:xfrm>
        </p:grpSpPr>
        <p:sp>
          <p:nvSpPr>
            <p:cNvPr id="75781" name="Text Box 5"/>
            <p:cNvSpPr txBox="1">
              <a:spLocks noChangeArrowheads="1"/>
            </p:cNvSpPr>
            <p:nvPr/>
          </p:nvSpPr>
          <p:spPr bwMode="auto">
            <a:xfrm>
              <a:off x="2630" y="1872"/>
              <a:ext cx="2975" cy="978"/>
            </a:xfrm>
            <a:prstGeom prst="rect">
              <a:avLst/>
            </a:prstGeom>
            <a:solidFill>
              <a:srgbClr val="2F25FF">
                <a:alpha val="49001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/>
                <a:t>Kinetics and stability of </a:t>
              </a:r>
            </a:p>
            <a:p>
              <a:r>
                <a:rPr lang="en-US" b="1"/>
                <a:t>Oligomerization determined </a:t>
              </a:r>
            </a:p>
            <a:p>
              <a:r>
                <a:rPr lang="en-US" b="1"/>
                <a:t>By balance of hydrophobic and</a:t>
              </a:r>
            </a:p>
            <a:p>
              <a:r>
                <a:rPr lang="en-US" b="1"/>
                <a:t>Charged interactions </a:t>
              </a:r>
            </a:p>
          </p:txBody>
        </p:sp>
        <p:sp>
          <p:nvSpPr>
            <p:cNvPr id="75782" name="Text Box 6"/>
            <p:cNvSpPr txBox="1">
              <a:spLocks noChangeArrowheads="1"/>
            </p:cNvSpPr>
            <p:nvPr/>
          </p:nvSpPr>
          <p:spPr bwMode="auto">
            <a:xfrm>
              <a:off x="2582" y="3079"/>
              <a:ext cx="2739" cy="634"/>
            </a:xfrm>
            <a:prstGeom prst="rect">
              <a:avLst/>
            </a:prstGeom>
            <a:solidFill>
              <a:srgbClr val="FF0000">
                <a:alpha val="59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/>
                <a:t>Enhanced growth kinetics in E22Q</a:t>
              </a:r>
            </a:p>
            <a:p>
              <a:r>
                <a:rPr lang="en-US" sz="2000" b="1"/>
                <a:t>due to change in charged states</a:t>
              </a:r>
            </a:p>
            <a:p>
              <a:r>
                <a:rPr lang="en-US" sz="2000" b="1"/>
                <a:t>Massi,Klimov,DT, Straub (2002)</a:t>
              </a:r>
              <a:r>
                <a:rPr lang="en-US" sz="2000"/>
                <a:t>  </a:t>
              </a:r>
            </a:p>
          </p:txBody>
        </p:sp>
      </p:grpSp>
      <p:sp>
        <p:nvSpPr>
          <p:cNvPr id="75784" name="Text Box 8"/>
          <p:cNvSpPr txBox="1">
            <a:spLocks noChangeArrowheads="1"/>
          </p:cNvSpPr>
          <p:nvPr/>
        </p:nvSpPr>
        <p:spPr bwMode="auto">
          <a:xfrm>
            <a:off x="533400" y="1219200"/>
            <a:ext cx="8434388" cy="517525"/>
          </a:xfrm>
          <a:prstGeom prst="rect">
            <a:avLst/>
          </a:prstGeom>
          <a:solidFill>
            <a:srgbClr val="FFFD0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1"/>
              <a:t>“Long-range” correlations between charged residues in protein families linked to disease-related </a:t>
            </a:r>
          </a:p>
          <a:p>
            <a:r>
              <a:rPr lang="en-US" sz="1400" b="1"/>
              <a:t>                                               proteins (Dima and DT, Bioinformatics (2003)</a:t>
            </a:r>
            <a:r>
              <a:rPr lang="en-US" sz="14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57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57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991600" cy="609600"/>
          </a:xfrm>
        </p:spPr>
        <p:txBody>
          <a:bodyPr/>
          <a:lstStyle/>
          <a:p>
            <a:pPr algn="l"/>
            <a:r>
              <a:rPr lang="en-US" sz="2400" u="sng"/>
              <a:t>Electrostatics interactions essential in amyloid formation: Charged states</a:t>
            </a:r>
            <a:endParaRPr lang="en-US" sz="4000" u="sng"/>
          </a:p>
        </p:txBody>
      </p:sp>
      <p:pic>
        <p:nvPicPr>
          <p:cNvPr id="81923" name="Picture 1027" descr="tov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992313"/>
            <a:ext cx="4895850" cy="2174875"/>
          </a:xfrm>
          <a:prstGeom prst="rect">
            <a:avLst/>
          </a:prstGeom>
          <a:noFill/>
        </p:spPr>
      </p:pic>
      <p:sp>
        <p:nvSpPr>
          <p:cNvPr id="81924" name="Rectangle 1028"/>
          <p:cNvSpPr>
            <a:spLocks noChangeArrowheads="1"/>
          </p:cNvSpPr>
          <p:nvPr/>
        </p:nvSpPr>
        <p:spPr bwMode="auto">
          <a:xfrm>
            <a:off x="3505200" y="4278313"/>
            <a:ext cx="16065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600">
                <a:latin typeface="Marker Felt" pitchFamily="1" charset="0"/>
              </a:rPr>
              <a:t>A</a:t>
            </a:r>
            <a:r>
              <a:rPr lang="en-US" sz="1600">
                <a:latin typeface="Symbol" pitchFamily="18" charset="2"/>
              </a:rPr>
              <a:t>b</a:t>
            </a:r>
            <a:r>
              <a:rPr lang="en-US" sz="1600" baseline="-25000">
                <a:latin typeface="Marker Felt" pitchFamily="1" charset="0"/>
              </a:rPr>
              <a:t>10-35</a:t>
            </a:r>
            <a:r>
              <a:rPr lang="en-US" sz="1600">
                <a:latin typeface="Marker Felt" pitchFamily="1" charset="0"/>
              </a:rPr>
              <a:t>-NH</a:t>
            </a:r>
            <a:r>
              <a:rPr lang="en-US" sz="1600" baseline="-25000">
                <a:latin typeface="Marker Felt" pitchFamily="1" charset="0"/>
              </a:rPr>
              <a:t>2</a:t>
            </a:r>
            <a:r>
              <a:rPr lang="en-US" sz="1600">
                <a:latin typeface="Marker Felt" pitchFamily="1" charset="0"/>
              </a:rPr>
              <a:t>E22Q</a:t>
            </a:r>
          </a:p>
        </p:txBody>
      </p:sp>
      <p:sp>
        <p:nvSpPr>
          <p:cNvPr id="81925" name="Rectangle 1029"/>
          <p:cNvSpPr>
            <a:spLocks noChangeArrowheads="1"/>
          </p:cNvSpPr>
          <p:nvPr/>
        </p:nvSpPr>
        <p:spPr bwMode="auto">
          <a:xfrm>
            <a:off x="1371600" y="4278313"/>
            <a:ext cx="11699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600">
                <a:latin typeface="Marker Felt" pitchFamily="1" charset="0"/>
              </a:rPr>
              <a:t>A</a:t>
            </a:r>
            <a:r>
              <a:rPr lang="en-US" sz="1600">
                <a:latin typeface="Symbol" pitchFamily="18" charset="2"/>
              </a:rPr>
              <a:t>b</a:t>
            </a:r>
            <a:r>
              <a:rPr lang="en-US" sz="1600" baseline="-25000">
                <a:latin typeface="Marker Felt" pitchFamily="1" charset="0"/>
              </a:rPr>
              <a:t>10-35</a:t>
            </a:r>
            <a:r>
              <a:rPr lang="en-US" sz="1600">
                <a:latin typeface="Marker Felt" pitchFamily="1" charset="0"/>
              </a:rPr>
              <a:t>-NH</a:t>
            </a:r>
            <a:r>
              <a:rPr lang="en-US" sz="1600" baseline="-25000">
                <a:latin typeface="Marker Felt" pitchFamily="1" charset="0"/>
              </a:rPr>
              <a:t>2</a:t>
            </a:r>
            <a:endParaRPr lang="en-US" sz="1600">
              <a:latin typeface="Marker Felt" pitchFamily="1" charset="0"/>
            </a:endParaRPr>
          </a:p>
        </p:txBody>
      </p:sp>
      <p:sp>
        <p:nvSpPr>
          <p:cNvPr id="81926" name="Text Box 1030"/>
          <p:cNvSpPr txBox="1">
            <a:spLocks noChangeArrowheads="1"/>
          </p:cNvSpPr>
          <p:nvPr/>
        </p:nvSpPr>
        <p:spPr bwMode="auto">
          <a:xfrm>
            <a:off x="533400" y="990600"/>
            <a:ext cx="8763000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Tx/>
              <a:buChar char="•"/>
            </a:pPr>
            <a:r>
              <a:rPr lang="en-US" sz="1800">
                <a:latin typeface="Marker Felt" pitchFamily="1" charset="0"/>
              </a:rPr>
              <a:t> E22Q “Dutch” mutant peptide shows enhanced rate of amyloid formation@</a:t>
            </a:r>
          </a:p>
        </p:txBody>
      </p:sp>
      <p:sp>
        <p:nvSpPr>
          <p:cNvPr id="81927" name="Text Box 1031"/>
          <p:cNvSpPr txBox="1">
            <a:spLocks noChangeArrowheads="1"/>
          </p:cNvSpPr>
          <p:nvPr/>
        </p:nvSpPr>
        <p:spPr bwMode="auto">
          <a:xfrm>
            <a:off x="533400" y="4800600"/>
            <a:ext cx="8778875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buFontTx/>
              <a:buChar char="•"/>
            </a:pPr>
            <a:r>
              <a:rPr lang="en-US" sz="1600" dirty="0">
                <a:solidFill>
                  <a:schemeClr val="accent2"/>
                </a:solidFill>
                <a:latin typeface="+mj-lt"/>
              </a:rPr>
              <a:t> Lower propensity for amyloid formation in WT peptide due to </a:t>
            </a:r>
            <a:r>
              <a:rPr lang="en-US" sz="1600" dirty="0" err="1">
                <a:solidFill>
                  <a:schemeClr val="accent2"/>
                </a:solidFill>
                <a:latin typeface="+mj-lt"/>
              </a:rPr>
              <a:t>Glu</a:t>
            </a:r>
            <a:r>
              <a:rPr lang="en-US" sz="1600" baseline="30000" dirty="0">
                <a:solidFill>
                  <a:schemeClr val="accent2"/>
                </a:solidFill>
                <a:latin typeface="+mj-lt"/>
              </a:rPr>
              <a:t>-</a:t>
            </a:r>
            <a:r>
              <a:rPr lang="en-US" sz="1600" dirty="0">
                <a:solidFill>
                  <a:schemeClr val="accent2"/>
                </a:solidFill>
                <a:latin typeface="+mj-lt"/>
              </a:rPr>
              <a:t> charged states (versus </a:t>
            </a:r>
            <a:r>
              <a:rPr lang="en-US" sz="1600" dirty="0" err="1">
                <a:solidFill>
                  <a:schemeClr val="accent2"/>
                </a:solidFill>
                <a:latin typeface="+mj-lt"/>
              </a:rPr>
              <a:t>Gln</a:t>
            </a:r>
            <a:r>
              <a:rPr lang="en-US" sz="1600" baseline="30000" dirty="0" err="1">
                <a:solidFill>
                  <a:schemeClr val="accent2"/>
                </a:solidFill>
                <a:latin typeface="+mj-lt"/>
              </a:rPr>
              <a:t>o</a:t>
            </a:r>
            <a:r>
              <a:rPr lang="en-US" sz="1600" dirty="0">
                <a:solidFill>
                  <a:schemeClr val="accent2"/>
                </a:solidFill>
                <a:latin typeface="+mj-lt"/>
              </a:rPr>
              <a:t>)</a:t>
            </a:r>
          </a:p>
          <a:p>
            <a:pPr eaLnBrk="1" hangingPunct="1">
              <a:buFontTx/>
              <a:buChar char="•"/>
            </a:pPr>
            <a:r>
              <a:rPr lang="en-US" sz="1600" dirty="0">
                <a:solidFill>
                  <a:schemeClr val="accent2"/>
                </a:solidFill>
                <a:latin typeface="+mj-lt"/>
              </a:rPr>
              <a:t> Proposed INVERSE correlation between charge and aggregation rate - now seen experimentally</a:t>
            </a:r>
            <a:r>
              <a:rPr lang="en-US" sz="1600" baseline="30000" dirty="0">
                <a:solidFill>
                  <a:schemeClr val="accent2"/>
                </a:solidFill>
                <a:latin typeface="+mj-lt"/>
              </a:rPr>
              <a:t>%</a:t>
            </a:r>
            <a:endParaRPr lang="en-US" sz="16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81928" name="Text Box 1032"/>
          <p:cNvSpPr txBox="1">
            <a:spLocks noChangeArrowheads="1"/>
          </p:cNvSpPr>
          <p:nvPr/>
        </p:nvSpPr>
        <p:spPr bwMode="auto">
          <a:xfrm>
            <a:off x="6537325" y="60547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endParaRPr lang="en-US">
              <a:latin typeface="Marker Felt" pitchFamily="1" charset="0"/>
            </a:endParaRPr>
          </a:p>
        </p:txBody>
      </p:sp>
      <p:sp>
        <p:nvSpPr>
          <p:cNvPr id="81929" name="Rectangle 1033"/>
          <p:cNvSpPr>
            <a:spLocks noChangeArrowheads="1"/>
          </p:cNvSpPr>
          <p:nvPr/>
        </p:nvSpPr>
        <p:spPr bwMode="auto">
          <a:xfrm>
            <a:off x="622300" y="5791200"/>
            <a:ext cx="773968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200" dirty="0">
                <a:latin typeface="+mj-lt"/>
              </a:rPr>
              <a:t>*Zhang </a:t>
            </a:r>
            <a:r>
              <a:rPr lang="en-US" sz="1200" i="1" dirty="0">
                <a:latin typeface="+mj-lt"/>
              </a:rPr>
              <a:t>et al. Fold. Des. </a:t>
            </a:r>
            <a:r>
              <a:rPr lang="en-US" sz="1200" dirty="0">
                <a:latin typeface="+mj-lt"/>
              </a:rPr>
              <a:t>3:413 (1998).</a:t>
            </a:r>
          </a:p>
          <a:p>
            <a:pPr eaLnBrk="1" hangingPunct="1"/>
            <a:r>
              <a:rPr lang="en-US" sz="1200" dirty="0">
                <a:latin typeface="+mj-lt"/>
              </a:rPr>
              <a:t>@ </a:t>
            </a:r>
            <a:r>
              <a:rPr lang="en-US" sz="1200" dirty="0" err="1">
                <a:latin typeface="+mj-lt"/>
              </a:rPr>
              <a:t>Miravalle</a:t>
            </a:r>
            <a:r>
              <a:rPr lang="en-US" sz="1200" dirty="0">
                <a:latin typeface="+mj-lt"/>
              </a:rPr>
              <a:t> </a:t>
            </a:r>
            <a:r>
              <a:rPr lang="en-US" sz="1200" i="1" dirty="0">
                <a:latin typeface="+mj-lt"/>
              </a:rPr>
              <a:t>et. Al., J. Biol. Chem., </a:t>
            </a:r>
            <a:r>
              <a:rPr lang="en-US" sz="1200" b="1" dirty="0">
                <a:latin typeface="+mj-lt"/>
              </a:rPr>
              <a:t>275, </a:t>
            </a:r>
            <a:r>
              <a:rPr lang="en-US" sz="1200" dirty="0">
                <a:latin typeface="+mj-lt"/>
              </a:rPr>
              <a:t>27110-27116 (2000).</a:t>
            </a:r>
          </a:p>
          <a:p>
            <a:pPr eaLnBrk="1" hangingPunct="1"/>
            <a:r>
              <a:rPr lang="en-US" sz="1200" dirty="0">
                <a:solidFill>
                  <a:srgbClr val="CC3439"/>
                </a:solidFill>
                <a:latin typeface="+mj-lt"/>
              </a:rPr>
              <a:t>#</a:t>
            </a:r>
            <a:r>
              <a:rPr lang="en-US" sz="1200" dirty="0" err="1">
                <a:solidFill>
                  <a:srgbClr val="CC3439"/>
                </a:solidFill>
                <a:latin typeface="+mj-lt"/>
              </a:rPr>
              <a:t>Massi</a:t>
            </a:r>
            <a:r>
              <a:rPr lang="en-US" sz="1200" dirty="0">
                <a:solidFill>
                  <a:srgbClr val="CC3439"/>
                </a:solidFill>
                <a:latin typeface="+mj-lt"/>
              </a:rPr>
              <a:t> and Straub, </a:t>
            </a:r>
            <a:r>
              <a:rPr lang="en-US" sz="1200" i="1" dirty="0" err="1">
                <a:solidFill>
                  <a:srgbClr val="CC3439"/>
                </a:solidFill>
                <a:latin typeface="+mj-lt"/>
              </a:rPr>
              <a:t>Biophys</a:t>
            </a:r>
            <a:r>
              <a:rPr lang="en-US" sz="1200" i="1" dirty="0">
                <a:solidFill>
                  <a:srgbClr val="CC3439"/>
                </a:solidFill>
                <a:latin typeface="+mj-lt"/>
              </a:rPr>
              <a:t>. J. </a:t>
            </a:r>
            <a:r>
              <a:rPr lang="en-US" sz="1200" dirty="0">
                <a:solidFill>
                  <a:srgbClr val="CC3439"/>
                </a:solidFill>
                <a:latin typeface="+mj-lt"/>
              </a:rPr>
              <a:t>81:697 (2001); </a:t>
            </a:r>
            <a:r>
              <a:rPr lang="en-US" sz="1200" dirty="0" err="1">
                <a:solidFill>
                  <a:srgbClr val="CC3439"/>
                </a:solidFill>
                <a:latin typeface="+mj-lt"/>
              </a:rPr>
              <a:t>Massi</a:t>
            </a:r>
            <a:r>
              <a:rPr lang="en-US" sz="1200" dirty="0">
                <a:solidFill>
                  <a:srgbClr val="CC3439"/>
                </a:solidFill>
                <a:latin typeface="+mj-lt"/>
              </a:rPr>
              <a:t>, </a:t>
            </a:r>
            <a:r>
              <a:rPr lang="en-US" sz="1200" dirty="0" err="1">
                <a:solidFill>
                  <a:srgbClr val="CC3439"/>
                </a:solidFill>
                <a:latin typeface="+mj-lt"/>
              </a:rPr>
              <a:t>Klimov</a:t>
            </a:r>
            <a:r>
              <a:rPr lang="en-US" sz="1200" dirty="0">
                <a:solidFill>
                  <a:srgbClr val="CC3439"/>
                </a:solidFill>
                <a:latin typeface="+mj-lt"/>
              </a:rPr>
              <a:t>, </a:t>
            </a:r>
            <a:r>
              <a:rPr lang="en-US" sz="1200" dirty="0" err="1">
                <a:solidFill>
                  <a:srgbClr val="CC3439"/>
                </a:solidFill>
                <a:latin typeface="+mj-lt"/>
              </a:rPr>
              <a:t>Thirumalai</a:t>
            </a:r>
            <a:r>
              <a:rPr lang="en-US" sz="1200" dirty="0">
                <a:solidFill>
                  <a:srgbClr val="CC3439"/>
                </a:solidFill>
                <a:latin typeface="+mj-lt"/>
              </a:rPr>
              <a:t> and Straub, </a:t>
            </a:r>
            <a:r>
              <a:rPr lang="en-US" sz="1200" i="1" dirty="0">
                <a:solidFill>
                  <a:srgbClr val="CC3439"/>
                </a:solidFill>
                <a:latin typeface="+mj-lt"/>
              </a:rPr>
              <a:t>Prot. Sci.</a:t>
            </a:r>
            <a:r>
              <a:rPr lang="en-US" sz="1200" dirty="0">
                <a:solidFill>
                  <a:srgbClr val="CC3439"/>
                </a:solidFill>
                <a:latin typeface="+mj-lt"/>
              </a:rPr>
              <a:t> 11:1639 (2002).</a:t>
            </a:r>
          </a:p>
          <a:p>
            <a:pPr eaLnBrk="1" hangingPunct="1"/>
            <a:r>
              <a:rPr lang="en-US" sz="1200" dirty="0">
                <a:latin typeface="+mj-lt"/>
              </a:rPr>
              <a:t>% </a:t>
            </a:r>
            <a:r>
              <a:rPr lang="en-US" sz="1200" dirty="0" err="1">
                <a:latin typeface="+mj-lt"/>
              </a:rPr>
              <a:t>Chiti</a:t>
            </a:r>
            <a:r>
              <a:rPr lang="en-US" sz="1200" dirty="0">
                <a:latin typeface="+mj-lt"/>
              </a:rPr>
              <a:t>, Stefani, </a:t>
            </a:r>
            <a:r>
              <a:rPr lang="en-US" sz="1200" dirty="0" err="1">
                <a:latin typeface="+mj-lt"/>
              </a:rPr>
              <a:t>Taddei</a:t>
            </a:r>
            <a:r>
              <a:rPr lang="en-US" sz="1200" dirty="0">
                <a:latin typeface="+mj-lt"/>
              </a:rPr>
              <a:t>, </a:t>
            </a:r>
            <a:r>
              <a:rPr lang="en-US" sz="1200" dirty="0" err="1">
                <a:latin typeface="+mj-lt"/>
              </a:rPr>
              <a:t>Ramponi</a:t>
            </a:r>
            <a:r>
              <a:rPr lang="en-US" sz="1200" dirty="0">
                <a:latin typeface="+mj-lt"/>
              </a:rPr>
              <a:t> and Dobson</a:t>
            </a:r>
            <a:r>
              <a:rPr lang="en-US" sz="1200" i="1" dirty="0">
                <a:latin typeface="+mj-lt"/>
              </a:rPr>
              <a:t>, Nature</a:t>
            </a:r>
            <a:r>
              <a:rPr lang="en-US" sz="1200" dirty="0">
                <a:latin typeface="+mj-lt"/>
              </a:rPr>
              <a:t> 424:805 (2003).</a:t>
            </a:r>
          </a:p>
        </p:txBody>
      </p:sp>
      <p:pic>
        <p:nvPicPr>
          <p:cNvPr id="81930" name="Picture 1034" descr="glu-gln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0" y="2819400"/>
            <a:ext cx="2286000" cy="1546225"/>
          </a:xfrm>
          <a:prstGeom prst="rect">
            <a:avLst/>
          </a:prstGeom>
          <a:solidFill>
            <a:schemeClr val="accent1"/>
          </a:solidFill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248400" y="533400"/>
            <a:ext cx="2057400" cy="838200"/>
          </a:xfrm>
          <a:solidFill>
            <a:srgbClr val="FFFF00"/>
          </a:solidFill>
        </p:spPr>
        <p:txBody>
          <a:bodyPr anchor="t"/>
          <a:lstStyle/>
          <a:p>
            <a:r>
              <a:rPr lang="en-US" sz="2800" b="1"/>
              <a:t>Templated </a:t>
            </a:r>
            <a:br>
              <a:rPr lang="en-US" sz="2800" b="1"/>
            </a:br>
            <a:r>
              <a:rPr lang="en-US" sz="2800" b="1"/>
              <a:t>assembly</a:t>
            </a:r>
            <a:endParaRPr lang="en-US" sz="2800"/>
          </a:p>
        </p:txBody>
      </p:sp>
      <p:pic>
        <p:nvPicPr>
          <p:cNvPr id="67587" name="Picture 3" descr="tetram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28600"/>
            <a:ext cx="5100638" cy="6362700"/>
          </a:xfrm>
          <a:prstGeom prst="rect">
            <a:avLst/>
          </a:prstGeom>
          <a:noFill/>
        </p:spPr>
      </p:pic>
      <p:sp>
        <p:nvSpPr>
          <p:cNvPr id="67588" name="Text Box 4"/>
          <p:cNvSpPr txBox="1">
            <a:spLocks noChangeArrowheads="1"/>
          </p:cNvSpPr>
          <p:nvPr/>
        </p:nvSpPr>
        <p:spPr bwMode="auto">
          <a:xfrm>
            <a:off x="6248400" y="1676400"/>
            <a:ext cx="2301875" cy="457200"/>
          </a:xfrm>
          <a:prstGeom prst="rect">
            <a:avLst/>
          </a:prstGeom>
          <a:solidFill>
            <a:srgbClr val="FF0000">
              <a:alpha val="48000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/>
              <a:t>Seed = Trimer</a:t>
            </a:r>
            <a:endParaRPr lang="en-US"/>
          </a:p>
        </p:txBody>
      </p:sp>
      <p:sp>
        <p:nvSpPr>
          <p:cNvPr id="67589" name="Text Box 5"/>
          <p:cNvSpPr txBox="1">
            <a:spLocks noChangeArrowheads="1"/>
          </p:cNvSpPr>
          <p:nvPr/>
        </p:nvSpPr>
        <p:spPr bwMode="auto">
          <a:xfrm>
            <a:off x="5562600" y="2590800"/>
            <a:ext cx="3479800" cy="457200"/>
          </a:xfrm>
          <a:prstGeom prst="rect">
            <a:avLst/>
          </a:prstGeom>
          <a:solidFill>
            <a:srgbClr val="800000">
              <a:alpha val="32001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Insert A</a:t>
            </a:r>
            <a:r>
              <a:rPr lang="en-US" b="1">
                <a:sym typeface="Symbol" pitchFamily="18" charset="2"/>
              </a:rPr>
              <a:t></a:t>
            </a:r>
            <a:r>
              <a:rPr lang="en-US" b="1" baseline="-25000">
                <a:sym typeface="Symbol" pitchFamily="18" charset="2"/>
              </a:rPr>
              <a:t>16-22</a:t>
            </a:r>
            <a:r>
              <a:rPr lang="en-US" b="1">
                <a:sym typeface="Symbol" pitchFamily="18" charset="2"/>
              </a:rPr>
              <a:t> monomer</a:t>
            </a:r>
            <a:endParaRPr lang="en-US"/>
          </a:p>
        </p:txBody>
      </p:sp>
      <p:grpSp>
        <p:nvGrpSpPr>
          <p:cNvPr id="67590" name="Group 6"/>
          <p:cNvGrpSpPr>
            <a:grpSpLocks/>
          </p:cNvGrpSpPr>
          <p:nvPr/>
        </p:nvGrpSpPr>
        <p:grpSpPr bwMode="auto">
          <a:xfrm>
            <a:off x="5410200" y="4191000"/>
            <a:ext cx="3503613" cy="1241425"/>
            <a:chOff x="3408" y="2466"/>
            <a:chExt cx="2207" cy="782"/>
          </a:xfrm>
        </p:grpSpPr>
        <p:sp>
          <p:nvSpPr>
            <p:cNvPr id="67591" name="Text Box 7"/>
            <p:cNvSpPr txBox="1">
              <a:spLocks noChangeArrowheads="1"/>
            </p:cNvSpPr>
            <p:nvPr/>
          </p:nvSpPr>
          <p:spPr bwMode="auto">
            <a:xfrm>
              <a:off x="3408" y="2466"/>
              <a:ext cx="2207" cy="265"/>
            </a:xfrm>
            <a:prstGeom prst="rect">
              <a:avLst/>
            </a:prstGeom>
            <a:solidFill>
              <a:srgbClr val="85007B">
                <a:alpha val="50999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b="1"/>
                <a:t>Tetramer forms rapidly</a:t>
              </a:r>
            </a:p>
          </p:txBody>
        </p:sp>
        <p:sp>
          <p:nvSpPr>
            <p:cNvPr id="67592" name="Text Box 8"/>
            <p:cNvSpPr txBox="1">
              <a:spLocks noChangeArrowheads="1"/>
            </p:cNvSpPr>
            <p:nvPr/>
          </p:nvSpPr>
          <p:spPr bwMode="auto">
            <a:xfrm>
              <a:off x="3446" y="2983"/>
              <a:ext cx="1182" cy="265"/>
            </a:xfrm>
            <a:prstGeom prst="rect">
              <a:avLst/>
            </a:prstGeom>
            <a:solidFill>
              <a:srgbClr val="7E006D">
                <a:alpha val="35001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b="1"/>
                <a:t>Nucleus </a:t>
              </a:r>
              <a:r>
                <a:rPr lang="en-US" b="1">
                  <a:sym typeface="Symbol" pitchFamily="18" charset="2"/>
                </a:rPr>
                <a:t> 4</a:t>
              </a:r>
              <a:endParaRPr lang="en-US"/>
            </a:p>
          </p:txBody>
        </p:sp>
      </p:grpSp>
      <p:sp>
        <p:nvSpPr>
          <p:cNvPr id="67593" name="Text Box 9"/>
          <p:cNvSpPr txBox="1">
            <a:spLocks noChangeArrowheads="1"/>
          </p:cNvSpPr>
          <p:nvPr/>
        </p:nvSpPr>
        <p:spPr bwMode="auto">
          <a:xfrm>
            <a:off x="5699125" y="5686425"/>
            <a:ext cx="2589213" cy="457200"/>
          </a:xfrm>
          <a:prstGeom prst="rect">
            <a:avLst/>
          </a:prstGeom>
          <a:solidFill>
            <a:srgbClr val="F1FF04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Barrier to addition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67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ext Box 1026"/>
          <p:cNvSpPr txBox="1">
            <a:spLocks noChangeArrowheads="1"/>
          </p:cNvSpPr>
          <p:nvPr/>
        </p:nvSpPr>
        <p:spPr bwMode="auto">
          <a:xfrm>
            <a:off x="6918325" y="56737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endParaRPr lang="en-US">
              <a:latin typeface="Marker Felt" pitchFamily="1" charset="0"/>
            </a:endParaRPr>
          </a:p>
        </p:txBody>
      </p:sp>
      <p:sp>
        <p:nvSpPr>
          <p:cNvPr id="79875" name="Rectangle 1027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8153400" cy="685800"/>
          </a:xfrm>
        </p:spPr>
        <p:txBody>
          <a:bodyPr/>
          <a:lstStyle/>
          <a:p>
            <a:pPr algn="l"/>
            <a:r>
              <a:rPr lang="en-US" sz="2400" u="sng"/>
              <a:t>Important structural motifs in A</a:t>
            </a:r>
            <a:r>
              <a:rPr lang="en-US" sz="1800" u="sng">
                <a:latin typeface="Symbol" pitchFamily="18" charset="2"/>
              </a:rPr>
              <a:t>b-</a:t>
            </a:r>
            <a:r>
              <a:rPr lang="en-US" sz="2400" u="sng"/>
              <a:t>peptide monomer and fibrils</a:t>
            </a:r>
          </a:p>
        </p:txBody>
      </p:sp>
      <p:pic>
        <p:nvPicPr>
          <p:cNvPr id="79876" name="Picture 102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438400"/>
            <a:ext cx="4787900" cy="3438525"/>
          </a:xfrm>
          <a:prstGeom prst="rect">
            <a:avLst/>
          </a:prstGeom>
          <a:noFill/>
        </p:spPr>
      </p:pic>
      <p:sp>
        <p:nvSpPr>
          <p:cNvPr id="79877" name="Text Box 1029"/>
          <p:cNvSpPr txBox="1">
            <a:spLocks noChangeArrowheads="1"/>
          </p:cNvSpPr>
          <p:nvPr/>
        </p:nvSpPr>
        <p:spPr bwMode="auto">
          <a:xfrm>
            <a:off x="717550" y="1066800"/>
            <a:ext cx="7708900" cy="1163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lnSpc>
                <a:spcPct val="130000"/>
              </a:lnSpc>
              <a:buFontTx/>
              <a:buChar char="•"/>
            </a:pPr>
            <a:r>
              <a:rPr lang="en-US" sz="1800">
                <a:latin typeface="Marker Felt" pitchFamily="1" charset="0"/>
              </a:rPr>
              <a:t> A</a:t>
            </a:r>
            <a:r>
              <a:rPr lang="en-US" sz="1800">
                <a:latin typeface="Symbol" pitchFamily="18" charset="2"/>
              </a:rPr>
              <a:t>b</a:t>
            </a:r>
            <a:r>
              <a:rPr lang="en-US" sz="1800">
                <a:latin typeface="Marker Felt" pitchFamily="1" charset="0"/>
              </a:rPr>
              <a:t>-peptide structure determined in aqueous solution by NMR by Lee and coworkers* </a:t>
            </a:r>
          </a:p>
          <a:p>
            <a:pPr eaLnBrk="1" hangingPunct="1">
              <a:lnSpc>
                <a:spcPct val="130000"/>
              </a:lnSpc>
              <a:buFontTx/>
              <a:buChar char="•"/>
            </a:pPr>
            <a:r>
              <a:rPr lang="en-US" sz="1800">
                <a:latin typeface="Marker Felt" pitchFamily="1" charset="0"/>
              </a:rPr>
              <a:t> Monomer </a:t>
            </a:r>
            <a:r>
              <a:rPr lang="en-US" sz="1800">
                <a:solidFill>
                  <a:schemeClr val="tx2"/>
                </a:solidFill>
                <a:latin typeface="Marker Felt" pitchFamily="1" charset="0"/>
              </a:rPr>
              <a:t>A</a:t>
            </a:r>
            <a:r>
              <a:rPr lang="en-US" sz="1800">
                <a:solidFill>
                  <a:schemeClr val="tx2"/>
                </a:solidFill>
                <a:latin typeface="Symbol" pitchFamily="18" charset="2"/>
              </a:rPr>
              <a:t>b</a:t>
            </a:r>
            <a:r>
              <a:rPr lang="en-US" sz="1800" baseline="-25000">
                <a:solidFill>
                  <a:schemeClr val="tx2"/>
                </a:solidFill>
                <a:latin typeface="Marker Felt" pitchFamily="1" charset="0"/>
              </a:rPr>
              <a:t>10-35</a:t>
            </a:r>
            <a:r>
              <a:rPr lang="en-US" sz="1800">
                <a:solidFill>
                  <a:schemeClr val="tx2"/>
                </a:solidFill>
                <a:latin typeface="Marker Felt" pitchFamily="1" charset="0"/>
              </a:rPr>
              <a:t> </a:t>
            </a:r>
            <a:r>
              <a:rPr lang="en-US" sz="1800">
                <a:latin typeface="Marker Felt" pitchFamily="1" charset="0"/>
              </a:rPr>
              <a:t>peptide has well-defined “collapsed coil” structure</a:t>
            </a:r>
          </a:p>
          <a:p>
            <a:pPr eaLnBrk="1" hangingPunct="1">
              <a:lnSpc>
                <a:spcPct val="130000"/>
              </a:lnSpc>
              <a:buFontTx/>
              <a:buChar char="•"/>
            </a:pPr>
            <a:r>
              <a:rPr lang="en-US" sz="1800">
                <a:latin typeface="Marker Felt" pitchFamily="1" charset="0"/>
              </a:rPr>
              <a:t> Collapsed coil is stabilized by VGSN turn region and LVFFA central hydrophobic cluster#</a:t>
            </a:r>
          </a:p>
        </p:txBody>
      </p:sp>
      <p:sp>
        <p:nvSpPr>
          <p:cNvPr id="79878" name="Text Box 1030"/>
          <p:cNvSpPr txBox="1">
            <a:spLocks noChangeArrowheads="1"/>
          </p:cNvSpPr>
          <p:nvPr/>
        </p:nvSpPr>
        <p:spPr bwMode="auto">
          <a:xfrm>
            <a:off x="609600" y="5867400"/>
            <a:ext cx="48768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1400">
                <a:latin typeface="Marker Felt" pitchFamily="1" charset="0"/>
              </a:rPr>
              <a:t>* S. Zhang </a:t>
            </a:r>
            <a:r>
              <a:rPr lang="en-US" sz="1400" i="1">
                <a:latin typeface="Marker Felt" pitchFamily="1" charset="0"/>
              </a:rPr>
              <a:t>et al., J.Struct. Biol.</a:t>
            </a:r>
            <a:r>
              <a:rPr lang="en-US" sz="1400" b="1">
                <a:latin typeface="Marker Felt" pitchFamily="1" charset="0"/>
              </a:rPr>
              <a:t> </a:t>
            </a:r>
            <a:r>
              <a:rPr lang="en-US" sz="1400" u="sng">
                <a:latin typeface="Marker Felt" pitchFamily="1" charset="0"/>
              </a:rPr>
              <a:t>130</a:t>
            </a:r>
            <a:r>
              <a:rPr lang="en-US" sz="1400" b="1">
                <a:latin typeface="Marker Felt" pitchFamily="1" charset="0"/>
              </a:rPr>
              <a:t>, </a:t>
            </a:r>
            <a:r>
              <a:rPr lang="en-US" sz="1400">
                <a:latin typeface="Marker Felt" pitchFamily="1" charset="0"/>
              </a:rPr>
              <a:t>130-141 (2000). </a:t>
            </a:r>
          </a:p>
          <a:p>
            <a:pPr eaLnBrk="1" hangingPunct="1"/>
            <a:r>
              <a:rPr lang="en-US" sz="1400">
                <a:latin typeface="Marker Felt" pitchFamily="1" charset="0"/>
              </a:rPr>
              <a:t> # Massi, Peng, Lee and Straub, </a:t>
            </a:r>
            <a:r>
              <a:rPr lang="en-US" sz="1400" i="1">
                <a:latin typeface="Marker Felt" pitchFamily="1" charset="0"/>
              </a:rPr>
              <a:t>Biophys. J. </a:t>
            </a:r>
            <a:r>
              <a:rPr lang="en-US" sz="1400">
                <a:latin typeface="Marker Felt" pitchFamily="1" charset="0"/>
              </a:rPr>
              <a:t>80:31 (2001).</a:t>
            </a:r>
          </a:p>
          <a:p>
            <a:pPr eaLnBrk="1" hangingPunct="1"/>
            <a:r>
              <a:rPr lang="en-US" sz="1400">
                <a:latin typeface="Marker Felt" pitchFamily="1" charset="0"/>
              </a:rPr>
              <a:t>% Tycko and coworkers, </a:t>
            </a:r>
            <a:r>
              <a:rPr lang="en-US" sz="1400" i="1">
                <a:latin typeface="Marker Felt" pitchFamily="1" charset="0"/>
              </a:rPr>
              <a:t>PNAS </a:t>
            </a:r>
            <a:r>
              <a:rPr lang="en-US" sz="1400">
                <a:latin typeface="Marker Felt" pitchFamily="1" charset="0"/>
              </a:rPr>
              <a:t>99: 16742 (2002).</a:t>
            </a:r>
          </a:p>
        </p:txBody>
      </p:sp>
      <p:sp>
        <p:nvSpPr>
          <p:cNvPr id="79879" name="Text Box 1031"/>
          <p:cNvSpPr txBox="1">
            <a:spLocks noChangeArrowheads="1"/>
          </p:cNvSpPr>
          <p:nvPr/>
        </p:nvSpPr>
        <p:spPr bwMode="auto">
          <a:xfrm>
            <a:off x="5410200" y="6019800"/>
            <a:ext cx="15128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600">
                <a:solidFill>
                  <a:srgbClr val="6600CC"/>
                </a:solidFill>
                <a:latin typeface="Marker Felt" pitchFamily="1" charset="0"/>
              </a:rPr>
              <a:t>VGSN turn region</a:t>
            </a:r>
          </a:p>
        </p:txBody>
      </p:sp>
      <p:sp>
        <p:nvSpPr>
          <p:cNvPr id="79880" name="Line 1032"/>
          <p:cNvSpPr>
            <a:spLocks noChangeShapeType="1"/>
          </p:cNvSpPr>
          <p:nvPr/>
        </p:nvSpPr>
        <p:spPr bwMode="auto">
          <a:xfrm flipH="1" flipV="1">
            <a:off x="3733800" y="4724400"/>
            <a:ext cx="167640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9881" name="Text Box 1033"/>
          <p:cNvSpPr txBox="1">
            <a:spLocks noChangeArrowheads="1"/>
          </p:cNvSpPr>
          <p:nvPr/>
        </p:nvSpPr>
        <p:spPr bwMode="auto">
          <a:xfrm>
            <a:off x="2209800" y="2514600"/>
            <a:ext cx="27813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600">
                <a:solidFill>
                  <a:srgbClr val="6600CC"/>
                </a:solidFill>
                <a:latin typeface="Marker Felt" pitchFamily="1" charset="0"/>
              </a:rPr>
              <a:t>central hydrophobic LVFFA cluster</a:t>
            </a:r>
          </a:p>
        </p:txBody>
      </p:sp>
      <p:sp>
        <p:nvSpPr>
          <p:cNvPr id="79882" name="Line 1034"/>
          <p:cNvSpPr>
            <a:spLocks noChangeShapeType="1"/>
          </p:cNvSpPr>
          <p:nvPr/>
        </p:nvSpPr>
        <p:spPr bwMode="auto">
          <a:xfrm flipH="1">
            <a:off x="2514600" y="2819400"/>
            <a:ext cx="838200" cy="2057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79883" name="Picture 103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3124200"/>
            <a:ext cx="3124200" cy="257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9884" name="Line 1036"/>
          <p:cNvSpPr>
            <a:spLocks noChangeShapeType="1"/>
          </p:cNvSpPr>
          <p:nvPr/>
        </p:nvSpPr>
        <p:spPr bwMode="auto">
          <a:xfrm flipV="1">
            <a:off x="6858000" y="5181600"/>
            <a:ext cx="12192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9885" name="Line 1037"/>
          <p:cNvSpPr>
            <a:spLocks noChangeShapeType="1"/>
          </p:cNvSpPr>
          <p:nvPr/>
        </p:nvSpPr>
        <p:spPr bwMode="auto">
          <a:xfrm>
            <a:off x="3581400" y="2819400"/>
            <a:ext cx="3200400" cy="213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990600"/>
            <a:ext cx="6550191" cy="20005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/>
              <a:t>Prion</a:t>
            </a:r>
            <a:r>
              <a:rPr lang="en-US" sz="2000" dirty="0"/>
              <a:t> diseases are caused by conversion of a normal </a:t>
            </a:r>
          </a:p>
          <a:p>
            <a:r>
              <a:rPr lang="en-US" sz="2000" dirty="0"/>
              <a:t>cell-surface glycoprotein (</a:t>
            </a:r>
            <a:r>
              <a:rPr lang="en-US" sz="2000" dirty="0" err="1"/>
              <a:t>PrP</a:t>
            </a:r>
            <a:r>
              <a:rPr lang="en-US" sz="2000" baseline="30000" dirty="0" err="1"/>
              <a:t>C</a:t>
            </a:r>
            <a:r>
              <a:rPr lang="en-US" sz="2000" dirty="0"/>
              <a:t>) into a </a:t>
            </a:r>
            <a:r>
              <a:rPr lang="en-US" sz="2000" dirty="0" err="1"/>
              <a:t>conformationally</a:t>
            </a:r>
            <a:r>
              <a:rPr lang="en-US" sz="2000" dirty="0"/>
              <a:t> </a:t>
            </a:r>
          </a:p>
          <a:p>
            <a:r>
              <a:rPr lang="en-US" sz="2000" dirty="0"/>
              <a:t>altered </a:t>
            </a:r>
            <a:r>
              <a:rPr lang="en-US" sz="2000" dirty="0" err="1"/>
              <a:t>isoform</a:t>
            </a:r>
            <a:r>
              <a:rPr lang="en-US" sz="2000" dirty="0"/>
              <a:t> (</a:t>
            </a:r>
            <a:r>
              <a:rPr lang="en-US" sz="2000" dirty="0" err="1"/>
              <a:t>PrP</a:t>
            </a:r>
            <a:r>
              <a:rPr lang="en-US" sz="2000" baseline="30000" dirty="0" err="1"/>
              <a:t>Sc</a:t>
            </a:r>
            <a:r>
              <a:rPr lang="en-US" sz="2000" dirty="0"/>
              <a:t>) that is infectious in the absence </a:t>
            </a:r>
          </a:p>
          <a:p>
            <a:r>
              <a:rPr lang="en-US" sz="2000" dirty="0"/>
              <a:t>of nucleic acid. Although a great deal has been learned </a:t>
            </a:r>
          </a:p>
          <a:p>
            <a:r>
              <a:rPr lang="en-US" sz="2000" dirty="0"/>
              <a:t>about </a:t>
            </a:r>
            <a:r>
              <a:rPr lang="en-US" sz="2000" dirty="0" err="1"/>
              <a:t>PrP</a:t>
            </a:r>
            <a:r>
              <a:rPr lang="en-US" sz="2000" baseline="30000" dirty="0" err="1"/>
              <a:t>Sc</a:t>
            </a:r>
            <a:r>
              <a:rPr lang="en-US" sz="2000" dirty="0"/>
              <a:t> and its role in </a:t>
            </a:r>
            <a:r>
              <a:rPr lang="en-US" sz="2000" dirty="0" err="1"/>
              <a:t>prion</a:t>
            </a:r>
            <a:r>
              <a:rPr lang="en-US" sz="2000" dirty="0"/>
              <a:t> propagation, much less </a:t>
            </a:r>
          </a:p>
          <a:p>
            <a:r>
              <a:rPr lang="en-US" sz="2000" dirty="0"/>
              <a:t>is known about the physiological function of </a:t>
            </a:r>
            <a:r>
              <a:rPr lang="en-US" sz="2000" dirty="0" err="1"/>
              <a:t>PrP</a:t>
            </a:r>
            <a:r>
              <a:rPr lang="en-US" sz="2000" baseline="30000" dirty="0" err="1"/>
              <a:t>C</a:t>
            </a:r>
            <a:endParaRPr lang="en-US" sz="2000" dirty="0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609600" y="228600"/>
            <a:ext cx="7848600" cy="533400"/>
          </a:xfrm>
          <a:prstGeom prst="rect">
            <a:avLst/>
          </a:prstGeom>
          <a:solidFill>
            <a:srgbClr val="000099"/>
          </a:solidFill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elvetica" pitchFamily="1" charset="0"/>
                <a:ea typeface="+mj-ea"/>
                <a:cs typeface="+mj-cs"/>
              </a:rPr>
              <a:t>Scenario II (Global unfolding of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elvetica" pitchFamily="1" charset="0"/>
                <a:ea typeface="+mj-ea"/>
                <a:cs typeface="+mj-cs"/>
              </a:rPr>
              <a:t>PrP</a:t>
            </a:r>
            <a:r>
              <a:rPr kumimoji="0" lang="en-US" sz="3200" b="0" i="0" u="none" strike="noStrike" kern="0" cap="none" spc="0" normalizeH="0" baseline="3000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elvetica" pitchFamily="1" charset="0"/>
                <a:ea typeface="+mj-ea"/>
                <a:cs typeface="+mj-cs"/>
              </a:rPr>
              <a:t>C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elvetica" pitchFamily="1" charset="0"/>
                <a:ea typeface="+mj-ea"/>
                <a:cs typeface="+mj-cs"/>
              </a:rPr>
              <a:t>)</a:t>
            </a:r>
          </a:p>
        </p:txBody>
      </p:sp>
      <p:pic>
        <p:nvPicPr>
          <p:cNvPr id="849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2942548"/>
            <a:ext cx="6034087" cy="3915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09600"/>
            <a:ext cx="7848600" cy="533400"/>
          </a:xfrm>
          <a:solidFill>
            <a:srgbClr val="000099"/>
          </a:solidFill>
        </p:spPr>
        <p:txBody>
          <a:bodyPr/>
          <a:lstStyle/>
          <a:p>
            <a:r>
              <a:rPr lang="en-US" sz="3200" dirty="0">
                <a:solidFill>
                  <a:srgbClr val="FFFF00"/>
                </a:solidFill>
                <a:latin typeface="Helvetica" pitchFamily="1" charset="0"/>
              </a:rPr>
              <a:t>Scenario II (Global unfolding of </a:t>
            </a:r>
            <a:r>
              <a:rPr lang="en-US" sz="3200" dirty="0" err="1">
                <a:solidFill>
                  <a:srgbClr val="FFFF00"/>
                </a:solidFill>
                <a:latin typeface="Helvetica" pitchFamily="1" charset="0"/>
              </a:rPr>
              <a:t>PrP</a:t>
            </a:r>
            <a:r>
              <a:rPr lang="en-US" sz="3200" baseline="30000" dirty="0" err="1">
                <a:solidFill>
                  <a:srgbClr val="FFFF00"/>
                </a:solidFill>
                <a:latin typeface="Helvetica" pitchFamily="1" charset="0"/>
              </a:rPr>
              <a:t>C</a:t>
            </a:r>
            <a:r>
              <a:rPr lang="en-US" sz="3200" dirty="0">
                <a:solidFill>
                  <a:srgbClr val="FFFF00"/>
                </a:solidFill>
                <a:latin typeface="Helvetica" pitchFamily="1" charset="0"/>
              </a:rPr>
              <a:t>)</a:t>
            </a:r>
          </a:p>
        </p:txBody>
      </p:sp>
      <p:pic>
        <p:nvPicPr>
          <p:cNvPr id="18435" name="Picture 3" descr="Fig4_revCOS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0" y="1828800"/>
            <a:ext cx="2524125" cy="3948113"/>
          </a:xfrm>
          <a:prstGeom prst="rect">
            <a:avLst/>
          </a:prstGeom>
          <a:noFill/>
        </p:spPr>
      </p:pic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914400" y="2667000"/>
            <a:ext cx="2209800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N* = metastable</a:t>
            </a:r>
          </a:p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N* formation = partial unfolding</a:t>
            </a: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914400" y="1905000"/>
            <a:ext cx="1371600" cy="33655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>
                <a:solidFill>
                  <a:srgbClr val="000099"/>
                </a:solidFill>
                <a:latin typeface="Helvetica" pitchFamily="1" charset="0"/>
              </a:rPr>
              <a:t>A</a:t>
            </a:r>
            <a:r>
              <a:rPr lang="en-US" sz="1600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, </a:t>
            </a:r>
            <a:r>
              <a:rPr lang="en-US" sz="1600">
                <a:solidFill>
                  <a:srgbClr val="000099"/>
                </a:solidFill>
                <a:latin typeface="Helvetica" pitchFamily="1" charset="0"/>
              </a:rPr>
              <a:t>TTR</a:t>
            </a:r>
            <a:r>
              <a:rPr lang="en-US" sz="1600" b="1">
                <a:solidFill>
                  <a:srgbClr val="000099"/>
                </a:solidFill>
                <a:latin typeface="Helvetica" pitchFamily="1" charset="0"/>
              </a:rPr>
              <a:t> </a:t>
            </a:r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5943600" y="1905000"/>
            <a:ext cx="1600200" cy="33655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Prions</a:t>
            </a:r>
          </a:p>
        </p:txBody>
      </p:sp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5638800" y="2667000"/>
            <a:ext cx="2971800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N = metastable</a:t>
            </a:r>
          </a:p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N* formation involves </a:t>
            </a:r>
            <a:r>
              <a:rPr lang="en-US" sz="1400" b="1">
                <a:solidFill>
                  <a:srgbClr val="FF0000"/>
                </a:solidFill>
                <a:latin typeface="Helvetica" pitchFamily="1" charset="0"/>
              </a:rPr>
              <a:t> global unfolding of N</a:t>
            </a:r>
            <a:endParaRPr lang="en-US" sz="1400" b="1">
              <a:latin typeface="Helvetica" pitchFamily="1" charset="0"/>
            </a:endParaRPr>
          </a:p>
        </p:txBody>
      </p:sp>
      <p:sp>
        <p:nvSpPr>
          <p:cNvPr id="18440" name="Text Box 8"/>
          <p:cNvSpPr txBox="1">
            <a:spLocks noChangeArrowheads="1"/>
          </p:cNvSpPr>
          <p:nvPr/>
        </p:nvSpPr>
        <p:spPr bwMode="auto">
          <a:xfrm>
            <a:off x="685800" y="5791200"/>
            <a:ext cx="7315200" cy="336550"/>
          </a:xfrm>
          <a:prstGeom prst="rect">
            <a:avLst/>
          </a:prstGeom>
          <a:solidFill>
            <a:srgbClr val="FF9966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rgbClr val="000099"/>
                </a:solidFill>
                <a:latin typeface="Helvetica" pitchFamily="1" charset="0"/>
              </a:rPr>
              <a:t>K</a:t>
            </a:r>
            <a:r>
              <a:rPr lang="en-US" sz="1600" b="1" baseline="-25000">
                <a:solidFill>
                  <a:srgbClr val="000099"/>
                </a:solidFill>
                <a:latin typeface="Helvetica" pitchFamily="1" charset="0"/>
              </a:rPr>
              <a:t>N</a:t>
            </a:r>
            <a:r>
              <a:rPr lang="en-US" sz="1600" b="1" baseline="-25000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N*</a:t>
            </a:r>
            <a:r>
              <a:rPr lang="en-US" sz="1600" b="1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 depends on sequence and G</a:t>
            </a:r>
            <a:r>
              <a:rPr lang="en-US" sz="1600" b="1" baseline="30000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† </a:t>
            </a:r>
            <a:r>
              <a:rPr lang="en-US" sz="1600" b="1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between N and N</a:t>
            </a:r>
            <a:r>
              <a:rPr lang="en-US" sz="1600" b="1" baseline="30000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*</a:t>
            </a:r>
            <a:endParaRPr lang="en-US" sz="1600" b="1">
              <a:solidFill>
                <a:srgbClr val="000099"/>
              </a:solidFill>
              <a:latin typeface="Helvetica" pitchFamily="1" charset="0"/>
            </a:endParaRPr>
          </a:p>
        </p:txBody>
      </p:sp>
      <p:sp>
        <p:nvSpPr>
          <p:cNvPr id="18442" name="Rectangle 10"/>
          <p:cNvSpPr>
            <a:spLocks noChangeArrowheads="1"/>
          </p:cNvSpPr>
          <p:nvPr/>
        </p:nvSpPr>
        <p:spPr bwMode="auto">
          <a:xfrm>
            <a:off x="2667000" y="1295400"/>
            <a:ext cx="391001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200">
                <a:latin typeface="Helvetica" pitchFamily="1" charset="0"/>
              </a:rPr>
              <a:t>(D.T., D. Klimov and R.D., Curr. Op. Struct. Biol., 2003)</a:t>
            </a:r>
          </a:p>
        </p:txBody>
      </p:sp>
      <p:sp>
        <p:nvSpPr>
          <p:cNvPr id="18443" name="Text Box 11"/>
          <p:cNvSpPr txBox="1">
            <a:spLocks noChangeArrowheads="1"/>
          </p:cNvSpPr>
          <p:nvPr/>
        </p:nvSpPr>
        <p:spPr bwMode="auto">
          <a:xfrm>
            <a:off x="5257800" y="3657600"/>
            <a:ext cx="3508375" cy="118745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PrP</a:t>
            </a:r>
            <a:r>
              <a:rPr lang="en-US" b="1" baseline="30000"/>
              <a:t>Sc</a:t>
            </a:r>
            <a:r>
              <a:rPr lang="en-US" b="1"/>
              <a:t> growth kinetics</a:t>
            </a:r>
          </a:p>
          <a:p>
            <a:r>
              <a:rPr lang="en-US" b="1"/>
              <a:t>Depends on rate of</a:t>
            </a:r>
          </a:p>
          <a:p>
            <a:r>
              <a:rPr lang="en-US" b="1"/>
              <a:t>N</a:t>
            </a:r>
            <a:r>
              <a:rPr lang="en-US" b="1">
                <a:sym typeface="Symbol" pitchFamily="18" charset="2"/>
              </a:rPr>
              <a:t>N* transition </a:t>
            </a:r>
            <a:r>
              <a:rPr lang="en-US" b="1"/>
              <a:t>K</a:t>
            </a:r>
            <a:r>
              <a:rPr lang="en-US" b="1" baseline="-25000"/>
              <a:t>N</a:t>
            </a:r>
            <a:r>
              <a:rPr lang="en-US" b="1" baseline="-25000">
                <a:sym typeface="Symbol" pitchFamily="18" charset="2"/>
              </a:rPr>
              <a:t>N</a:t>
            </a:r>
            <a:r>
              <a:rPr lang="en-US" baseline="-25000">
                <a:sym typeface="Symbol" pitchFamily="18" charset="2"/>
              </a:rPr>
              <a:t>*  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0" grpId="0" animBg="1"/>
      <p:bldP spid="18443" grpId="0" animBg="1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001000" cy="6096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</a:rPr>
              <a:t>Mechanism of assembly and propagation</a:t>
            </a: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81000" y="22860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endParaRPr lang="en-US">
              <a:latin typeface="Times New Roman" pitchFamily="18" charset="0"/>
            </a:endParaRP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533400" y="9906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>
                <a:latin typeface="Helvetica" pitchFamily="1" charset="0"/>
              </a:rPr>
              <a:t>Prions</a:t>
            </a:r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457200" y="1447800"/>
            <a:ext cx="4648200" cy="70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1600">
                <a:latin typeface="Helvetica" pitchFamily="1" charset="0"/>
              </a:rPr>
              <a:t> normal form </a:t>
            </a:r>
            <a:r>
              <a:rPr lang="en-US" sz="1600" b="1">
                <a:latin typeface="Helvetica" pitchFamily="1" charset="0"/>
              </a:rPr>
              <a:t>PrP</a:t>
            </a:r>
            <a:r>
              <a:rPr lang="en-US" sz="1600" b="1" baseline="30000">
                <a:latin typeface="Helvetica" pitchFamily="1" charset="0"/>
              </a:rPr>
              <a:t>C</a:t>
            </a:r>
            <a:r>
              <a:rPr lang="en-US" sz="1600">
                <a:latin typeface="Helvetica" pitchFamily="1" charset="0"/>
              </a:rPr>
              <a:t> = mostly </a:t>
            </a:r>
            <a:r>
              <a:rPr lang="en-US" sz="1600">
                <a:latin typeface="Symbol" pitchFamily="18" charset="2"/>
              </a:rPr>
              <a:t>a</a:t>
            </a:r>
            <a:r>
              <a:rPr lang="en-US" sz="1600">
                <a:latin typeface="Helvetica" pitchFamily="1" charset="0"/>
              </a:rPr>
              <a:t>-helical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1600">
                <a:latin typeface="Helvetica" pitchFamily="1" charset="0"/>
              </a:rPr>
              <a:t> scrapie form </a:t>
            </a:r>
            <a:r>
              <a:rPr lang="en-US" sz="1600" b="1">
                <a:solidFill>
                  <a:schemeClr val="accent2"/>
                </a:solidFill>
                <a:latin typeface="Helvetica" pitchFamily="1" charset="0"/>
              </a:rPr>
              <a:t>PrP</a:t>
            </a:r>
            <a:r>
              <a:rPr lang="en-US" sz="1600" b="1" baseline="30000">
                <a:solidFill>
                  <a:schemeClr val="accent2"/>
                </a:solidFill>
                <a:latin typeface="Helvetica" pitchFamily="1" charset="0"/>
              </a:rPr>
              <a:t>Sc</a:t>
            </a: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 </a:t>
            </a:r>
            <a:r>
              <a:rPr lang="en-US" sz="1600">
                <a:latin typeface="Helvetica" pitchFamily="1" charset="0"/>
              </a:rPr>
              <a:t>= mostly </a:t>
            </a:r>
            <a:r>
              <a:rPr lang="en-US" sz="1600">
                <a:latin typeface="Symbol" pitchFamily="18" charset="2"/>
              </a:rPr>
              <a:t>b-</a:t>
            </a:r>
            <a:r>
              <a:rPr lang="en-US" sz="1600">
                <a:latin typeface="Helvetica" pitchFamily="1" charset="0"/>
              </a:rPr>
              <a:t>strand</a:t>
            </a:r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533400" y="2362200"/>
            <a:ext cx="3352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sz="1600" b="1">
                <a:latin typeface="Helvetica" pitchFamily="1" charset="0"/>
              </a:rPr>
              <a:t> the “protein-only hypothesis”: </a:t>
            </a:r>
            <a:r>
              <a:rPr lang="en-US" sz="1200">
                <a:latin typeface="Helvetica" pitchFamily="1" charset="0"/>
              </a:rPr>
              <a:t>(Prusiner et al., </a:t>
            </a:r>
            <a:r>
              <a:rPr lang="en-US" sz="1200" i="1">
                <a:latin typeface="Helvetica" pitchFamily="1" charset="0"/>
              </a:rPr>
              <a:t>Cell</a:t>
            </a:r>
            <a:r>
              <a:rPr lang="en-US" sz="1200">
                <a:latin typeface="Helvetica" pitchFamily="1" charset="0"/>
              </a:rPr>
              <a:t> 1995 and </a:t>
            </a:r>
            <a:r>
              <a:rPr lang="en-US" sz="1200" i="1">
                <a:latin typeface="Helvetica" pitchFamily="1" charset="0"/>
              </a:rPr>
              <a:t>Science</a:t>
            </a:r>
            <a:r>
              <a:rPr lang="en-US" sz="1200">
                <a:latin typeface="Helvetica" pitchFamily="1" charset="0"/>
              </a:rPr>
              <a:t> 2004)</a:t>
            </a:r>
            <a:r>
              <a:rPr lang="en-US" sz="1600" b="1">
                <a:latin typeface="Helvetica" pitchFamily="1" charset="0"/>
              </a:rPr>
              <a:t> </a:t>
            </a:r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3810000" y="2362200"/>
            <a:ext cx="38862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>
                <a:solidFill>
                  <a:schemeClr val="accent2"/>
                </a:solidFill>
                <a:latin typeface="Helvetica" pitchFamily="1" charset="0"/>
              </a:rPr>
              <a:t>PrP</a:t>
            </a:r>
            <a:r>
              <a:rPr lang="en-US" sz="1600" b="1" baseline="30000">
                <a:solidFill>
                  <a:schemeClr val="accent2"/>
                </a:solidFill>
                <a:latin typeface="Helvetica" pitchFamily="1" charset="0"/>
              </a:rPr>
              <a:t>Sc</a:t>
            </a: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 = template to catalyze conversion of normal form into the aggregate</a:t>
            </a:r>
          </a:p>
        </p:txBody>
      </p:sp>
      <p:sp>
        <p:nvSpPr>
          <p:cNvPr id="20488" name="AutoShape 8"/>
          <p:cNvSpPr>
            <a:spLocks noChangeArrowheads="1"/>
          </p:cNvSpPr>
          <p:nvPr/>
        </p:nvSpPr>
        <p:spPr bwMode="auto">
          <a:xfrm>
            <a:off x="1828800" y="4495800"/>
            <a:ext cx="914400" cy="914400"/>
          </a:xfrm>
          <a:prstGeom prst="octagon">
            <a:avLst>
              <a:gd name="adj" fmla="val 29287"/>
            </a:avLst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489" name="AutoShape 9"/>
          <p:cNvSpPr>
            <a:spLocks noChangeArrowheads="1"/>
          </p:cNvSpPr>
          <p:nvPr/>
        </p:nvSpPr>
        <p:spPr bwMode="auto">
          <a:xfrm>
            <a:off x="1600200" y="4724400"/>
            <a:ext cx="914400" cy="914400"/>
          </a:xfrm>
          <a:prstGeom prst="octagon">
            <a:avLst>
              <a:gd name="adj" fmla="val 29287"/>
            </a:avLst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490" name="Text Box 10"/>
          <p:cNvSpPr txBox="1">
            <a:spLocks noChangeArrowheads="1"/>
          </p:cNvSpPr>
          <p:nvPr/>
        </p:nvSpPr>
        <p:spPr bwMode="auto">
          <a:xfrm>
            <a:off x="2362200" y="4191000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en-US" sz="1800">
              <a:latin typeface="Helvetica" pitchFamily="1" charset="0"/>
            </a:endParaRPr>
          </a:p>
        </p:txBody>
      </p:sp>
      <p:sp>
        <p:nvSpPr>
          <p:cNvPr id="20491" name="Text Box 11"/>
          <p:cNvSpPr txBox="1">
            <a:spLocks noChangeArrowheads="1"/>
          </p:cNvSpPr>
          <p:nvPr/>
        </p:nvSpPr>
        <p:spPr bwMode="auto">
          <a:xfrm>
            <a:off x="5943600" y="3810000"/>
            <a:ext cx="381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l-GR" sz="3200">
                <a:solidFill>
                  <a:schemeClr val="accent2"/>
                </a:solidFill>
                <a:latin typeface="Lucida Grande" pitchFamily="1" charset="0"/>
              </a:rPr>
              <a:t>β</a:t>
            </a:r>
            <a:endParaRPr lang="el-GR" sz="3200">
              <a:solidFill>
                <a:schemeClr val="accent2"/>
              </a:solidFill>
              <a:latin typeface="Helvetica" pitchFamily="1" charset="0"/>
            </a:endParaRPr>
          </a:p>
        </p:txBody>
      </p:sp>
      <p:grpSp>
        <p:nvGrpSpPr>
          <p:cNvPr id="20492" name="Group 12"/>
          <p:cNvGrpSpPr>
            <a:grpSpLocks/>
          </p:cNvGrpSpPr>
          <p:nvPr/>
        </p:nvGrpSpPr>
        <p:grpSpPr bwMode="auto">
          <a:xfrm>
            <a:off x="457200" y="3657600"/>
            <a:ext cx="1143000" cy="990600"/>
            <a:chOff x="624" y="2640"/>
            <a:chExt cx="720" cy="624"/>
          </a:xfrm>
        </p:grpSpPr>
        <p:sp>
          <p:nvSpPr>
            <p:cNvPr id="20493" name="Oval 13"/>
            <p:cNvSpPr>
              <a:spLocks noChangeArrowheads="1"/>
            </p:cNvSpPr>
            <p:nvPr/>
          </p:nvSpPr>
          <p:spPr bwMode="auto">
            <a:xfrm>
              <a:off x="624" y="2640"/>
              <a:ext cx="720" cy="624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94" name="Text Box 14"/>
            <p:cNvSpPr txBox="1">
              <a:spLocks noChangeArrowheads="1"/>
            </p:cNvSpPr>
            <p:nvPr/>
          </p:nvSpPr>
          <p:spPr bwMode="auto">
            <a:xfrm>
              <a:off x="864" y="2736"/>
              <a:ext cx="240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l-GR" sz="3200">
                  <a:latin typeface="Lucida Grande" pitchFamily="1" charset="0"/>
                </a:rPr>
                <a:t>α</a:t>
              </a:r>
              <a:endParaRPr lang="el-GR" sz="3200">
                <a:latin typeface="Helvetica" pitchFamily="1" charset="0"/>
              </a:endParaRPr>
            </a:p>
          </p:txBody>
        </p:sp>
      </p:grpSp>
      <p:sp>
        <p:nvSpPr>
          <p:cNvPr id="20495" name="Line 15"/>
          <p:cNvSpPr>
            <a:spLocks noChangeShapeType="1"/>
          </p:cNvSpPr>
          <p:nvPr/>
        </p:nvSpPr>
        <p:spPr bwMode="auto">
          <a:xfrm>
            <a:off x="1828800" y="4114800"/>
            <a:ext cx="1219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arrow" w="lg" len="lg"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20496" name="Text Box 16"/>
          <p:cNvSpPr txBox="1">
            <a:spLocks noChangeArrowheads="1"/>
          </p:cNvSpPr>
          <p:nvPr/>
        </p:nvSpPr>
        <p:spPr bwMode="auto">
          <a:xfrm>
            <a:off x="1752600" y="3657600"/>
            <a:ext cx="152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Fluctuation</a:t>
            </a:r>
          </a:p>
        </p:txBody>
      </p:sp>
      <p:grpSp>
        <p:nvGrpSpPr>
          <p:cNvPr id="20497" name="Group 17"/>
          <p:cNvGrpSpPr>
            <a:grpSpLocks/>
          </p:cNvGrpSpPr>
          <p:nvPr/>
        </p:nvGrpSpPr>
        <p:grpSpPr bwMode="auto">
          <a:xfrm>
            <a:off x="3048000" y="3581400"/>
            <a:ext cx="1295400" cy="990600"/>
            <a:chOff x="2016" y="2256"/>
            <a:chExt cx="816" cy="624"/>
          </a:xfrm>
        </p:grpSpPr>
        <p:sp>
          <p:nvSpPr>
            <p:cNvPr id="20498" name="AutoShape 18"/>
            <p:cNvSpPr>
              <a:spLocks noChangeArrowheads="1"/>
            </p:cNvSpPr>
            <p:nvPr/>
          </p:nvSpPr>
          <p:spPr bwMode="auto">
            <a:xfrm>
              <a:off x="2016" y="2256"/>
              <a:ext cx="816" cy="624"/>
            </a:xfrm>
            <a:prstGeom prst="triangle">
              <a:avLst>
                <a:gd name="adj" fmla="val 50000"/>
              </a:avLst>
            </a:prstGeom>
            <a:noFill/>
            <a:ln w="2540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99" name="Text Box 19"/>
            <p:cNvSpPr txBox="1">
              <a:spLocks noChangeArrowheads="1"/>
            </p:cNvSpPr>
            <p:nvPr/>
          </p:nvSpPr>
          <p:spPr bwMode="auto">
            <a:xfrm>
              <a:off x="2256" y="2400"/>
              <a:ext cx="432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l-GR" sz="3200">
                  <a:solidFill>
                    <a:srgbClr val="FF0000"/>
                  </a:solidFill>
                  <a:latin typeface="Lucida Grande" pitchFamily="1" charset="0"/>
                </a:rPr>
                <a:t>β</a:t>
              </a:r>
              <a:r>
                <a:rPr lang="en-US" sz="3200">
                  <a:solidFill>
                    <a:srgbClr val="FF0000"/>
                  </a:solidFill>
                  <a:latin typeface="Helvetica" pitchFamily="1" charset="0"/>
                </a:rPr>
                <a:t>*</a:t>
              </a:r>
              <a:endParaRPr lang="el-GR" sz="3200">
                <a:solidFill>
                  <a:srgbClr val="FF0000"/>
                </a:solidFill>
                <a:latin typeface="Helvetica" pitchFamily="1" charset="0"/>
              </a:endParaRPr>
            </a:p>
          </p:txBody>
        </p:sp>
      </p:grpSp>
      <p:sp>
        <p:nvSpPr>
          <p:cNvPr id="20500" name="Line 20"/>
          <p:cNvSpPr>
            <a:spLocks noChangeShapeType="1"/>
          </p:cNvSpPr>
          <p:nvPr/>
        </p:nvSpPr>
        <p:spPr bwMode="auto">
          <a:xfrm>
            <a:off x="4419600" y="4114800"/>
            <a:ext cx="1219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arrow" w="lg" len="lg"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20501" name="Text Box 21"/>
          <p:cNvSpPr txBox="1">
            <a:spLocks noChangeArrowheads="1"/>
          </p:cNvSpPr>
          <p:nvPr/>
        </p:nvSpPr>
        <p:spPr bwMode="auto">
          <a:xfrm>
            <a:off x="4572000" y="3657600"/>
            <a:ext cx="152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Nucleation</a:t>
            </a:r>
          </a:p>
        </p:txBody>
      </p:sp>
      <p:sp>
        <p:nvSpPr>
          <p:cNvPr id="20502" name="Text Box 22"/>
          <p:cNvSpPr txBox="1">
            <a:spLocks noChangeArrowheads="1"/>
          </p:cNvSpPr>
          <p:nvPr/>
        </p:nvSpPr>
        <p:spPr bwMode="auto">
          <a:xfrm>
            <a:off x="4572000" y="4191000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Growth</a:t>
            </a:r>
          </a:p>
        </p:txBody>
      </p:sp>
      <p:sp>
        <p:nvSpPr>
          <p:cNvPr id="20503" name="AutoShape 23"/>
          <p:cNvSpPr>
            <a:spLocks noChangeArrowheads="1"/>
          </p:cNvSpPr>
          <p:nvPr/>
        </p:nvSpPr>
        <p:spPr bwMode="auto">
          <a:xfrm>
            <a:off x="5486400" y="3505200"/>
            <a:ext cx="1295400" cy="990600"/>
          </a:xfrm>
          <a:prstGeom prst="triangle">
            <a:avLst>
              <a:gd name="adj" fmla="val 50000"/>
            </a:avLst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04" name="AutoShape 24"/>
          <p:cNvSpPr>
            <a:spLocks noChangeArrowheads="1"/>
          </p:cNvSpPr>
          <p:nvPr/>
        </p:nvSpPr>
        <p:spPr bwMode="auto">
          <a:xfrm>
            <a:off x="6858000" y="3505200"/>
            <a:ext cx="1295400" cy="990600"/>
          </a:xfrm>
          <a:prstGeom prst="triangle">
            <a:avLst>
              <a:gd name="adj" fmla="val 50000"/>
            </a:avLst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05" name="AutoShape 25"/>
          <p:cNvSpPr>
            <a:spLocks noChangeArrowheads="1"/>
          </p:cNvSpPr>
          <p:nvPr/>
        </p:nvSpPr>
        <p:spPr bwMode="auto">
          <a:xfrm rot="10800000">
            <a:off x="6172200" y="3352800"/>
            <a:ext cx="1295400" cy="990600"/>
          </a:xfrm>
          <a:prstGeom prst="triangle">
            <a:avLst>
              <a:gd name="adj" fmla="val 50000"/>
            </a:avLst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06" name="Text Box 26"/>
          <p:cNvSpPr txBox="1">
            <a:spLocks noChangeArrowheads="1"/>
          </p:cNvSpPr>
          <p:nvPr/>
        </p:nvSpPr>
        <p:spPr bwMode="auto">
          <a:xfrm>
            <a:off x="6629400" y="3429000"/>
            <a:ext cx="381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l-GR" sz="3200">
                <a:solidFill>
                  <a:schemeClr val="accent2"/>
                </a:solidFill>
                <a:latin typeface="Lucida Grande" pitchFamily="1" charset="0"/>
              </a:rPr>
              <a:t>β</a:t>
            </a:r>
            <a:endParaRPr lang="el-GR" sz="3200">
              <a:solidFill>
                <a:schemeClr val="accent2"/>
              </a:solidFill>
              <a:latin typeface="Helvetica" pitchFamily="1" charset="0"/>
            </a:endParaRPr>
          </a:p>
        </p:txBody>
      </p:sp>
      <p:sp>
        <p:nvSpPr>
          <p:cNvPr id="20507" name="Text Box 27"/>
          <p:cNvSpPr txBox="1">
            <a:spLocks noChangeArrowheads="1"/>
          </p:cNvSpPr>
          <p:nvPr/>
        </p:nvSpPr>
        <p:spPr bwMode="auto">
          <a:xfrm>
            <a:off x="7315200" y="3810000"/>
            <a:ext cx="381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l-GR" sz="3200">
                <a:solidFill>
                  <a:schemeClr val="accent2"/>
                </a:solidFill>
                <a:latin typeface="Lucida Grande" pitchFamily="1" charset="0"/>
              </a:rPr>
              <a:t>β</a:t>
            </a:r>
            <a:endParaRPr lang="el-GR" sz="3200">
              <a:solidFill>
                <a:schemeClr val="accent2"/>
              </a:solidFill>
              <a:latin typeface="Helvetica" pitchFamily="1" charset="0"/>
            </a:endParaRPr>
          </a:p>
        </p:txBody>
      </p:sp>
      <p:grpSp>
        <p:nvGrpSpPr>
          <p:cNvPr id="20508" name="Group 28"/>
          <p:cNvGrpSpPr>
            <a:grpSpLocks/>
          </p:cNvGrpSpPr>
          <p:nvPr/>
        </p:nvGrpSpPr>
        <p:grpSpPr bwMode="auto">
          <a:xfrm>
            <a:off x="5254625" y="4651375"/>
            <a:ext cx="1600200" cy="1069975"/>
            <a:chOff x="3310" y="3218"/>
            <a:chExt cx="1008" cy="674"/>
          </a:xfrm>
        </p:grpSpPr>
        <p:sp>
          <p:nvSpPr>
            <p:cNvPr id="20509" name="Line 29"/>
            <p:cNvSpPr>
              <a:spLocks noChangeShapeType="1"/>
            </p:cNvSpPr>
            <p:nvPr/>
          </p:nvSpPr>
          <p:spPr bwMode="auto">
            <a:xfrm>
              <a:off x="4318" y="3218"/>
              <a:ext cx="0" cy="67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0510" name="Line 30"/>
            <p:cNvSpPr>
              <a:spLocks noChangeShapeType="1"/>
            </p:cNvSpPr>
            <p:nvPr/>
          </p:nvSpPr>
          <p:spPr bwMode="auto">
            <a:xfrm flipH="1">
              <a:off x="3310" y="3886"/>
              <a:ext cx="100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lg" len="lg"/>
            </a:ln>
            <a:effectLst/>
          </p:spPr>
          <p:txBody>
            <a:bodyPr anchor="ctr"/>
            <a:lstStyle/>
            <a:p>
              <a:endParaRPr lang="en-US"/>
            </a:p>
          </p:txBody>
        </p:sp>
      </p:grpSp>
      <p:grpSp>
        <p:nvGrpSpPr>
          <p:cNvPr id="20511" name="Group 31"/>
          <p:cNvGrpSpPr>
            <a:grpSpLocks/>
          </p:cNvGrpSpPr>
          <p:nvPr/>
        </p:nvGrpSpPr>
        <p:grpSpPr bwMode="auto">
          <a:xfrm>
            <a:off x="1066800" y="4724400"/>
            <a:ext cx="1069975" cy="990600"/>
            <a:chOff x="480" y="3264"/>
            <a:chExt cx="674" cy="624"/>
          </a:xfrm>
        </p:grpSpPr>
        <p:sp>
          <p:nvSpPr>
            <p:cNvPr id="20512" name="Line 32"/>
            <p:cNvSpPr>
              <a:spLocks noChangeShapeType="1"/>
            </p:cNvSpPr>
            <p:nvPr/>
          </p:nvSpPr>
          <p:spPr bwMode="auto">
            <a:xfrm rot="5400000">
              <a:off x="817" y="3551"/>
              <a:ext cx="0" cy="67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0513" name="Line 33"/>
            <p:cNvSpPr>
              <a:spLocks noChangeShapeType="1"/>
            </p:cNvSpPr>
            <p:nvPr/>
          </p:nvSpPr>
          <p:spPr bwMode="auto">
            <a:xfrm rot="5400000" flipH="1">
              <a:off x="171" y="3573"/>
              <a:ext cx="624" cy="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lg" len="lg"/>
            </a:ln>
            <a:effectLst/>
          </p:spPr>
          <p:txBody>
            <a:bodyPr anchor="ctr"/>
            <a:lstStyle/>
            <a:p>
              <a:endParaRPr lang="en-US"/>
            </a:p>
          </p:txBody>
        </p:sp>
      </p:grpSp>
      <p:sp>
        <p:nvSpPr>
          <p:cNvPr id="20514" name="Text Box 34"/>
          <p:cNvSpPr txBox="1">
            <a:spLocks noChangeArrowheads="1"/>
          </p:cNvSpPr>
          <p:nvPr/>
        </p:nvSpPr>
        <p:spPr bwMode="auto">
          <a:xfrm>
            <a:off x="2209800" y="5486400"/>
            <a:ext cx="3048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Propagation by recruitment</a:t>
            </a:r>
            <a:endParaRPr lang="el-GR" sz="1800">
              <a:latin typeface="Helvetica" pitchFamily="1" charset="0"/>
            </a:endParaRPr>
          </a:p>
        </p:txBody>
      </p:sp>
      <p:sp>
        <p:nvSpPr>
          <p:cNvPr id="20515" name="Rectangle 35"/>
          <p:cNvSpPr>
            <a:spLocks noChangeArrowheads="1"/>
          </p:cNvSpPr>
          <p:nvPr/>
        </p:nvSpPr>
        <p:spPr bwMode="auto">
          <a:xfrm>
            <a:off x="381000" y="3200400"/>
            <a:ext cx="4191000" cy="2209800"/>
          </a:xfrm>
          <a:prstGeom prst="rect">
            <a:avLst/>
          </a:prstGeom>
          <a:solidFill>
            <a:srgbClr val="FF0000">
              <a:alpha val="10001"/>
            </a:srgbClr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16" name="Text Box 36"/>
          <p:cNvSpPr txBox="1">
            <a:spLocks noChangeArrowheads="1"/>
          </p:cNvSpPr>
          <p:nvPr/>
        </p:nvSpPr>
        <p:spPr bwMode="auto">
          <a:xfrm>
            <a:off x="3429000" y="4953000"/>
            <a:ext cx="381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200">
                <a:latin typeface="Helvetica" pitchFamily="1" charset="0"/>
              </a:rPr>
              <a:t>?</a:t>
            </a:r>
            <a:endParaRPr lang="el-GR" sz="3200">
              <a:latin typeface="Helvetica" pitchFamily="1" charset="0"/>
            </a:endParaRPr>
          </a:p>
        </p:txBody>
      </p:sp>
      <p:sp>
        <p:nvSpPr>
          <p:cNvPr id="20517" name="Text Box 37"/>
          <p:cNvSpPr txBox="1">
            <a:spLocks noChangeArrowheads="1"/>
          </p:cNvSpPr>
          <p:nvPr/>
        </p:nvSpPr>
        <p:spPr bwMode="auto">
          <a:xfrm>
            <a:off x="3124200" y="4648200"/>
            <a:ext cx="1219200" cy="36671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800" b="1">
                <a:solidFill>
                  <a:srgbClr val="FF0000"/>
                </a:solidFill>
                <a:latin typeface="Helvetica" pitchFamily="1" charset="0"/>
              </a:rPr>
              <a:t>PrP</a:t>
            </a:r>
            <a:r>
              <a:rPr lang="en-US" sz="1800" b="1" baseline="30000">
                <a:solidFill>
                  <a:srgbClr val="FF0000"/>
                </a:solidFill>
                <a:latin typeface="Helvetica" pitchFamily="1" charset="0"/>
              </a:rPr>
              <a:t>C</a:t>
            </a:r>
            <a:r>
              <a:rPr lang="en-US" sz="1800">
                <a:solidFill>
                  <a:srgbClr val="FF0000"/>
                </a:solidFill>
                <a:latin typeface="Helvetica" pitchFamily="1" charset="0"/>
              </a:rPr>
              <a:t>*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3000"/>
                                        <p:tgtEl>
                                          <p:spTgt spid="20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848600" cy="4572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Question and Hypothesis</a:t>
            </a:r>
          </a:p>
        </p:txBody>
      </p:sp>
      <p:sp>
        <p:nvSpPr>
          <p:cNvPr id="22531" name="Freeform 3"/>
          <p:cNvSpPr>
            <a:spLocks/>
          </p:cNvSpPr>
          <p:nvPr/>
        </p:nvSpPr>
        <p:spPr bwMode="auto">
          <a:xfrm>
            <a:off x="1066800" y="1676400"/>
            <a:ext cx="2593975" cy="2222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8" y="715"/>
              </a:cxn>
              <a:cxn ang="0">
                <a:pos x="316" y="762"/>
              </a:cxn>
              <a:cxn ang="0">
                <a:pos x="541" y="401"/>
              </a:cxn>
              <a:cxn ang="0">
                <a:pos x="801" y="966"/>
              </a:cxn>
              <a:cxn ang="0">
                <a:pos x="1146" y="959"/>
              </a:cxn>
              <a:cxn ang="0">
                <a:pos x="1394" y="146"/>
              </a:cxn>
              <a:cxn ang="0">
                <a:pos x="1532" y="1392"/>
              </a:cxn>
              <a:cxn ang="0">
                <a:pos x="1634" y="196"/>
              </a:cxn>
            </a:cxnLst>
            <a:rect l="0" t="0" r="r" b="b"/>
            <a:pathLst>
              <a:path w="1634" h="1400">
                <a:moveTo>
                  <a:pt x="0" y="0"/>
                </a:moveTo>
                <a:cubicBezTo>
                  <a:pt x="23" y="119"/>
                  <a:pt x="85" y="588"/>
                  <a:pt x="138" y="715"/>
                </a:cubicBezTo>
                <a:cubicBezTo>
                  <a:pt x="191" y="842"/>
                  <a:pt x="249" y="814"/>
                  <a:pt x="316" y="762"/>
                </a:cubicBezTo>
                <a:cubicBezTo>
                  <a:pt x="383" y="710"/>
                  <a:pt x="460" y="367"/>
                  <a:pt x="541" y="401"/>
                </a:cubicBezTo>
                <a:cubicBezTo>
                  <a:pt x="622" y="435"/>
                  <a:pt x="700" y="873"/>
                  <a:pt x="801" y="966"/>
                </a:cubicBezTo>
                <a:cubicBezTo>
                  <a:pt x="902" y="1059"/>
                  <a:pt x="1047" y="1096"/>
                  <a:pt x="1146" y="959"/>
                </a:cubicBezTo>
                <a:cubicBezTo>
                  <a:pt x="1245" y="822"/>
                  <a:pt x="1330" y="74"/>
                  <a:pt x="1394" y="146"/>
                </a:cubicBezTo>
                <a:cubicBezTo>
                  <a:pt x="1458" y="218"/>
                  <a:pt x="1492" y="1384"/>
                  <a:pt x="1532" y="1392"/>
                </a:cubicBezTo>
                <a:cubicBezTo>
                  <a:pt x="1572" y="1400"/>
                  <a:pt x="1613" y="445"/>
                  <a:pt x="1634" y="196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7239000" y="1143000"/>
            <a:ext cx="6858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Helvetica" pitchFamily="1" charset="0"/>
              </a:rPr>
              <a:t>231</a:t>
            </a:r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2819400" y="1143000"/>
            <a:ext cx="457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Helvetica" pitchFamily="1" charset="0"/>
              </a:rPr>
              <a:t>90</a:t>
            </a:r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4191000" y="914400"/>
            <a:ext cx="3352800" cy="228600"/>
          </a:xfrm>
          <a:prstGeom prst="rect">
            <a:avLst/>
          </a:prstGeom>
          <a:solidFill>
            <a:srgbClr val="FFFF00"/>
          </a:solidFill>
          <a:ln w="25400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3048000" y="914400"/>
            <a:ext cx="1066800" cy="228600"/>
          </a:xfrm>
          <a:prstGeom prst="rect">
            <a:avLst/>
          </a:prstGeom>
          <a:solidFill>
            <a:srgbClr val="333333">
              <a:alpha val="39999"/>
            </a:srgbClr>
          </a:solidFill>
          <a:ln w="25400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36" name="Text Box 8"/>
          <p:cNvSpPr txBox="1">
            <a:spLocks noChangeArrowheads="1"/>
          </p:cNvSpPr>
          <p:nvPr/>
        </p:nvSpPr>
        <p:spPr bwMode="auto">
          <a:xfrm>
            <a:off x="4038600" y="1143000"/>
            <a:ext cx="6858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Helvetica" pitchFamily="1" charset="0"/>
              </a:rPr>
              <a:t>121</a:t>
            </a:r>
          </a:p>
        </p:txBody>
      </p:sp>
      <p:sp>
        <p:nvSpPr>
          <p:cNvPr id="22537" name="Text Box 9"/>
          <p:cNvSpPr txBox="1">
            <a:spLocks noChangeArrowheads="1"/>
          </p:cNvSpPr>
          <p:nvPr/>
        </p:nvSpPr>
        <p:spPr bwMode="auto">
          <a:xfrm>
            <a:off x="609600" y="838200"/>
            <a:ext cx="2362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rgbClr val="D60093"/>
                </a:solidFill>
                <a:latin typeface="Helvetica" pitchFamily="1" charset="0"/>
              </a:rPr>
              <a:t>Minimal infectious unit</a:t>
            </a:r>
          </a:p>
        </p:txBody>
      </p:sp>
      <p:sp>
        <p:nvSpPr>
          <p:cNvPr id="22538" name="Text Box 10"/>
          <p:cNvSpPr txBox="1">
            <a:spLocks noChangeArrowheads="1"/>
          </p:cNvSpPr>
          <p:nvPr/>
        </p:nvSpPr>
        <p:spPr bwMode="auto">
          <a:xfrm>
            <a:off x="2667000" y="1371600"/>
            <a:ext cx="19050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Disordered in PrP</a:t>
            </a:r>
            <a:r>
              <a:rPr lang="en-US" sz="1600" baseline="30000">
                <a:solidFill>
                  <a:schemeClr val="accent2"/>
                </a:solidFill>
                <a:latin typeface="Helvetica" pitchFamily="1" charset="0"/>
              </a:rPr>
              <a:t>C</a:t>
            </a:r>
            <a:endParaRPr lang="en-US" sz="1600">
              <a:solidFill>
                <a:schemeClr val="accent2"/>
              </a:solidFill>
              <a:latin typeface="Helvetica" pitchFamily="1" charset="0"/>
            </a:endParaRPr>
          </a:p>
        </p:txBody>
      </p:sp>
      <p:sp>
        <p:nvSpPr>
          <p:cNvPr id="22539" name="Text Box 11"/>
          <p:cNvSpPr txBox="1">
            <a:spLocks noChangeArrowheads="1"/>
          </p:cNvSpPr>
          <p:nvPr/>
        </p:nvSpPr>
        <p:spPr bwMode="auto">
          <a:xfrm>
            <a:off x="5410200" y="1371600"/>
            <a:ext cx="13716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Ordered</a:t>
            </a:r>
          </a:p>
        </p:txBody>
      </p:sp>
      <p:pic>
        <p:nvPicPr>
          <p:cNvPr id="22540" name="Picture 12" descr="PrPsc_pictur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4770438"/>
            <a:ext cx="1752600" cy="1338262"/>
          </a:xfrm>
          <a:prstGeom prst="rect">
            <a:avLst/>
          </a:prstGeom>
          <a:noFill/>
        </p:spPr>
      </p:pic>
      <p:sp>
        <p:nvSpPr>
          <p:cNvPr id="22541" name="Text Box 13"/>
          <p:cNvSpPr txBox="1">
            <a:spLocks noChangeArrowheads="1"/>
          </p:cNvSpPr>
          <p:nvPr/>
        </p:nvSpPr>
        <p:spPr bwMode="auto">
          <a:xfrm>
            <a:off x="6781800" y="5181600"/>
            <a:ext cx="1676400" cy="70326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chemeClr val="accent2"/>
                </a:solidFill>
                <a:latin typeface="Helvetica" pitchFamily="1" charset="0"/>
              </a:rPr>
              <a:t>PrP</a:t>
            </a:r>
            <a:r>
              <a:rPr lang="en-US" sz="1600" b="1" baseline="30000">
                <a:solidFill>
                  <a:schemeClr val="accent2"/>
                </a:solidFill>
                <a:latin typeface="Helvetica" pitchFamily="1" charset="0"/>
              </a:rPr>
              <a:t>Sc</a:t>
            </a: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 </a:t>
            </a:r>
          </a:p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(48% </a:t>
            </a:r>
            <a:r>
              <a:rPr lang="el-GR" sz="1600">
                <a:solidFill>
                  <a:schemeClr val="accent2"/>
                </a:solidFill>
                <a:latin typeface="Lucida Grande" pitchFamily="1" charset="0"/>
              </a:rPr>
              <a:t>β</a:t>
            </a: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, 25% </a:t>
            </a:r>
            <a:r>
              <a:rPr lang="el-GR" sz="1600">
                <a:solidFill>
                  <a:schemeClr val="accent2"/>
                </a:solidFill>
                <a:latin typeface="Lucida Grande" pitchFamily="1" charset="0"/>
              </a:rPr>
              <a:t>α</a:t>
            </a: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)</a:t>
            </a:r>
          </a:p>
        </p:txBody>
      </p:sp>
      <p:pic>
        <p:nvPicPr>
          <p:cNvPr id="22542" name="Picture 14" descr="mPrP_helix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71600" y="3657600"/>
            <a:ext cx="2057400" cy="1643063"/>
          </a:xfrm>
          <a:prstGeom prst="rect">
            <a:avLst/>
          </a:prstGeom>
          <a:noFill/>
        </p:spPr>
      </p:pic>
      <p:sp>
        <p:nvSpPr>
          <p:cNvPr id="22543" name="AutoShape 15"/>
          <p:cNvSpPr>
            <a:spLocks noChangeArrowheads="1"/>
          </p:cNvSpPr>
          <p:nvPr/>
        </p:nvSpPr>
        <p:spPr bwMode="auto">
          <a:xfrm>
            <a:off x="4724400" y="5257800"/>
            <a:ext cx="381000" cy="228600"/>
          </a:xfrm>
          <a:prstGeom prst="rightArrow">
            <a:avLst>
              <a:gd name="adj1" fmla="val 50000"/>
              <a:gd name="adj2" fmla="val 41667"/>
            </a:avLst>
          </a:prstGeom>
          <a:solidFill>
            <a:srgbClr val="FFFF00"/>
          </a:solidFill>
          <a:ln w="15875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44" name="Text Box 16"/>
          <p:cNvSpPr txBox="1">
            <a:spLocks noChangeArrowheads="1"/>
          </p:cNvSpPr>
          <p:nvPr/>
        </p:nvSpPr>
        <p:spPr bwMode="auto">
          <a:xfrm>
            <a:off x="1371600" y="5334000"/>
            <a:ext cx="16764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>
                <a:latin typeface="Helvetica" pitchFamily="1" charset="0"/>
              </a:rPr>
              <a:t>(45% </a:t>
            </a:r>
            <a:r>
              <a:rPr lang="el-GR" sz="1600">
                <a:latin typeface="Lucida Grande" pitchFamily="1" charset="0"/>
              </a:rPr>
              <a:t>α</a:t>
            </a:r>
            <a:r>
              <a:rPr lang="en-US" sz="1600">
                <a:latin typeface="Helvetica" pitchFamily="1" charset="0"/>
              </a:rPr>
              <a:t>, 8% </a:t>
            </a:r>
            <a:r>
              <a:rPr lang="el-GR" sz="1600">
                <a:latin typeface="Lucida Grande" pitchFamily="1" charset="0"/>
              </a:rPr>
              <a:t>β</a:t>
            </a:r>
            <a:r>
              <a:rPr lang="en-US" sz="1600">
                <a:latin typeface="Helvetica" pitchFamily="1" charset="0"/>
              </a:rPr>
              <a:t>)</a:t>
            </a:r>
          </a:p>
        </p:txBody>
      </p:sp>
      <p:pic>
        <p:nvPicPr>
          <p:cNvPr id="22545" name="Picture 17" descr="mPrP_Csta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24200" y="4572000"/>
            <a:ext cx="1600200" cy="1365250"/>
          </a:xfrm>
          <a:prstGeom prst="rect">
            <a:avLst/>
          </a:prstGeom>
          <a:noFill/>
        </p:spPr>
      </p:pic>
      <p:sp>
        <p:nvSpPr>
          <p:cNvPr id="22546" name="Text Box 18"/>
          <p:cNvSpPr txBox="1">
            <a:spLocks noChangeArrowheads="1"/>
          </p:cNvSpPr>
          <p:nvPr/>
        </p:nvSpPr>
        <p:spPr bwMode="auto">
          <a:xfrm>
            <a:off x="609600" y="2971800"/>
            <a:ext cx="1219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latin typeface="Helvetica" pitchFamily="1" charset="0"/>
              </a:rPr>
              <a:t>Unfolded</a:t>
            </a:r>
            <a:endParaRPr lang="en-US" sz="1600">
              <a:latin typeface="Helvetica" pitchFamily="1" charset="0"/>
            </a:endParaRPr>
          </a:p>
        </p:txBody>
      </p:sp>
      <p:sp>
        <p:nvSpPr>
          <p:cNvPr id="22547" name="Text Box 19"/>
          <p:cNvSpPr txBox="1">
            <a:spLocks noChangeArrowheads="1"/>
          </p:cNvSpPr>
          <p:nvPr/>
        </p:nvSpPr>
        <p:spPr bwMode="auto">
          <a:xfrm>
            <a:off x="2971800" y="4038600"/>
            <a:ext cx="1219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PrP</a:t>
            </a:r>
            <a:r>
              <a:rPr lang="en-US" sz="1600" b="1" baseline="30000">
                <a:solidFill>
                  <a:srgbClr val="FF0000"/>
                </a:solidFill>
                <a:latin typeface="Helvetica" pitchFamily="1" charset="0"/>
              </a:rPr>
              <a:t>C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*</a:t>
            </a:r>
          </a:p>
        </p:txBody>
      </p:sp>
      <p:sp>
        <p:nvSpPr>
          <p:cNvPr id="22548" name="Text Box 20"/>
          <p:cNvSpPr txBox="1">
            <a:spLocks noChangeArrowheads="1"/>
          </p:cNvSpPr>
          <p:nvPr/>
        </p:nvSpPr>
        <p:spPr bwMode="auto">
          <a:xfrm>
            <a:off x="3124200" y="4419600"/>
            <a:ext cx="914400" cy="45720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b="1">
                <a:solidFill>
                  <a:srgbClr val="FF0000"/>
                </a:solidFill>
                <a:latin typeface="Helvetica" pitchFamily="1" charset="0"/>
              </a:rPr>
              <a:t>?</a:t>
            </a:r>
            <a:endParaRPr lang="en-US">
              <a:solidFill>
                <a:srgbClr val="FF0000"/>
              </a:solidFill>
              <a:latin typeface="Helvetica" pitchFamily="1" charset="0"/>
            </a:endParaRPr>
          </a:p>
        </p:txBody>
      </p:sp>
      <p:sp>
        <p:nvSpPr>
          <p:cNvPr id="22549" name="Text Box 21"/>
          <p:cNvSpPr txBox="1">
            <a:spLocks noChangeArrowheads="1"/>
          </p:cNvSpPr>
          <p:nvPr/>
        </p:nvSpPr>
        <p:spPr bwMode="auto">
          <a:xfrm>
            <a:off x="2133600" y="3352800"/>
            <a:ext cx="1219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latin typeface="Helvetica" pitchFamily="1" charset="0"/>
              </a:rPr>
              <a:t>PrP</a:t>
            </a:r>
            <a:r>
              <a:rPr lang="en-US" sz="1600" b="1" baseline="30000">
                <a:latin typeface="Helvetica" pitchFamily="1" charset="0"/>
              </a:rPr>
              <a:t>C</a:t>
            </a:r>
            <a:endParaRPr lang="en-US" sz="1600">
              <a:latin typeface="Helvetica" pitchFamily="1" charset="0"/>
            </a:endParaRPr>
          </a:p>
        </p:txBody>
      </p:sp>
      <p:sp>
        <p:nvSpPr>
          <p:cNvPr id="22550" name="Rectangle 22"/>
          <p:cNvSpPr>
            <a:spLocks noChangeArrowheads="1"/>
          </p:cNvSpPr>
          <p:nvPr/>
        </p:nvSpPr>
        <p:spPr bwMode="auto">
          <a:xfrm>
            <a:off x="2057400" y="1905000"/>
            <a:ext cx="2286000" cy="2438400"/>
          </a:xfrm>
          <a:prstGeom prst="rect">
            <a:avLst/>
          </a:prstGeom>
          <a:solidFill>
            <a:srgbClr val="FFFF99">
              <a:alpha val="21001"/>
            </a:srgbClr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51" name="Line 23"/>
          <p:cNvSpPr>
            <a:spLocks noChangeShapeType="1"/>
          </p:cNvSpPr>
          <p:nvPr/>
        </p:nvSpPr>
        <p:spPr bwMode="auto">
          <a:xfrm>
            <a:off x="2971800" y="3657600"/>
            <a:ext cx="30480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arrow" w="lg" len="lg"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22552" name="Text Box 24"/>
          <p:cNvSpPr txBox="1">
            <a:spLocks noChangeArrowheads="1"/>
          </p:cNvSpPr>
          <p:nvPr/>
        </p:nvSpPr>
        <p:spPr bwMode="auto">
          <a:xfrm>
            <a:off x="5334000" y="2133600"/>
            <a:ext cx="2286000" cy="1741488"/>
          </a:xfrm>
          <a:prstGeom prst="rect">
            <a:avLst/>
          </a:prstGeom>
          <a:solidFill>
            <a:srgbClr val="FFFF99">
              <a:alpha val="70000"/>
            </a:srgbClr>
          </a:solidFill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 b="1" u="sng">
                <a:latin typeface="Helvetica" pitchFamily="1" charset="0"/>
              </a:rPr>
              <a:t>Proposal</a:t>
            </a:r>
            <a:r>
              <a:rPr lang="en-US" sz="1800">
                <a:latin typeface="Helvetica" pitchFamily="1" charset="0"/>
              </a:rPr>
              <a:t>:</a:t>
            </a:r>
          </a:p>
          <a:p>
            <a:pPr eaLnBrk="1" hangingPunct="1">
              <a:spcBef>
                <a:spcPct val="50000"/>
              </a:spcBef>
            </a:pPr>
            <a:r>
              <a:rPr lang="en-US" sz="1800">
                <a:solidFill>
                  <a:srgbClr val="0000FF"/>
                </a:solidFill>
                <a:latin typeface="Helvetica" pitchFamily="1" charset="0"/>
              </a:rPr>
              <a:t>PrP</a:t>
            </a:r>
            <a:r>
              <a:rPr lang="en-US" sz="1800" baseline="30000">
                <a:solidFill>
                  <a:srgbClr val="0000FF"/>
                </a:solidFill>
                <a:latin typeface="Helvetica" pitchFamily="1" charset="0"/>
              </a:rPr>
              <a:t>Sc</a:t>
            </a:r>
            <a:r>
              <a:rPr lang="en-US" sz="1800">
                <a:latin typeface="Helvetica" pitchFamily="1" charset="0"/>
              </a:rPr>
              <a:t> formation is preceded by transition from </a:t>
            </a:r>
          </a:p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 </a:t>
            </a:r>
            <a:r>
              <a:rPr lang="el-GR" sz="1800">
                <a:latin typeface="Lucida Grande" pitchFamily="1" charset="0"/>
              </a:rPr>
              <a:t>α</a:t>
            </a:r>
            <a:r>
              <a:rPr lang="en-US" sz="1800">
                <a:latin typeface="Helvetica" pitchFamily="1" charset="0"/>
              </a:rPr>
              <a:t> </a:t>
            </a:r>
            <a:r>
              <a:rPr lang="en-US" sz="1800">
                <a:latin typeface="Helvetica" pitchFamily="1" charset="0"/>
                <a:sym typeface="Wingdings" pitchFamily="2" charset="2"/>
              </a:rPr>
              <a:t> </a:t>
            </a:r>
            <a:r>
              <a:rPr lang="en-US" sz="1800">
                <a:solidFill>
                  <a:srgbClr val="FF0000"/>
                </a:solidFill>
                <a:latin typeface="Helvetica" pitchFamily="1" charset="0"/>
                <a:sym typeface="Wingdings" pitchFamily="2" charset="2"/>
              </a:rPr>
              <a:t>PrP</a:t>
            </a:r>
            <a:r>
              <a:rPr lang="en-US" sz="1800" baseline="30000">
                <a:solidFill>
                  <a:srgbClr val="FF0000"/>
                </a:solidFill>
                <a:latin typeface="Helvetica" pitchFamily="1" charset="0"/>
                <a:sym typeface="Wingdings" pitchFamily="2" charset="2"/>
              </a:rPr>
              <a:t>C*</a:t>
            </a:r>
            <a:r>
              <a:rPr lang="en-US" sz="1800">
                <a:latin typeface="Helvetica" pitchFamily="1" charset="0"/>
                <a:sym typeface="Wingdings" pitchFamily="2" charset="2"/>
              </a:rPr>
              <a:t> state</a:t>
            </a:r>
            <a:endParaRPr lang="el-GR" sz="1800">
              <a:latin typeface="Helvetica" pitchFamily="1" charset="0"/>
            </a:endParaRPr>
          </a:p>
        </p:txBody>
      </p:sp>
      <p:sp>
        <p:nvSpPr>
          <p:cNvPr id="22553" name="Text Box 25"/>
          <p:cNvSpPr txBox="1">
            <a:spLocks noChangeArrowheads="1"/>
          </p:cNvSpPr>
          <p:nvPr/>
        </p:nvSpPr>
        <p:spPr bwMode="auto">
          <a:xfrm>
            <a:off x="2895600" y="5943600"/>
            <a:ext cx="16764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(20% </a:t>
            </a:r>
            <a:r>
              <a:rPr lang="el-GR" sz="1600">
                <a:solidFill>
                  <a:srgbClr val="FF0000"/>
                </a:solidFill>
                <a:latin typeface="Lucida Grande" pitchFamily="1" charset="0"/>
              </a:rPr>
              <a:t>α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50" grpId="0" animBg="1"/>
      <p:bldP spid="22551" grpId="0" animBg="1"/>
      <p:bldP spid="22552" grpId="0" animBg="1"/>
      <p:bldP spid="2255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7848600" cy="6096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NMR Structure of Cellular form (PrP</a:t>
            </a:r>
            <a:r>
              <a:rPr lang="en-US" sz="3200" baseline="30000">
                <a:solidFill>
                  <a:srgbClr val="FFFF00"/>
                </a:solidFill>
                <a:latin typeface="Helvetica" pitchFamily="1" charset="0"/>
              </a:rPr>
              <a:t>C</a:t>
            </a:r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)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2667000"/>
            <a:ext cx="4114800" cy="19050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endParaRPr lang="en-US" sz="2000">
              <a:latin typeface="Helvetica" pitchFamily="1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sz="2000" baseline="30000">
              <a:latin typeface="Helvetica" pitchFamily="1" charset="0"/>
            </a:endParaRPr>
          </a:p>
          <a:p>
            <a:pPr>
              <a:lnSpc>
                <a:spcPct val="80000"/>
              </a:lnSpc>
            </a:pPr>
            <a:r>
              <a:rPr lang="en-US" sz="2000">
                <a:latin typeface="Helvetica" pitchFamily="1" charset="0"/>
              </a:rPr>
              <a:t>PrP</a:t>
            </a:r>
            <a:r>
              <a:rPr lang="en-US" sz="2000" baseline="30000">
                <a:latin typeface="Helvetica" pitchFamily="1" charset="0"/>
              </a:rPr>
              <a:t>C</a:t>
            </a:r>
            <a:r>
              <a:rPr lang="en-US" sz="2000">
                <a:latin typeface="Helvetica" pitchFamily="1" charset="0"/>
              </a:rPr>
              <a:t>: 45% </a:t>
            </a:r>
            <a:r>
              <a:rPr lang="en-US" sz="2000">
                <a:latin typeface="Symbol" pitchFamily="18" charset="2"/>
              </a:rPr>
              <a:t>a</a:t>
            </a:r>
            <a:r>
              <a:rPr lang="en-US" sz="2000">
                <a:latin typeface="Helvetica" pitchFamily="1" charset="0"/>
              </a:rPr>
              <a:t>, 8% </a:t>
            </a:r>
            <a:r>
              <a:rPr lang="en-US" sz="2000">
                <a:latin typeface="Symbol" pitchFamily="18" charset="2"/>
              </a:rPr>
              <a:t>b</a:t>
            </a:r>
            <a:endParaRPr lang="en-US" sz="2000">
              <a:latin typeface="Helvetica" pitchFamily="1" charset="0"/>
            </a:endParaRPr>
          </a:p>
          <a:p>
            <a:pPr>
              <a:lnSpc>
                <a:spcPct val="80000"/>
              </a:lnSpc>
            </a:pPr>
            <a:endParaRPr lang="en-US" sz="2000">
              <a:latin typeface="Helvetica" pitchFamily="1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sz="2000">
              <a:latin typeface="Helvetica" pitchFamily="1" charset="0"/>
            </a:endParaRPr>
          </a:p>
          <a:p>
            <a:pPr>
              <a:lnSpc>
                <a:spcPct val="80000"/>
              </a:lnSpc>
            </a:pPr>
            <a:r>
              <a:rPr lang="en-US" sz="2000">
                <a:solidFill>
                  <a:srgbClr val="0000FF"/>
                </a:solidFill>
                <a:latin typeface="Helvetica" pitchFamily="1" charset="0"/>
              </a:rPr>
              <a:t>PrP</a:t>
            </a:r>
            <a:r>
              <a:rPr lang="en-US" sz="2000" baseline="30000">
                <a:solidFill>
                  <a:srgbClr val="0000FF"/>
                </a:solidFill>
                <a:latin typeface="Helvetica" pitchFamily="1" charset="0"/>
              </a:rPr>
              <a:t>Sc</a:t>
            </a:r>
            <a:r>
              <a:rPr lang="en-US" sz="2000">
                <a:solidFill>
                  <a:srgbClr val="0000FF"/>
                </a:solidFill>
                <a:latin typeface="Helvetica" pitchFamily="1" charset="0"/>
              </a:rPr>
              <a:t>(90-231): 25% </a:t>
            </a:r>
            <a:r>
              <a:rPr lang="en-US" sz="2000">
                <a:solidFill>
                  <a:srgbClr val="0000FF"/>
                </a:solidFill>
                <a:latin typeface="Symbol" pitchFamily="18" charset="2"/>
              </a:rPr>
              <a:t>a, </a:t>
            </a:r>
            <a:r>
              <a:rPr lang="en-US" sz="2000">
                <a:solidFill>
                  <a:srgbClr val="0000FF"/>
                </a:solidFill>
                <a:latin typeface="Helvetica" pitchFamily="1" charset="0"/>
              </a:rPr>
              <a:t>48% </a:t>
            </a:r>
            <a:r>
              <a:rPr lang="en-US" sz="2000">
                <a:solidFill>
                  <a:srgbClr val="0000FF"/>
                </a:solidFill>
                <a:latin typeface="Symbol" pitchFamily="18" charset="2"/>
              </a:rPr>
              <a:t>b</a:t>
            </a:r>
            <a:endParaRPr lang="en-US" sz="2000">
              <a:latin typeface="Helvetica" pitchFamily="1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sz="2000">
              <a:latin typeface="Helvetica" pitchFamily="1" charset="0"/>
            </a:endParaRPr>
          </a:p>
        </p:txBody>
      </p:sp>
      <p:pic>
        <p:nvPicPr>
          <p:cNvPr id="26628" name="Picture 4" descr="mPrP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343400" y="2209800"/>
            <a:ext cx="4343400" cy="3475038"/>
          </a:xfrm>
        </p:spPr>
      </p:pic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5791200" y="1981200"/>
            <a:ext cx="2209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mPrP</a:t>
            </a:r>
            <a:r>
              <a:rPr lang="en-US" sz="1800" baseline="30000">
                <a:solidFill>
                  <a:schemeClr val="tx2"/>
                </a:solidFill>
                <a:latin typeface="Helvetica" pitchFamily="1" charset="0"/>
              </a:rPr>
              <a:t>C</a:t>
            </a: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(121-231)</a:t>
            </a:r>
          </a:p>
        </p:txBody>
      </p:sp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5486400" y="5791200"/>
            <a:ext cx="2057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 b="1">
                <a:solidFill>
                  <a:schemeClr val="tx2"/>
                </a:solidFill>
                <a:latin typeface="Helvetica" pitchFamily="1" charset="0"/>
              </a:rPr>
              <a:t>(Cys179-Cys214)</a:t>
            </a:r>
          </a:p>
        </p:txBody>
      </p:sp>
      <p:sp>
        <p:nvSpPr>
          <p:cNvPr id="26631" name="Rectangle 7"/>
          <p:cNvSpPr>
            <a:spLocks noChangeArrowheads="1"/>
          </p:cNvSpPr>
          <p:nvPr/>
        </p:nvSpPr>
        <p:spPr bwMode="auto">
          <a:xfrm>
            <a:off x="457200" y="914400"/>
            <a:ext cx="7772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en-US" sz="2000">
                <a:latin typeface="Helvetica" pitchFamily="1" charset="0"/>
              </a:rPr>
              <a:t>Prions</a:t>
            </a:r>
            <a:r>
              <a:rPr lang="en-US">
                <a:latin typeface="Helvetica" pitchFamily="1" charset="0"/>
              </a:rPr>
              <a:t>: </a:t>
            </a:r>
          </a:p>
          <a:p>
            <a:pPr marL="342900" indent="-342900" eaLnBrk="1" hangingPunct="1">
              <a:spcBef>
                <a:spcPct val="20000"/>
              </a:spcBef>
            </a:pPr>
            <a:r>
              <a:rPr lang="en-US" sz="2000">
                <a:latin typeface="Arial"/>
              </a:rPr>
              <a:t>“…</a:t>
            </a:r>
            <a:r>
              <a:rPr lang="en-US" sz="2000">
                <a:solidFill>
                  <a:srgbClr val="FF0000"/>
                </a:solidFill>
                <a:latin typeface="Helvetica" pitchFamily="1" charset="0"/>
              </a:rPr>
              <a:t>Prion is a proteinaceous particle that lacks nucleic acid</a:t>
            </a:r>
            <a:r>
              <a:rPr lang="en-US" sz="2000">
                <a:latin typeface="Arial"/>
              </a:rPr>
              <a:t>”</a:t>
            </a:r>
            <a:endParaRPr lang="en-US" sz="2000">
              <a:latin typeface="Helvetica" pitchFamily="1" charset="0"/>
            </a:endParaRPr>
          </a:p>
          <a:p>
            <a:pPr marL="342900" indent="-342900" algn="ctr" eaLnBrk="1" hangingPunct="1">
              <a:spcBef>
                <a:spcPct val="20000"/>
              </a:spcBef>
            </a:pPr>
            <a:r>
              <a:rPr lang="en-US" sz="1400">
                <a:latin typeface="Helvetica" pitchFamily="1" charset="0"/>
              </a:rPr>
              <a:t>(Prusiner, </a:t>
            </a:r>
            <a:r>
              <a:rPr lang="en-US" sz="1400" i="1">
                <a:latin typeface="Helvetica" pitchFamily="1" charset="0"/>
              </a:rPr>
              <a:t>PNAS</a:t>
            </a:r>
            <a:r>
              <a:rPr lang="en-US" sz="1400">
                <a:latin typeface="Helvetica" pitchFamily="1" charset="0"/>
              </a:rPr>
              <a:t>, 1998)</a:t>
            </a:r>
          </a:p>
        </p:txBody>
      </p:sp>
      <p:sp>
        <p:nvSpPr>
          <p:cNvPr id="26632" name="Text Box 8"/>
          <p:cNvSpPr txBox="1">
            <a:spLocks noChangeArrowheads="1"/>
          </p:cNvSpPr>
          <p:nvPr/>
        </p:nvSpPr>
        <p:spPr bwMode="auto">
          <a:xfrm>
            <a:off x="685800" y="4495800"/>
            <a:ext cx="4114800" cy="30480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(Caughey et al. </a:t>
            </a:r>
            <a:r>
              <a:rPr lang="en-US" sz="1400" i="1">
                <a:latin typeface="Helvetica" pitchFamily="1" charset="0"/>
              </a:rPr>
              <a:t>Biochemistry</a:t>
            </a:r>
            <a:r>
              <a:rPr lang="en-US" sz="1400">
                <a:latin typeface="Helvetica" pitchFamily="1" charset="0"/>
              </a:rPr>
              <a:t> </a:t>
            </a:r>
            <a:r>
              <a:rPr lang="en-US" sz="1400" b="1">
                <a:latin typeface="Helvetica" pitchFamily="1" charset="0"/>
              </a:rPr>
              <a:t>30</a:t>
            </a:r>
            <a:r>
              <a:rPr lang="en-US" sz="1400">
                <a:latin typeface="Helvetica" pitchFamily="1" charset="0"/>
              </a:rPr>
              <a:t>, 7672 (1991))</a:t>
            </a:r>
          </a:p>
        </p:txBody>
      </p:sp>
      <p:sp>
        <p:nvSpPr>
          <p:cNvPr id="26633" name="Text Box 9"/>
          <p:cNvSpPr txBox="1">
            <a:spLocks noChangeArrowheads="1"/>
          </p:cNvSpPr>
          <p:nvPr/>
        </p:nvSpPr>
        <p:spPr bwMode="auto">
          <a:xfrm>
            <a:off x="6629400" y="5105400"/>
            <a:ext cx="2149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Wuthrich 1997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533400"/>
            <a:ext cx="7772400" cy="5334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Predictions using Bioinformatics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133600"/>
            <a:ext cx="7543800" cy="609600"/>
          </a:xfrm>
          <a:solidFill>
            <a:srgbClr val="CCFFCC"/>
          </a:solidFill>
          <a:ln/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sz="1400">
                <a:latin typeface="Helvetica" pitchFamily="1" charset="0"/>
              </a:rPr>
              <a:t>certain regions besides (90-120) must undergo </a:t>
            </a:r>
            <a:r>
              <a:rPr lang="en-US" sz="1400">
                <a:solidFill>
                  <a:srgbClr val="FF0000"/>
                </a:solidFill>
                <a:latin typeface="Helvetica" pitchFamily="1" charset="0"/>
              </a:rPr>
              <a:t>conformational transition:</a:t>
            </a:r>
          </a:p>
          <a:p>
            <a:pPr>
              <a:buFont typeface="Wingdings" pitchFamily="2" charset="2"/>
              <a:buNone/>
            </a:pPr>
            <a:r>
              <a:rPr lang="en-US" sz="1400">
                <a:latin typeface="Helvetica" pitchFamily="1" charset="0"/>
              </a:rPr>
              <a:t>		 	</a:t>
            </a:r>
            <a:r>
              <a:rPr lang="en-US" sz="1400">
                <a:solidFill>
                  <a:srgbClr val="FF0000"/>
                </a:solidFill>
                <a:latin typeface="Helvetica" pitchFamily="1" charset="0"/>
              </a:rPr>
              <a:t>C-terminus of H2 </a:t>
            </a:r>
            <a:r>
              <a:rPr lang="en-US" sz="1400">
                <a:latin typeface="Helvetica" pitchFamily="1" charset="0"/>
              </a:rPr>
              <a:t>and parts of H3</a:t>
            </a:r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685800" y="2743200"/>
            <a:ext cx="75438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1600">
                <a:latin typeface="Helvetica" pitchFamily="1" charset="0"/>
              </a:rPr>
              <a:t>  </a:t>
            </a:r>
            <a:r>
              <a:rPr lang="en-US" sz="1600" b="1">
                <a:latin typeface="Helvetica" pitchFamily="1" charset="0"/>
              </a:rPr>
              <a:t>H1 has high helical propensity</a:t>
            </a:r>
            <a:r>
              <a:rPr lang="en-US" sz="1600">
                <a:latin typeface="Helvetica" pitchFamily="1" charset="0"/>
              </a:rPr>
              <a:t>: </a:t>
            </a:r>
            <a:r>
              <a:rPr lang="en-US" sz="1600" i="1">
                <a:latin typeface="Helvetica" pitchFamily="1" charset="0"/>
              </a:rPr>
              <a:t>unlikely to undergo conformational change</a:t>
            </a:r>
            <a:endParaRPr lang="en-US" sz="1600">
              <a:solidFill>
                <a:schemeClr val="tx2"/>
              </a:solidFill>
              <a:latin typeface="Helvetica" pitchFamily="1" charset="0"/>
            </a:endParaRPr>
          </a:p>
        </p:txBody>
      </p:sp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609600" y="1143000"/>
            <a:ext cx="7772400" cy="366713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800" b="1">
                <a:latin typeface="Helvetica" pitchFamily="1" charset="0"/>
              </a:rPr>
              <a:t>A. Study of NMR structures and sequences of prions</a:t>
            </a:r>
          </a:p>
        </p:txBody>
      </p:sp>
      <p:sp>
        <p:nvSpPr>
          <p:cNvPr id="28678" name="Rectangle 6"/>
          <p:cNvSpPr>
            <a:spLocks noChangeArrowheads="1"/>
          </p:cNvSpPr>
          <p:nvPr/>
        </p:nvSpPr>
        <p:spPr bwMode="auto">
          <a:xfrm>
            <a:off x="2895600" y="1524000"/>
            <a:ext cx="3810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1400">
                <a:latin typeface="Helvetica" pitchFamily="1" charset="0"/>
              </a:rPr>
              <a:t>(R.I. Dima. and D.T., </a:t>
            </a:r>
            <a:r>
              <a:rPr lang="en-US" sz="1400" i="1">
                <a:latin typeface="Helvetica" pitchFamily="1" charset="0"/>
              </a:rPr>
              <a:t>Biophys. J</a:t>
            </a:r>
            <a:r>
              <a:rPr lang="en-US" sz="1400">
                <a:latin typeface="Helvetica" pitchFamily="1" charset="0"/>
              </a:rPr>
              <a:t>., 2002)</a:t>
            </a:r>
          </a:p>
        </p:txBody>
      </p:sp>
      <p:sp>
        <p:nvSpPr>
          <p:cNvPr id="28679" name="Line 7"/>
          <p:cNvSpPr>
            <a:spLocks noChangeShapeType="1"/>
          </p:cNvSpPr>
          <p:nvPr/>
        </p:nvSpPr>
        <p:spPr bwMode="auto">
          <a:xfrm>
            <a:off x="4495800" y="3505200"/>
            <a:ext cx="1447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ffectLst/>
        </p:spPr>
        <p:txBody>
          <a:bodyPr anchor="ctr"/>
          <a:lstStyle/>
          <a:p>
            <a:endParaRPr lang="en-US"/>
          </a:p>
        </p:txBody>
      </p:sp>
      <p:grpSp>
        <p:nvGrpSpPr>
          <p:cNvPr id="28680" name="Group 8"/>
          <p:cNvGrpSpPr>
            <a:grpSpLocks/>
          </p:cNvGrpSpPr>
          <p:nvPr/>
        </p:nvGrpSpPr>
        <p:grpSpPr bwMode="auto">
          <a:xfrm>
            <a:off x="1981200" y="3276600"/>
            <a:ext cx="6096000" cy="2698750"/>
            <a:chOff x="1488" y="1872"/>
            <a:chExt cx="3840" cy="1700"/>
          </a:xfrm>
        </p:grpSpPr>
        <p:sp>
          <p:nvSpPr>
            <p:cNvPr id="28681" name="Text Box 9"/>
            <p:cNvSpPr txBox="1">
              <a:spLocks noChangeArrowheads="1"/>
            </p:cNvSpPr>
            <p:nvPr/>
          </p:nvSpPr>
          <p:spPr bwMode="auto">
            <a:xfrm>
              <a:off x="2832" y="3360"/>
              <a:ext cx="768" cy="2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  <a:effectLst/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sz="1600" b="1">
                  <a:solidFill>
                    <a:srgbClr val="FF0000"/>
                  </a:solidFill>
                  <a:latin typeface="Helvetica" pitchFamily="1" charset="0"/>
                </a:rPr>
                <a:t>PrP</a:t>
              </a:r>
              <a:r>
                <a:rPr lang="en-US" sz="1600" b="1" baseline="30000">
                  <a:solidFill>
                    <a:srgbClr val="FF0000"/>
                  </a:solidFill>
                  <a:latin typeface="Helvetica" pitchFamily="1" charset="0"/>
                </a:rPr>
                <a:t>C</a:t>
              </a:r>
              <a:r>
                <a:rPr lang="en-US" sz="1600">
                  <a:solidFill>
                    <a:srgbClr val="FF0000"/>
                  </a:solidFill>
                  <a:latin typeface="Helvetica" pitchFamily="1" charset="0"/>
                </a:rPr>
                <a:t>*</a:t>
              </a:r>
            </a:p>
          </p:txBody>
        </p:sp>
        <p:sp>
          <p:nvSpPr>
            <p:cNvPr id="28682" name="Text Box 10"/>
            <p:cNvSpPr txBox="1">
              <a:spLocks noChangeArrowheads="1"/>
            </p:cNvSpPr>
            <p:nvPr/>
          </p:nvSpPr>
          <p:spPr bwMode="auto">
            <a:xfrm>
              <a:off x="2160" y="2976"/>
              <a:ext cx="768" cy="2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  <a:effectLst/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sz="1600" b="1">
                  <a:latin typeface="Helvetica" pitchFamily="1" charset="0"/>
                </a:rPr>
                <a:t>PrP</a:t>
              </a:r>
              <a:r>
                <a:rPr lang="en-US" sz="1600" b="1" baseline="30000">
                  <a:latin typeface="Helvetica" pitchFamily="1" charset="0"/>
                </a:rPr>
                <a:t>C</a:t>
              </a:r>
              <a:endParaRPr lang="en-US" sz="1600">
                <a:latin typeface="Helvetica" pitchFamily="1" charset="0"/>
              </a:endParaRPr>
            </a:p>
          </p:txBody>
        </p:sp>
        <p:sp>
          <p:nvSpPr>
            <p:cNvPr id="28683" name="Text Box 11"/>
            <p:cNvSpPr txBox="1">
              <a:spLocks noChangeArrowheads="1"/>
            </p:cNvSpPr>
            <p:nvPr/>
          </p:nvSpPr>
          <p:spPr bwMode="auto">
            <a:xfrm>
              <a:off x="1488" y="2784"/>
              <a:ext cx="768" cy="2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  <a:effectLst/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sz="1600" b="1">
                  <a:latin typeface="Helvetica" pitchFamily="1" charset="0"/>
                </a:rPr>
                <a:t>Unfolded</a:t>
              </a:r>
              <a:endParaRPr lang="en-US" sz="1600">
                <a:latin typeface="Helvetica" pitchFamily="1" charset="0"/>
              </a:endParaRPr>
            </a:p>
          </p:txBody>
        </p:sp>
        <p:sp>
          <p:nvSpPr>
            <p:cNvPr id="28684" name="Line 12"/>
            <p:cNvSpPr>
              <a:spLocks noChangeShapeType="1"/>
            </p:cNvSpPr>
            <p:nvPr/>
          </p:nvSpPr>
          <p:spPr bwMode="auto">
            <a:xfrm>
              <a:off x="2736" y="2928"/>
              <a:ext cx="12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none" w="lg" len="lg"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8685" name="Text Box 13"/>
            <p:cNvSpPr txBox="1">
              <a:spLocks noChangeArrowheads="1"/>
            </p:cNvSpPr>
            <p:nvPr/>
          </p:nvSpPr>
          <p:spPr bwMode="auto">
            <a:xfrm>
              <a:off x="3312" y="2256"/>
              <a:ext cx="2016" cy="366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  <a:effectLst/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sz="1600" b="1">
                  <a:solidFill>
                    <a:srgbClr val="D60093"/>
                  </a:solidFill>
                  <a:latin typeface="Helvetica" pitchFamily="1" charset="0"/>
                </a:rPr>
                <a:t>Large barrier because core (H2+H3) changes conformation</a:t>
              </a:r>
              <a:endParaRPr lang="en-US" sz="1600">
                <a:solidFill>
                  <a:srgbClr val="D60093"/>
                </a:solidFill>
                <a:latin typeface="Helvetica" pitchFamily="1" charset="0"/>
              </a:endParaRPr>
            </a:p>
          </p:txBody>
        </p:sp>
        <p:sp>
          <p:nvSpPr>
            <p:cNvPr id="28686" name="Freeform 14"/>
            <p:cNvSpPr>
              <a:spLocks/>
            </p:cNvSpPr>
            <p:nvPr/>
          </p:nvSpPr>
          <p:spPr bwMode="auto">
            <a:xfrm>
              <a:off x="1632" y="1872"/>
              <a:ext cx="1634" cy="14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38" y="715"/>
                </a:cxn>
                <a:cxn ang="0">
                  <a:pos x="316" y="762"/>
                </a:cxn>
                <a:cxn ang="0">
                  <a:pos x="541" y="401"/>
                </a:cxn>
                <a:cxn ang="0">
                  <a:pos x="772" y="1002"/>
                </a:cxn>
                <a:cxn ang="0">
                  <a:pos x="1146" y="959"/>
                </a:cxn>
                <a:cxn ang="0">
                  <a:pos x="1394" y="146"/>
                </a:cxn>
                <a:cxn ang="0">
                  <a:pos x="1532" y="1392"/>
                </a:cxn>
                <a:cxn ang="0">
                  <a:pos x="1634" y="196"/>
                </a:cxn>
              </a:cxnLst>
              <a:rect l="0" t="0" r="r" b="b"/>
              <a:pathLst>
                <a:path w="1634" h="1400">
                  <a:moveTo>
                    <a:pt x="0" y="0"/>
                  </a:moveTo>
                  <a:cubicBezTo>
                    <a:pt x="23" y="119"/>
                    <a:pt x="85" y="588"/>
                    <a:pt x="138" y="715"/>
                  </a:cubicBezTo>
                  <a:cubicBezTo>
                    <a:pt x="191" y="842"/>
                    <a:pt x="249" y="814"/>
                    <a:pt x="316" y="762"/>
                  </a:cubicBezTo>
                  <a:cubicBezTo>
                    <a:pt x="383" y="710"/>
                    <a:pt x="465" y="361"/>
                    <a:pt x="541" y="401"/>
                  </a:cubicBezTo>
                  <a:cubicBezTo>
                    <a:pt x="617" y="441"/>
                    <a:pt x="671" y="909"/>
                    <a:pt x="772" y="1002"/>
                  </a:cubicBezTo>
                  <a:cubicBezTo>
                    <a:pt x="873" y="1095"/>
                    <a:pt x="1042" y="1102"/>
                    <a:pt x="1146" y="959"/>
                  </a:cubicBezTo>
                  <a:cubicBezTo>
                    <a:pt x="1250" y="816"/>
                    <a:pt x="1330" y="74"/>
                    <a:pt x="1394" y="146"/>
                  </a:cubicBezTo>
                  <a:cubicBezTo>
                    <a:pt x="1458" y="218"/>
                    <a:pt x="1492" y="1384"/>
                    <a:pt x="1532" y="1392"/>
                  </a:cubicBezTo>
                  <a:cubicBezTo>
                    <a:pt x="1572" y="1400"/>
                    <a:pt x="1613" y="445"/>
                    <a:pt x="1634" y="196"/>
                  </a:cubicBezTo>
                </a:path>
              </a:pathLst>
            </a:custGeom>
            <a:noFill/>
            <a:ln w="254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  <p:txBody>
            <a:bodyPr anchor="ctr"/>
            <a:lstStyle/>
            <a:p>
              <a:endParaRPr lang="en-US"/>
            </a:p>
          </p:txBody>
        </p:sp>
      </p:grpSp>
      <p:sp>
        <p:nvSpPr>
          <p:cNvPr id="28687" name="Text Box 15"/>
          <p:cNvSpPr txBox="1">
            <a:spLocks noChangeArrowheads="1"/>
          </p:cNvSpPr>
          <p:nvPr/>
        </p:nvSpPr>
        <p:spPr bwMode="auto">
          <a:xfrm>
            <a:off x="5486400" y="4495800"/>
            <a:ext cx="1981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l-GR" sz="1600">
                <a:latin typeface="Lucida Grande" pitchFamily="1" charset="0"/>
              </a:rPr>
              <a:t>Δ</a:t>
            </a:r>
            <a:r>
              <a:rPr lang="en-US" sz="1600">
                <a:latin typeface="Helvetica" pitchFamily="1" charset="0"/>
              </a:rPr>
              <a:t>G</a:t>
            </a:r>
            <a:r>
              <a:rPr lang="en-US" sz="1600" baseline="30000">
                <a:latin typeface="Helvetica" pitchFamily="1" charset="0"/>
              </a:rPr>
              <a:t>‡</a:t>
            </a:r>
            <a:r>
              <a:rPr lang="en-US" sz="1600">
                <a:latin typeface="Helvetica" pitchFamily="1" charset="0"/>
              </a:rPr>
              <a:t> &gt; 20 kcal/mol</a:t>
            </a:r>
          </a:p>
        </p:txBody>
      </p:sp>
      <p:sp>
        <p:nvSpPr>
          <p:cNvPr id="28688" name="Text Box 16"/>
          <p:cNvSpPr txBox="1">
            <a:spLocks noChangeArrowheads="1"/>
          </p:cNvSpPr>
          <p:nvPr/>
        </p:nvSpPr>
        <p:spPr bwMode="auto">
          <a:xfrm>
            <a:off x="5257800" y="5105400"/>
            <a:ext cx="3276600" cy="517525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(Prusiner et al. </a:t>
            </a:r>
            <a:r>
              <a:rPr lang="en-US" sz="1400" i="1">
                <a:latin typeface="Helvetica" pitchFamily="1" charset="0"/>
              </a:rPr>
              <a:t>JBC</a:t>
            </a:r>
            <a:r>
              <a:rPr lang="en-US" sz="1400">
                <a:latin typeface="Helvetica" pitchFamily="1" charset="0"/>
              </a:rPr>
              <a:t> </a:t>
            </a:r>
            <a:r>
              <a:rPr lang="en-US" sz="1400" b="1">
                <a:latin typeface="Helvetica" pitchFamily="1" charset="0"/>
              </a:rPr>
              <a:t>276</a:t>
            </a:r>
            <a:r>
              <a:rPr lang="en-US" sz="1400">
                <a:latin typeface="Helvetica" pitchFamily="1" charset="0"/>
              </a:rPr>
              <a:t>, 19687 (2001))</a:t>
            </a:r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fol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7772400" cy="609600"/>
          </a:xfrm>
          <a:solidFill>
            <a:srgbClr val="000080"/>
          </a:solidFill>
        </p:spPr>
        <p:txBody>
          <a:bodyPr/>
          <a:lstStyle/>
          <a:p>
            <a:r>
              <a:rPr lang="en-US" sz="2800">
                <a:solidFill>
                  <a:srgbClr val="FFFF00"/>
                </a:solidFill>
                <a:latin typeface="Helvetica" pitchFamily="1" charset="0"/>
              </a:rPr>
              <a:t>H1 in mammalian PrP</a:t>
            </a:r>
            <a:r>
              <a:rPr lang="en-US" sz="2800" baseline="30000">
                <a:solidFill>
                  <a:srgbClr val="FFFF00"/>
                </a:solidFill>
                <a:latin typeface="Helvetica" pitchFamily="1" charset="0"/>
              </a:rPr>
              <a:t>C </a:t>
            </a:r>
            <a:r>
              <a:rPr lang="en-US" sz="2800">
                <a:solidFill>
                  <a:srgbClr val="FFFF00"/>
                </a:solidFill>
                <a:latin typeface="Helvetica" pitchFamily="1" charset="0"/>
              </a:rPr>
              <a:t> is helical</a:t>
            </a: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762000" y="2819400"/>
            <a:ext cx="74676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2000">
                <a:solidFill>
                  <a:srgbClr val="000099"/>
                </a:solidFill>
                <a:latin typeface="Helvetica" pitchFamily="1" charset="0"/>
              </a:rPr>
              <a:t>Charge patterns in H1 is rarely found in PDB,  E. Coli and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sz="2000">
                <a:solidFill>
                  <a:srgbClr val="000099"/>
                </a:solidFill>
                <a:latin typeface="Helvetica" pitchFamily="1" charset="0"/>
              </a:rPr>
              <a:t>Yeast genomes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F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09600"/>
          </a:xfrm>
          <a:solidFill>
            <a:srgbClr val="000080"/>
          </a:solidFill>
        </p:spPr>
        <p:txBody>
          <a:bodyPr/>
          <a:lstStyle/>
          <a:p>
            <a:r>
              <a:rPr lang="en-US" sz="2800">
                <a:solidFill>
                  <a:srgbClr val="FFFF00"/>
                </a:solidFill>
                <a:latin typeface="Helvetica" pitchFamily="1" charset="0"/>
              </a:rPr>
              <a:t>Pattern search for H1 in PrP</a:t>
            </a:r>
            <a:r>
              <a:rPr lang="en-US" sz="2800" baseline="30000">
                <a:solidFill>
                  <a:srgbClr val="FFFF00"/>
                </a:solidFill>
                <a:latin typeface="Helvetica" pitchFamily="1" charset="0"/>
              </a:rPr>
              <a:t>C</a:t>
            </a:r>
            <a:endParaRPr lang="en-US" sz="2800">
              <a:solidFill>
                <a:srgbClr val="FFFF00"/>
              </a:solidFill>
              <a:latin typeface="Helvetica" pitchFamily="1" charset="0"/>
            </a:endParaRPr>
          </a:p>
        </p:txBody>
      </p:sp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1066800" y="1676400"/>
            <a:ext cx="7010400" cy="70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(i,i+4) = oppositely charged residues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search sequences of 2103 PDB helices (L</a:t>
            </a:r>
            <a:r>
              <a:rPr lang="en-US" sz="1600" baseline="-25000">
                <a:solidFill>
                  <a:schemeClr val="tx2"/>
                </a:solidFill>
                <a:latin typeface="Helvetica" pitchFamily="1" charset="0"/>
              </a:rPr>
              <a:t>helix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≥ 6)</a:t>
            </a:r>
          </a:p>
        </p:txBody>
      </p:sp>
      <p:pic>
        <p:nvPicPr>
          <p:cNvPr id="32773" name="Picture 5" descr="sbridge_1ag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8800" y="2971800"/>
            <a:ext cx="2805113" cy="3505200"/>
          </a:xfrm>
          <a:prstGeom prst="rect">
            <a:avLst/>
          </a:prstGeom>
          <a:noFill/>
        </p:spPr>
      </p:pic>
      <p:sp>
        <p:nvSpPr>
          <p:cNvPr id="32774" name="Text Box 6"/>
          <p:cNvSpPr txBox="1">
            <a:spLocks noChangeArrowheads="1"/>
          </p:cNvSpPr>
          <p:nvPr/>
        </p:nvSpPr>
        <p:spPr bwMode="auto">
          <a:xfrm>
            <a:off x="5638800" y="3276600"/>
            <a:ext cx="2895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 (i,i+4) salt-bridges in mPrP</a:t>
            </a:r>
            <a:r>
              <a:rPr lang="en-US" sz="1400" b="1" baseline="30000">
                <a:latin typeface="Helvetica" pitchFamily="1" charset="0"/>
              </a:rPr>
              <a:t>C</a:t>
            </a:r>
            <a:endParaRPr lang="en-US" sz="1400" b="1">
              <a:latin typeface="Helvetica" pitchFamily="1" charset="0"/>
            </a:endParaRPr>
          </a:p>
        </p:txBody>
      </p:sp>
      <p:pic>
        <p:nvPicPr>
          <p:cNvPr id="32775" name="Picture 7" descr="PatternsH1_DSM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2000" y="2743200"/>
            <a:ext cx="4838700" cy="3738563"/>
          </a:xfrm>
          <a:prstGeom prst="rect">
            <a:avLst/>
          </a:prstGeom>
          <a:solidFill>
            <a:srgbClr val="FBFF49"/>
          </a:solidFill>
        </p:spPr>
      </p:pic>
      <p:grpSp>
        <p:nvGrpSpPr>
          <p:cNvPr id="32777" name="Group 9"/>
          <p:cNvGrpSpPr>
            <a:grpSpLocks/>
          </p:cNvGrpSpPr>
          <p:nvPr/>
        </p:nvGrpSpPr>
        <p:grpSpPr bwMode="auto">
          <a:xfrm>
            <a:off x="6324600" y="1447800"/>
            <a:ext cx="2514600" cy="1171575"/>
            <a:chOff x="3984" y="912"/>
            <a:chExt cx="1584" cy="738"/>
          </a:xfrm>
        </p:grpSpPr>
        <p:sp>
          <p:nvSpPr>
            <p:cNvPr id="32772" name="Text Box 4"/>
            <p:cNvSpPr txBox="1">
              <a:spLocks noChangeArrowheads="1"/>
            </p:cNvSpPr>
            <p:nvPr/>
          </p:nvSpPr>
          <p:spPr bwMode="auto">
            <a:xfrm>
              <a:off x="4224" y="912"/>
              <a:ext cx="1344" cy="192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400">
                  <a:latin typeface="Helvetica" pitchFamily="1" charset="0"/>
                </a:rPr>
                <a:t>Random considerations: </a:t>
              </a:r>
            </a:p>
          </p:txBody>
        </p:sp>
        <p:graphicFrame>
          <p:nvGraphicFramePr>
            <p:cNvPr id="32776" name="Object 8"/>
            <p:cNvGraphicFramePr>
              <a:graphicFrameLocks noChangeAspect="1"/>
            </p:cNvGraphicFramePr>
            <p:nvPr/>
          </p:nvGraphicFramePr>
          <p:xfrm>
            <a:off x="3984" y="1296"/>
            <a:ext cx="1152" cy="3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785" name="Equation" r:id="rId6" imgW="1358640" imgH="419040" progId="Equation.3">
                    <p:embed/>
                  </p:oleObj>
                </mc:Choice>
                <mc:Fallback>
                  <p:oleObj name="Equation" r:id="rId6" imgW="1358640" imgH="419040" progId="Equation.3">
                    <p:embed/>
                    <p:pic>
                      <p:nvPicPr>
                        <p:cNvPr id="0" name="Picture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84" y="1296"/>
                          <a:ext cx="1152" cy="354"/>
                        </a:xfrm>
                        <a:prstGeom prst="rect">
                          <a:avLst/>
                        </a:prstGeom>
                        <a:solidFill>
                          <a:srgbClr val="FF0000"/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457200"/>
          </a:xfrm>
          <a:solidFill>
            <a:srgbClr val="000080"/>
          </a:solidFill>
        </p:spPr>
        <p:txBody>
          <a:bodyPr/>
          <a:lstStyle/>
          <a:p>
            <a:r>
              <a:rPr lang="en-US" sz="2800">
                <a:solidFill>
                  <a:srgbClr val="FFFF00"/>
                </a:solidFill>
                <a:latin typeface="Helvetica" pitchFamily="1" charset="0"/>
              </a:rPr>
              <a:t>Sequence analysis shows PrP</a:t>
            </a:r>
            <a:r>
              <a:rPr lang="en-US" sz="2800" baseline="30000">
                <a:solidFill>
                  <a:srgbClr val="FFFF00"/>
                </a:solidFill>
                <a:latin typeface="Helvetica" pitchFamily="1" charset="0"/>
              </a:rPr>
              <a:t>C</a:t>
            </a:r>
            <a:r>
              <a:rPr lang="en-US" sz="2800">
                <a:solidFill>
                  <a:srgbClr val="FFFF00"/>
                </a:solidFill>
                <a:latin typeface="Helvetica" pitchFamily="1" charset="0"/>
              </a:rPr>
              <a:t> H1 is a helix </a:t>
            </a:r>
          </a:p>
        </p:txBody>
      </p:sp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1219200" y="1371600"/>
            <a:ext cx="6781800" cy="3392488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600">
                <a:solidFill>
                  <a:srgbClr val="D60093"/>
                </a:solidFill>
                <a:latin typeface="Helvetica" pitchFamily="1" charset="0"/>
              </a:rPr>
              <a:t> </a:t>
            </a:r>
            <a:r>
              <a:rPr lang="en-US" sz="1600" b="1">
                <a:solidFill>
                  <a:srgbClr val="D60093"/>
                </a:solidFill>
                <a:latin typeface="Helvetica" pitchFamily="1" charset="0"/>
              </a:rPr>
              <a:t>-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X </a:t>
            </a:r>
            <a:r>
              <a:rPr lang="en-US" sz="1600" b="1">
                <a:solidFill>
                  <a:srgbClr val="D60093"/>
                </a:solidFill>
                <a:latin typeface="Helvetica" pitchFamily="1" charset="0"/>
              </a:rPr>
              <a:t>- - +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X X </a:t>
            </a:r>
            <a:r>
              <a:rPr lang="en-US" sz="1600" b="1">
                <a:solidFill>
                  <a:srgbClr val="D60093"/>
                </a:solidFill>
                <a:latin typeface="Helvetica" pitchFamily="1" charset="0"/>
              </a:rPr>
              <a:t>+ -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X  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search </a:t>
            </a:r>
            <a:r>
              <a:rPr lang="en-US" sz="1600" b="1">
                <a:solidFill>
                  <a:schemeClr val="tx2"/>
                </a:solidFill>
                <a:latin typeface="Helvetica" pitchFamily="1" charset="0"/>
              </a:rPr>
              <a:t>PDBselect </a:t>
            </a:r>
            <a:r>
              <a:rPr lang="en-US" sz="1400">
                <a:solidFill>
                  <a:schemeClr val="tx2"/>
                </a:solidFill>
                <a:latin typeface="Helvetica" pitchFamily="1" charset="0"/>
              </a:rPr>
              <a:t>(1210 proteins)</a:t>
            </a:r>
          </a:p>
          <a:p>
            <a:pPr lvl="3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  23 </a:t>
            </a: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(1.9%)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 sequences</a:t>
            </a:r>
          </a:p>
          <a:p>
            <a:pPr lvl="3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  </a:t>
            </a: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83% = </a:t>
            </a:r>
            <a:r>
              <a:rPr lang="el-GR" sz="1600" b="1">
                <a:solidFill>
                  <a:srgbClr val="FF0000"/>
                </a:solidFill>
                <a:latin typeface="Lucida Grande" pitchFamily="1" charset="0"/>
              </a:rPr>
              <a:t>α</a:t>
            </a: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-helical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, </a:t>
            </a:r>
            <a:r>
              <a:rPr lang="en-US" sz="1600">
                <a:latin typeface="Helvetica" pitchFamily="1" charset="0"/>
              </a:rPr>
              <a:t>17% = random coil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search </a:t>
            </a:r>
            <a:r>
              <a:rPr lang="en-US" sz="1600" b="1" i="1">
                <a:solidFill>
                  <a:schemeClr val="tx2"/>
                </a:solidFill>
                <a:latin typeface="Helvetica" pitchFamily="1" charset="0"/>
              </a:rPr>
              <a:t>E. Coli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400">
                <a:solidFill>
                  <a:schemeClr val="tx2"/>
                </a:solidFill>
                <a:latin typeface="Helvetica" pitchFamily="1" charset="0"/>
              </a:rPr>
              <a:t>(4289 proteins)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genome</a:t>
            </a:r>
          </a:p>
          <a:p>
            <a:pPr eaLnBrk="1" hangingPunct="1">
              <a:buFont typeface="Wingdings" pitchFamily="2" charset="2"/>
              <a:buNone/>
            </a:pPr>
            <a:endParaRPr lang="en-US" sz="1600">
              <a:solidFill>
                <a:srgbClr val="FF0000"/>
              </a:solidFill>
              <a:latin typeface="Helvetica" pitchFamily="1" charset="0"/>
            </a:endParaRPr>
          </a:p>
          <a:p>
            <a:pPr lvl="3" eaLnBrk="1" hangingPunct="1">
              <a:buFont typeface="Wingdings" pitchFamily="2" charset="2"/>
              <a:buChar char="§"/>
            </a:pP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 51 </a:t>
            </a:r>
            <a:r>
              <a:rPr lang="en-US" sz="1600" b="1">
                <a:solidFill>
                  <a:srgbClr val="009900"/>
                </a:solidFill>
                <a:latin typeface="Helvetica" pitchFamily="1" charset="0"/>
              </a:rPr>
              <a:t>(1.2%)</a:t>
            </a: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 sequences</a:t>
            </a:r>
            <a:endParaRPr lang="en-US" sz="1600">
              <a:solidFill>
                <a:schemeClr val="tx2"/>
              </a:solidFill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search </a:t>
            </a:r>
            <a:r>
              <a:rPr lang="en-US" sz="1600" b="1">
                <a:solidFill>
                  <a:schemeClr val="tx2"/>
                </a:solidFill>
                <a:latin typeface="Helvetica" pitchFamily="1" charset="0"/>
              </a:rPr>
              <a:t>yeast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400">
                <a:solidFill>
                  <a:schemeClr val="tx2"/>
                </a:solidFill>
                <a:latin typeface="Helvetica" pitchFamily="1" charset="0"/>
              </a:rPr>
              <a:t>(8992 proteins)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genome</a:t>
            </a:r>
          </a:p>
          <a:p>
            <a:pPr lvl="3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 253 </a:t>
            </a:r>
            <a:r>
              <a:rPr lang="en-US" sz="1600" b="1">
                <a:solidFill>
                  <a:srgbClr val="009900"/>
                </a:solidFill>
                <a:latin typeface="Helvetica" pitchFamily="1" charset="0"/>
              </a:rPr>
              <a:t>(2.8%)</a:t>
            </a: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 sequences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</a:p>
        </p:txBody>
      </p:sp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1524000" y="5181600"/>
            <a:ext cx="6019800" cy="581025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 i="1">
                <a:solidFill>
                  <a:srgbClr val="000099"/>
                </a:solidFill>
                <a:latin typeface="Helvetica" pitchFamily="1" charset="0"/>
              </a:rPr>
              <a:t>Pattern of charged residues in H1 is unusual and NEVER associated with </a:t>
            </a:r>
            <a:r>
              <a:rPr lang="el-GR" sz="1600" b="1" i="1">
                <a:solidFill>
                  <a:srgbClr val="000099"/>
                </a:solidFill>
                <a:latin typeface="Lucida Grande" pitchFamily="1" charset="0"/>
              </a:rPr>
              <a:t>β</a:t>
            </a:r>
            <a:r>
              <a:rPr lang="en-US" sz="1600" b="1" i="1">
                <a:solidFill>
                  <a:srgbClr val="000099"/>
                </a:solidFill>
                <a:latin typeface="Helvetica" pitchFamily="1" charset="0"/>
              </a:rPr>
              <a:t>-strand</a:t>
            </a:r>
            <a:endParaRPr lang="el-GR" sz="1600" b="1" i="1">
              <a:solidFill>
                <a:srgbClr val="000099"/>
              </a:solidFill>
              <a:latin typeface="Helvetica" pitchFamily="1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457200"/>
          </a:xfrm>
          <a:solidFill>
            <a:srgbClr val="000080"/>
          </a:solidFill>
        </p:spPr>
        <p:txBody>
          <a:bodyPr/>
          <a:lstStyle/>
          <a:p>
            <a:r>
              <a:rPr lang="en-US" sz="2000">
                <a:solidFill>
                  <a:srgbClr val="FFFF00"/>
                </a:solidFill>
                <a:latin typeface="Helvetica" pitchFamily="1" charset="0"/>
              </a:rPr>
              <a:t>Experiments and MD simulations show H1 is very stable</a:t>
            </a:r>
            <a:r>
              <a:rPr lang="en-US" sz="2000" baseline="30000">
                <a:solidFill>
                  <a:srgbClr val="FFFF00"/>
                </a:solidFill>
                <a:latin typeface="Helvetica" pitchFamily="1" charset="0"/>
              </a:rPr>
              <a:t> </a:t>
            </a:r>
            <a:endParaRPr lang="en-US" sz="2000">
              <a:solidFill>
                <a:srgbClr val="FFFF00"/>
              </a:solidFill>
              <a:latin typeface="Helvetica" pitchFamily="1" charset="0"/>
            </a:endParaRPr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838200" y="2971800"/>
            <a:ext cx="74676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000">
                <a:solidFill>
                  <a:srgbClr val="000099"/>
                </a:solidFill>
                <a:latin typeface="Helvetica" pitchFamily="1" charset="0"/>
              </a:rPr>
              <a:t>Conformational fluctuations and stability of  H1 with two force 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>
                <a:solidFill>
                  <a:srgbClr val="000099"/>
                </a:solidFill>
                <a:latin typeface="Helvetica" pitchFamily="1" charset="0"/>
              </a:rPr>
              <a:t>                                             fields</a:t>
            </a: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898525" y="5145088"/>
            <a:ext cx="7232650" cy="822325"/>
          </a:xfrm>
          <a:prstGeom prst="rect">
            <a:avLst/>
          </a:prstGeom>
          <a:solidFill>
            <a:srgbClr val="07008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5FF06"/>
                </a:solidFill>
              </a:rPr>
              <a:t>Stability is largely due to the three salt bridges in the</a:t>
            </a:r>
          </a:p>
          <a:p>
            <a:r>
              <a:rPr lang="en-US">
                <a:solidFill>
                  <a:srgbClr val="F5FF06"/>
                </a:solidFill>
              </a:rPr>
              <a:t>                              10 residue H1 </a:t>
            </a:r>
            <a:r>
              <a:rPr lang="en-US">
                <a:solidFill>
                  <a:srgbClr val="F4EF00"/>
                </a:solidFill>
              </a:rPr>
              <a:t>from</a:t>
            </a:r>
            <a:r>
              <a:rPr lang="en-US">
                <a:solidFill>
                  <a:srgbClr val="F5FF06"/>
                </a:solidFill>
              </a:rPr>
              <a:t> mPrP</a:t>
            </a:r>
            <a:r>
              <a:rPr lang="en-US" baseline="30000">
                <a:solidFill>
                  <a:srgbClr val="F5FF06"/>
                </a:solidFill>
              </a:rPr>
              <a:t>C</a:t>
            </a:r>
            <a:endParaRPr lang="en-US">
              <a:solidFill>
                <a:srgbClr val="F5FF06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RMSD_H1wt_MOIL_alltraj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830513"/>
            <a:ext cx="4991100" cy="3856037"/>
          </a:xfrm>
          <a:prstGeom prst="rect">
            <a:avLst/>
          </a:prstGeom>
          <a:noFill/>
        </p:spPr>
      </p:pic>
      <p:pic>
        <p:nvPicPr>
          <p:cNvPr id="38915" name="Picture 3" descr="sec_struct_propensity_H1mPr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4400" y="3082925"/>
            <a:ext cx="4267200" cy="3297238"/>
          </a:xfrm>
          <a:prstGeom prst="rect">
            <a:avLst/>
          </a:prstGeom>
          <a:noFill/>
        </p:spPr>
      </p:pic>
      <p:sp>
        <p:nvSpPr>
          <p:cNvPr id="38916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457200"/>
          </a:xfrm>
          <a:solidFill>
            <a:srgbClr val="000080"/>
          </a:solidFill>
        </p:spPr>
        <p:txBody>
          <a:bodyPr/>
          <a:lstStyle/>
          <a:p>
            <a:r>
              <a:rPr lang="en-US" sz="2800">
                <a:solidFill>
                  <a:srgbClr val="FFFF00"/>
                </a:solidFill>
                <a:latin typeface="Helvetica" pitchFamily="1" charset="0"/>
              </a:rPr>
              <a:t>High helical propensity at all positions in H1 </a:t>
            </a:r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743200" y="1524000"/>
            <a:ext cx="4724400" cy="12954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400" b="1">
                <a:solidFill>
                  <a:srgbClr val="FF0000"/>
                </a:solidFill>
                <a:latin typeface="Helvetica" pitchFamily="1" charset="0"/>
              </a:rPr>
              <a:t>          H1 from mPrP</a:t>
            </a:r>
            <a:r>
              <a:rPr lang="en-US" sz="1400" b="1">
                <a:latin typeface="Helvetica" pitchFamily="1" charset="0"/>
              </a:rPr>
              <a:t> (10 residues)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b="1">
                <a:latin typeface="Helvetica" pitchFamily="1" charset="0"/>
              </a:rPr>
              <a:t>	          </a:t>
            </a:r>
            <a:r>
              <a:rPr lang="en-US" sz="1400" i="1">
                <a:latin typeface="Helvetica" pitchFamily="1" charset="0"/>
              </a:rPr>
              <a:t>positions 144-153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400" i="1">
              <a:latin typeface="Helvetica" pitchFamily="1" charset="0"/>
            </a:endParaRPr>
          </a:p>
          <a:p>
            <a:pPr>
              <a:lnSpc>
                <a:spcPct val="80000"/>
              </a:lnSpc>
            </a:pPr>
            <a:r>
              <a:rPr lang="en-US" sz="1400">
                <a:latin typeface="Helvetica" pitchFamily="1" charset="0"/>
              </a:rPr>
              <a:t>773 TIP3P water, 30 </a:t>
            </a:r>
            <a:r>
              <a:rPr lang="en-US" sz="1400">
                <a:latin typeface="Lucida Grande" pitchFamily="1" charset="0"/>
              </a:rPr>
              <a:t>Ǻ</a:t>
            </a:r>
            <a:r>
              <a:rPr lang="en-US" sz="1400">
                <a:latin typeface="Helvetica" pitchFamily="1" charset="0"/>
              </a:rPr>
              <a:t> cubic box, 300 K, neutral pH</a:t>
            </a:r>
          </a:p>
          <a:p>
            <a:pPr>
              <a:lnSpc>
                <a:spcPct val="80000"/>
              </a:lnSpc>
            </a:pPr>
            <a:r>
              <a:rPr lang="en-US" sz="1400" b="1">
                <a:latin typeface="Helvetica" pitchFamily="1" charset="0"/>
              </a:rPr>
              <a:t>5 trajectories, 85 ns</a:t>
            </a:r>
          </a:p>
        </p:txBody>
      </p:sp>
      <p:sp>
        <p:nvSpPr>
          <p:cNvPr id="38918" name="Text Box 6"/>
          <p:cNvSpPr txBox="1">
            <a:spLocks noChangeArrowheads="1"/>
          </p:cNvSpPr>
          <p:nvPr/>
        </p:nvSpPr>
        <p:spPr bwMode="auto">
          <a:xfrm>
            <a:off x="3048000" y="1066800"/>
            <a:ext cx="480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 i="1" u="sng">
                <a:solidFill>
                  <a:schemeClr val="tx2"/>
                </a:solidFill>
                <a:latin typeface="Helvetica" pitchFamily="1" charset="0"/>
              </a:rPr>
              <a:t>MOIL package (</a:t>
            </a:r>
            <a:r>
              <a:rPr lang="en-US" sz="1400" i="1" u="sng">
                <a:solidFill>
                  <a:srgbClr val="0000FF"/>
                </a:solidFill>
                <a:latin typeface="Helvetica" pitchFamily="1" charset="0"/>
              </a:rPr>
              <a:t>Amber and OPLS</a:t>
            </a:r>
            <a:r>
              <a:rPr lang="en-US" sz="1400" i="1" u="sng">
                <a:solidFill>
                  <a:schemeClr val="tx2"/>
                </a:solidFill>
                <a:latin typeface="Helvetica" pitchFamily="1" charset="0"/>
              </a:rPr>
              <a:t>)</a:t>
            </a:r>
            <a:r>
              <a:rPr lang="en-US" sz="1400" i="1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400">
                <a:solidFill>
                  <a:schemeClr val="tx2"/>
                </a:solidFill>
                <a:latin typeface="Helvetica" pitchFamily="1" charset="0"/>
              </a:rPr>
              <a:t>(R. Elber et al.)</a:t>
            </a:r>
          </a:p>
        </p:txBody>
      </p:sp>
      <p:sp>
        <p:nvSpPr>
          <p:cNvPr id="38919" name="Text Box 7"/>
          <p:cNvSpPr txBox="1">
            <a:spLocks noChangeArrowheads="1"/>
          </p:cNvSpPr>
          <p:nvPr/>
        </p:nvSpPr>
        <p:spPr bwMode="auto">
          <a:xfrm>
            <a:off x="5638800" y="4572000"/>
            <a:ext cx="1066800" cy="36671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Helix</a:t>
            </a:r>
          </a:p>
        </p:txBody>
      </p:sp>
      <p:sp>
        <p:nvSpPr>
          <p:cNvPr id="38920" name="Text Box 8"/>
          <p:cNvSpPr txBox="1">
            <a:spLocks noChangeArrowheads="1"/>
          </p:cNvSpPr>
          <p:nvPr/>
        </p:nvSpPr>
        <p:spPr bwMode="auto">
          <a:xfrm>
            <a:off x="5562600" y="5410200"/>
            <a:ext cx="1066800" cy="36671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Strand</a:t>
            </a:r>
          </a:p>
        </p:txBody>
      </p:sp>
      <p:pic>
        <p:nvPicPr>
          <p:cNvPr id="38921" name="Picture 9" descr="H1_simul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00200" y="1524000"/>
            <a:ext cx="568325" cy="1219200"/>
          </a:xfrm>
          <a:prstGeom prst="rect">
            <a:avLst/>
          </a:prstGeom>
          <a:noFill/>
        </p:spPr>
      </p:pic>
      <p:pic>
        <p:nvPicPr>
          <p:cNvPr id="38922" name="Picture 10" descr="H1_12ps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71600" y="3505200"/>
            <a:ext cx="685800" cy="611188"/>
          </a:xfrm>
          <a:prstGeom prst="rect">
            <a:avLst/>
          </a:prstGeom>
          <a:noFill/>
        </p:spPr>
      </p:pic>
      <p:pic>
        <p:nvPicPr>
          <p:cNvPr id="38923" name="Picture 11" descr="H1_23ps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71800" y="3733800"/>
            <a:ext cx="565150" cy="719138"/>
          </a:xfrm>
          <a:prstGeom prst="rect">
            <a:avLst/>
          </a:prstGeom>
          <a:noFill/>
        </p:spPr>
      </p:pic>
      <p:sp>
        <p:nvSpPr>
          <p:cNvPr id="38924" name="Text Box 12"/>
          <p:cNvSpPr txBox="1">
            <a:spLocks noChangeArrowheads="1"/>
          </p:cNvSpPr>
          <p:nvPr/>
        </p:nvSpPr>
        <p:spPr bwMode="auto">
          <a:xfrm>
            <a:off x="1600200" y="2819400"/>
            <a:ext cx="914400" cy="30480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PDB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457200"/>
          </a:xfrm>
          <a:solidFill>
            <a:srgbClr val="000080"/>
          </a:solidFill>
        </p:spPr>
        <p:txBody>
          <a:bodyPr/>
          <a:lstStyle/>
          <a:p>
            <a:r>
              <a:rPr lang="en-US" sz="2800">
                <a:solidFill>
                  <a:srgbClr val="FFFF00"/>
                </a:solidFill>
                <a:latin typeface="Helvetica" pitchFamily="1" charset="0"/>
              </a:rPr>
              <a:t>Loss of stability upon disruption of salt bridge</a:t>
            </a:r>
          </a:p>
        </p:txBody>
      </p:sp>
      <p:sp>
        <p:nvSpPr>
          <p:cNvPr id="40963" name="Text Box 3"/>
          <p:cNvSpPr txBox="1">
            <a:spLocks noChangeArrowheads="1"/>
          </p:cNvSpPr>
          <p:nvPr/>
        </p:nvSpPr>
        <p:spPr bwMode="auto">
          <a:xfrm>
            <a:off x="3048000" y="1066800"/>
            <a:ext cx="3124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 i="1" u="sng">
                <a:solidFill>
                  <a:schemeClr val="tx2"/>
                </a:solidFill>
                <a:latin typeface="Helvetica" pitchFamily="1" charset="0"/>
              </a:rPr>
              <a:t>MOIL package (Amber and OPLS)</a:t>
            </a:r>
          </a:p>
        </p:txBody>
      </p:sp>
      <p:sp>
        <p:nvSpPr>
          <p:cNvPr id="40964" name="Text Box 4"/>
          <p:cNvSpPr txBox="1">
            <a:spLocks noChangeArrowheads="1"/>
          </p:cNvSpPr>
          <p:nvPr/>
        </p:nvSpPr>
        <p:spPr bwMode="auto">
          <a:xfrm>
            <a:off x="2895600" y="1447800"/>
            <a:ext cx="3886200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>
                <a:solidFill>
                  <a:srgbClr val="FF0066"/>
                </a:solidFill>
                <a:latin typeface="Helvetica" pitchFamily="1" charset="0"/>
              </a:rPr>
              <a:t>   [D147A,R151A] mutant of H1</a:t>
            </a:r>
            <a:endParaRPr lang="en-US" sz="1600">
              <a:solidFill>
                <a:schemeClr val="tx2"/>
              </a:solidFill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sz="1600" b="1">
                <a:solidFill>
                  <a:schemeClr val="tx2"/>
                </a:solidFill>
                <a:latin typeface="Helvetica" pitchFamily="1" charset="0"/>
              </a:rPr>
              <a:t>   4 trajectories, 105 ns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sz="1600" b="1">
                <a:solidFill>
                  <a:schemeClr val="tx2"/>
                </a:solidFill>
                <a:latin typeface="Helvetica" pitchFamily="1" charset="0"/>
              </a:rPr>
              <a:t>   </a:t>
            </a:r>
            <a:r>
              <a:rPr lang="en-US" sz="1600" b="1">
                <a:solidFill>
                  <a:srgbClr val="FF0F09"/>
                </a:solidFill>
                <a:latin typeface="Helvetica" pitchFamily="1" charset="0"/>
              </a:rPr>
              <a:t>Large fluctuations on short times</a:t>
            </a:r>
            <a:r>
              <a:rPr lang="en-US" sz="1600" b="1">
                <a:solidFill>
                  <a:schemeClr val="tx2"/>
                </a:solidFill>
                <a:latin typeface="Helvetica" pitchFamily="1" charset="0"/>
              </a:rPr>
              <a:t> </a:t>
            </a:r>
          </a:p>
        </p:txBody>
      </p:sp>
      <p:pic>
        <p:nvPicPr>
          <p:cNvPr id="40965" name="Picture 5" descr="RMSD_H1mut_MOIL_alltraj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514600"/>
            <a:ext cx="4953000" cy="3827463"/>
          </a:xfrm>
          <a:prstGeom prst="rect">
            <a:avLst/>
          </a:prstGeom>
          <a:noFill/>
        </p:spPr>
      </p:pic>
      <p:pic>
        <p:nvPicPr>
          <p:cNvPr id="40966" name="Picture 6" descr="sec_struct_propensity_mutH1_mPr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5800" y="2684463"/>
            <a:ext cx="4529138" cy="3498850"/>
          </a:xfrm>
          <a:prstGeom prst="rect">
            <a:avLst/>
          </a:prstGeom>
          <a:noFill/>
        </p:spPr>
      </p:pic>
      <p:sp>
        <p:nvSpPr>
          <p:cNvPr id="40967" name="Text Box 7"/>
          <p:cNvSpPr txBox="1">
            <a:spLocks noChangeArrowheads="1"/>
          </p:cNvSpPr>
          <p:nvPr/>
        </p:nvSpPr>
        <p:spPr bwMode="auto">
          <a:xfrm>
            <a:off x="5486400" y="4419600"/>
            <a:ext cx="1066800" cy="36671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Helix</a:t>
            </a:r>
          </a:p>
        </p:txBody>
      </p:sp>
      <p:sp>
        <p:nvSpPr>
          <p:cNvPr id="40968" name="Text Box 8"/>
          <p:cNvSpPr txBox="1">
            <a:spLocks noChangeArrowheads="1"/>
          </p:cNvSpPr>
          <p:nvPr/>
        </p:nvSpPr>
        <p:spPr bwMode="auto">
          <a:xfrm>
            <a:off x="5334000" y="5105400"/>
            <a:ext cx="1066800" cy="36671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Strand</a:t>
            </a:r>
          </a:p>
        </p:txBody>
      </p:sp>
      <p:pic>
        <p:nvPicPr>
          <p:cNvPr id="40969" name="Picture 9" descr="mutH1_9n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08263" y="2819400"/>
            <a:ext cx="792162" cy="890588"/>
          </a:xfrm>
          <a:prstGeom prst="rect">
            <a:avLst/>
          </a:prstGeom>
          <a:noFill/>
        </p:spPr>
      </p:pic>
      <p:pic>
        <p:nvPicPr>
          <p:cNvPr id="40970" name="Picture 10" descr="mutH1_11ns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65238" y="2743200"/>
            <a:ext cx="469900" cy="1166813"/>
          </a:xfrm>
          <a:prstGeom prst="rect">
            <a:avLst/>
          </a:prstGeom>
          <a:noFill/>
        </p:spPr>
      </p:pic>
      <p:sp>
        <p:nvSpPr>
          <p:cNvPr id="40971" name="Line 11"/>
          <p:cNvSpPr>
            <a:spLocks noChangeShapeType="1"/>
          </p:cNvSpPr>
          <p:nvPr/>
        </p:nvSpPr>
        <p:spPr bwMode="auto">
          <a:xfrm>
            <a:off x="2971800" y="3657600"/>
            <a:ext cx="152400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arrow" w="lg" len="lg"/>
          </a:ln>
          <a:effectLst/>
        </p:spPr>
        <p:txBody>
          <a:bodyPr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914400"/>
          </a:xfrm>
          <a:solidFill>
            <a:srgbClr val="000080"/>
          </a:solidFill>
        </p:spPr>
        <p:txBody>
          <a:bodyPr/>
          <a:lstStyle/>
          <a:p>
            <a:r>
              <a:rPr lang="en-US" sz="3600">
                <a:solidFill>
                  <a:srgbClr val="FFFF00"/>
                </a:solidFill>
                <a:latin typeface="Helvetica" pitchFamily="1" charset="0"/>
              </a:rPr>
              <a:t>Experiments show that H1 is a stable</a:t>
            </a:r>
            <a:br>
              <a:rPr lang="en-US" sz="3600">
                <a:solidFill>
                  <a:srgbClr val="FFFF00"/>
                </a:solidFill>
                <a:latin typeface="Helvetica" pitchFamily="1" charset="0"/>
              </a:rPr>
            </a:br>
            <a:r>
              <a:rPr lang="en-US" sz="3600">
                <a:solidFill>
                  <a:srgbClr val="FFFF00"/>
                </a:solidFill>
                <a:latin typeface="Helvetica" pitchFamily="1" charset="0"/>
              </a:rPr>
              <a:t>helix</a:t>
            </a:r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914400" y="1828800"/>
            <a:ext cx="6629400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20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800" u="sng">
                <a:solidFill>
                  <a:schemeClr val="tx2"/>
                </a:solidFill>
                <a:latin typeface="Helvetica" pitchFamily="1" charset="0"/>
              </a:rPr>
              <a:t>NMR and CD spectroscopy on (143-158) from mPrP</a:t>
            </a:r>
            <a:r>
              <a:rPr lang="en-US" sz="2000">
                <a:solidFill>
                  <a:schemeClr val="tx2"/>
                </a:solidFill>
                <a:latin typeface="Helvetica" pitchFamily="1" charset="0"/>
              </a:rPr>
              <a:t> </a:t>
            </a:r>
          </a:p>
          <a:p>
            <a:pPr algn="ct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   (Wuthrich et al., </a:t>
            </a:r>
            <a:r>
              <a:rPr lang="en-US" sz="1200" i="1">
                <a:solidFill>
                  <a:schemeClr val="tx2"/>
                </a:solidFill>
                <a:latin typeface="Helvetica" pitchFamily="1" charset="0"/>
              </a:rPr>
              <a:t>Biopolymers</a:t>
            </a: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200" b="1">
                <a:solidFill>
                  <a:schemeClr val="tx2"/>
                </a:solidFill>
                <a:latin typeface="Helvetica" pitchFamily="1" charset="0"/>
              </a:rPr>
              <a:t>51</a:t>
            </a: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, 145, 1999)</a:t>
            </a: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914400" y="2590800"/>
            <a:ext cx="7391400" cy="763588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0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800">
                <a:solidFill>
                  <a:srgbClr val="FF0000"/>
                </a:solidFill>
                <a:latin typeface="Helvetica" pitchFamily="1" charset="0"/>
              </a:rPr>
              <a:t>144-151 = very stable in </a:t>
            </a:r>
            <a:r>
              <a:rPr lang="el-GR" sz="1800">
                <a:solidFill>
                  <a:srgbClr val="FF0000"/>
                </a:solidFill>
                <a:latin typeface="Lucida Grande" pitchFamily="1" charset="0"/>
              </a:rPr>
              <a:t>α</a:t>
            </a:r>
            <a:r>
              <a:rPr lang="en-US" sz="1800">
                <a:solidFill>
                  <a:srgbClr val="FF0000"/>
                </a:solidFill>
                <a:latin typeface="Helvetica" pitchFamily="1" charset="0"/>
              </a:rPr>
              <a:t>-helix conformation</a:t>
            </a:r>
            <a:endParaRPr lang="el-GR" sz="1800">
              <a:solidFill>
                <a:srgbClr val="FF0000"/>
              </a:solidFill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600">
                <a:latin typeface="Helvetica" pitchFamily="1" charset="0"/>
              </a:rPr>
              <a:t>(fraction helical = 0.42)</a:t>
            </a:r>
            <a:endParaRPr lang="en-US" sz="2000">
              <a:solidFill>
                <a:srgbClr val="0000FF"/>
              </a:solidFill>
              <a:latin typeface="Helvetica" pitchFamily="1" charset="0"/>
            </a:endParaRPr>
          </a:p>
        </p:txBody>
      </p:sp>
      <p:sp>
        <p:nvSpPr>
          <p:cNvPr id="4301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85800" y="2286000"/>
            <a:ext cx="6477000" cy="990600"/>
          </a:xfrm>
        </p:spPr>
        <p:txBody>
          <a:bodyPr/>
          <a:lstStyle/>
          <a:p>
            <a:pPr lvl="1">
              <a:lnSpc>
                <a:spcPct val="90000"/>
              </a:lnSpc>
              <a:buFontTx/>
              <a:buNone/>
            </a:pPr>
            <a:endParaRPr lang="en-US"/>
          </a:p>
          <a:p>
            <a:pPr lvl="1">
              <a:lnSpc>
                <a:spcPct val="90000"/>
              </a:lnSpc>
              <a:buFontTx/>
              <a:buNone/>
            </a:pPr>
            <a:endParaRPr lang="en-US"/>
          </a:p>
        </p:txBody>
      </p:sp>
      <p:sp>
        <p:nvSpPr>
          <p:cNvPr id="43014" name="Text Box 6"/>
          <p:cNvSpPr txBox="1">
            <a:spLocks noChangeArrowheads="1"/>
          </p:cNvSpPr>
          <p:nvPr/>
        </p:nvSpPr>
        <p:spPr bwMode="auto">
          <a:xfrm>
            <a:off x="990600" y="4038600"/>
            <a:ext cx="6629400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20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800" u="sng">
                <a:solidFill>
                  <a:schemeClr val="tx2"/>
                </a:solidFill>
                <a:latin typeface="Helvetica" pitchFamily="1" charset="0"/>
              </a:rPr>
              <a:t>NMR and CD spectroscopy on (140-158) from huPrP</a:t>
            </a:r>
            <a:r>
              <a:rPr lang="en-US" sz="2000">
                <a:solidFill>
                  <a:schemeClr val="tx2"/>
                </a:solidFill>
                <a:latin typeface="Helvetica" pitchFamily="1" charset="0"/>
              </a:rPr>
              <a:t> </a:t>
            </a:r>
          </a:p>
          <a:p>
            <a:pPr algn="ct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   (Schwarzinger et al., </a:t>
            </a:r>
            <a:r>
              <a:rPr lang="en-US" sz="1200" i="1">
                <a:solidFill>
                  <a:schemeClr val="tx2"/>
                </a:solidFill>
                <a:latin typeface="Helvetica" pitchFamily="1" charset="0"/>
              </a:rPr>
              <a:t>J. Biol. Chem.</a:t>
            </a: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200" b="1">
                <a:solidFill>
                  <a:schemeClr val="tx2"/>
                </a:solidFill>
                <a:latin typeface="Helvetica" pitchFamily="1" charset="0"/>
              </a:rPr>
              <a:t>278</a:t>
            </a: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, 50175, 2003)</a:t>
            </a:r>
          </a:p>
        </p:txBody>
      </p:sp>
      <p:sp>
        <p:nvSpPr>
          <p:cNvPr id="43015" name="Text Box 7"/>
          <p:cNvSpPr txBox="1">
            <a:spLocks noChangeArrowheads="1"/>
          </p:cNvSpPr>
          <p:nvPr/>
        </p:nvSpPr>
        <p:spPr bwMode="auto">
          <a:xfrm>
            <a:off x="914400" y="4876800"/>
            <a:ext cx="7391400" cy="854075"/>
          </a:xfrm>
          <a:prstGeom prst="rect">
            <a:avLst/>
          </a:prstGeom>
          <a:solidFill>
            <a:srgbClr val="6EE7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0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800">
                <a:solidFill>
                  <a:srgbClr val="FF0000"/>
                </a:solidFill>
                <a:latin typeface="Helvetica" pitchFamily="1" charset="0"/>
              </a:rPr>
              <a:t>144-151 is a highly stable </a:t>
            </a:r>
            <a:r>
              <a:rPr lang="el-GR" sz="1800">
                <a:solidFill>
                  <a:srgbClr val="FF0000"/>
                </a:solidFill>
                <a:latin typeface="Lucida Grande" pitchFamily="1" charset="0"/>
              </a:rPr>
              <a:t>α</a:t>
            </a:r>
            <a:r>
              <a:rPr lang="en-US" sz="1800">
                <a:solidFill>
                  <a:srgbClr val="FF0000"/>
                </a:solidFill>
                <a:latin typeface="Helvetica" pitchFamily="1" charset="0"/>
              </a:rPr>
              <a:t>-helix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000">
                <a:solidFill>
                  <a:srgbClr val="0000FF"/>
                </a:solidFill>
                <a:latin typeface="Helvetica" pitchFamily="1" charset="0"/>
              </a:rPr>
              <a:t> </a:t>
            </a:r>
            <a:r>
              <a:rPr lang="en-US" sz="1600">
                <a:solidFill>
                  <a:srgbClr val="0000FF"/>
                </a:solidFill>
                <a:latin typeface="Helvetica" pitchFamily="1" charset="0"/>
              </a:rPr>
              <a:t>huPrP(140-158)</a:t>
            </a:r>
            <a:r>
              <a:rPr lang="en-US" sz="1600" b="1">
                <a:solidFill>
                  <a:srgbClr val="0000FF"/>
                </a:solidFill>
                <a:latin typeface="Helvetica" pitchFamily="1" charset="0"/>
              </a:rPr>
              <a:t>D147A</a:t>
            </a:r>
            <a:r>
              <a:rPr lang="en-US" sz="1600">
                <a:solidFill>
                  <a:srgbClr val="0000FF"/>
                </a:solidFill>
                <a:latin typeface="Helvetica" pitchFamily="1" charset="0"/>
              </a:rPr>
              <a:t> = </a:t>
            </a:r>
            <a:r>
              <a:rPr lang="en-US" sz="1600" b="1">
                <a:solidFill>
                  <a:srgbClr val="0000FF"/>
                </a:solidFill>
                <a:latin typeface="Helvetica" pitchFamily="1" charset="0"/>
              </a:rPr>
              <a:t>destabilized</a:t>
            </a:r>
            <a:r>
              <a:rPr lang="en-US" sz="1600">
                <a:solidFill>
                  <a:srgbClr val="0000FF"/>
                </a:solidFill>
                <a:latin typeface="Helvetica" pitchFamily="1" charset="0"/>
              </a:rPr>
              <a:t> compared to wt-huPrP(140-158)</a:t>
            </a:r>
          </a:p>
        </p:txBody>
      </p:sp>
      <p:sp>
        <p:nvSpPr>
          <p:cNvPr id="43016" name="Rectangle 8"/>
          <p:cNvSpPr>
            <a:spLocks noChangeArrowheads="1"/>
          </p:cNvSpPr>
          <p:nvPr/>
        </p:nvSpPr>
        <p:spPr bwMode="auto">
          <a:xfrm>
            <a:off x="838200" y="2438400"/>
            <a:ext cx="6477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742950" lvl="1" indent="-285750" eaLnBrk="1" hangingPunct="1">
              <a:lnSpc>
                <a:spcPct val="90000"/>
              </a:lnSpc>
              <a:spcBef>
                <a:spcPct val="20000"/>
              </a:spcBef>
            </a:pPr>
            <a:endParaRPr lang="en-US" sz="2800"/>
          </a:p>
          <a:p>
            <a:pPr marL="742950" lvl="1" indent="-285750" eaLnBrk="1" hangingPunct="1">
              <a:lnSpc>
                <a:spcPct val="90000"/>
              </a:lnSpc>
              <a:spcBef>
                <a:spcPct val="20000"/>
              </a:spcBef>
            </a:pPr>
            <a:endParaRPr lang="en-US" sz="2800"/>
          </a:p>
        </p:txBody>
      </p:sp>
      <p:sp>
        <p:nvSpPr>
          <p:cNvPr id="43017" name="Text Box 9"/>
          <p:cNvSpPr txBox="1">
            <a:spLocks noChangeArrowheads="1"/>
          </p:cNvSpPr>
          <p:nvPr/>
        </p:nvSpPr>
        <p:spPr bwMode="auto">
          <a:xfrm>
            <a:off x="914400" y="3352800"/>
            <a:ext cx="4724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From simulations: fraction helical (wt-H1) = 0.65</a:t>
            </a:r>
          </a:p>
        </p:txBody>
      </p:sp>
      <p:sp>
        <p:nvSpPr>
          <p:cNvPr id="43018" name="Text Box 10"/>
          <p:cNvSpPr txBox="1">
            <a:spLocks noChangeArrowheads="1"/>
          </p:cNvSpPr>
          <p:nvPr/>
        </p:nvSpPr>
        <p:spPr bwMode="auto">
          <a:xfrm>
            <a:off x="990600" y="5791200"/>
            <a:ext cx="6705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From simulations: fraction helical ([D147A,R151A]H1) = 0.55</a:t>
            </a:r>
          </a:p>
        </p:txBody>
      </p:sp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457200"/>
          </a:xfrm>
          <a:solidFill>
            <a:srgbClr val="000080"/>
          </a:solidFill>
        </p:spPr>
        <p:txBody>
          <a:bodyPr/>
          <a:lstStyle/>
          <a:p>
            <a:r>
              <a:rPr lang="en-US" sz="2800">
                <a:solidFill>
                  <a:srgbClr val="FFFF00"/>
                </a:solidFill>
                <a:latin typeface="Helvetica" pitchFamily="1" charset="0"/>
              </a:rPr>
              <a:t>Unusual hydrophobicity pattern in H2</a:t>
            </a:r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1219200" y="1371600"/>
            <a:ext cx="6781800" cy="403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 X X X </a:t>
            </a:r>
            <a:r>
              <a:rPr lang="en-US" sz="1600" b="1">
                <a:solidFill>
                  <a:srgbClr val="D60093"/>
                </a:solidFill>
                <a:latin typeface="Helvetica" pitchFamily="1" charset="0"/>
              </a:rPr>
              <a:t>H H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X X </a:t>
            </a:r>
            <a:r>
              <a:rPr lang="en-US" sz="1600" b="1">
                <a:solidFill>
                  <a:srgbClr val="D60093"/>
                </a:solidFill>
                <a:latin typeface="Helvetica" pitchFamily="1" charset="0"/>
              </a:rPr>
              <a:t>H H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X </a:t>
            </a:r>
            <a:r>
              <a:rPr lang="en-US" sz="1600" b="1">
                <a:solidFill>
                  <a:srgbClr val="D60093"/>
                </a:solidFill>
                <a:latin typeface="Helvetica" pitchFamily="1" charset="0"/>
              </a:rPr>
              <a:t>H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X</a:t>
            </a:r>
            <a:r>
              <a:rPr lang="en-US" sz="1600">
                <a:solidFill>
                  <a:srgbClr val="D60093"/>
                </a:solidFill>
                <a:latin typeface="Helvetica" pitchFamily="1" charset="0"/>
              </a:rPr>
              <a:t> </a:t>
            </a:r>
            <a:r>
              <a:rPr lang="en-US" sz="1600" b="1">
                <a:solidFill>
                  <a:srgbClr val="D60093"/>
                </a:solidFill>
                <a:latin typeface="Helvetica" pitchFamily="1" charset="0"/>
              </a:rPr>
              <a:t>H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X X X X </a:t>
            </a:r>
            <a:r>
              <a:rPr lang="en-US" sz="1600" b="1">
                <a:solidFill>
                  <a:srgbClr val="D60093"/>
                </a:solidFill>
                <a:latin typeface="Helvetica" pitchFamily="1" charset="0"/>
              </a:rPr>
              <a:t>H P P P P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X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search </a:t>
            </a:r>
            <a:r>
              <a:rPr lang="en-US" sz="1600" b="1">
                <a:solidFill>
                  <a:schemeClr val="tx2"/>
                </a:solidFill>
                <a:latin typeface="Helvetica" pitchFamily="1" charset="0"/>
              </a:rPr>
              <a:t>PDBAstral40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400">
                <a:solidFill>
                  <a:schemeClr val="tx2"/>
                </a:solidFill>
                <a:latin typeface="Helvetica" pitchFamily="1" charset="0"/>
              </a:rPr>
              <a:t>(6000 proteins)</a:t>
            </a:r>
          </a:p>
          <a:p>
            <a:pPr lvl="3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  12 </a:t>
            </a: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(0.2%)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 sequences</a:t>
            </a:r>
          </a:p>
          <a:p>
            <a:pPr lvl="3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  </a:t>
            </a: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the sequence is NEVER entirely </a:t>
            </a:r>
            <a:r>
              <a:rPr lang="el-GR" sz="1600" b="1">
                <a:solidFill>
                  <a:srgbClr val="FF0000"/>
                </a:solidFill>
                <a:latin typeface="Lucida Grande" pitchFamily="1" charset="0"/>
              </a:rPr>
              <a:t>α</a:t>
            </a: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-helical</a:t>
            </a:r>
          </a:p>
          <a:p>
            <a:pPr lvl="3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400">
                <a:latin typeface="Helvetica" pitchFamily="1" charset="0"/>
              </a:rPr>
              <a:t>(last 5 residues = non-helical in 87% of cases)</a:t>
            </a:r>
          </a:p>
          <a:p>
            <a:pPr algn="ctr" eaLnBrk="1" hangingPunct="1">
              <a:spcBef>
                <a:spcPct val="50000"/>
              </a:spcBef>
              <a:buFont typeface="Wingdings" pitchFamily="2" charset="2"/>
              <a:buNone/>
            </a:pPr>
            <a:endParaRPr lang="en-US" sz="1400"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search </a:t>
            </a:r>
            <a:r>
              <a:rPr lang="en-US" sz="1600" b="1" i="1">
                <a:solidFill>
                  <a:schemeClr val="tx2"/>
                </a:solidFill>
                <a:latin typeface="Helvetica" pitchFamily="1" charset="0"/>
              </a:rPr>
              <a:t>E. Coli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400">
                <a:solidFill>
                  <a:schemeClr val="tx2"/>
                </a:solidFill>
                <a:latin typeface="Helvetica" pitchFamily="1" charset="0"/>
              </a:rPr>
              <a:t>(4289 proteins)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genome</a:t>
            </a:r>
          </a:p>
          <a:p>
            <a:pPr eaLnBrk="1" hangingPunct="1">
              <a:buFont typeface="Wingdings" pitchFamily="2" charset="2"/>
              <a:buNone/>
            </a:pPr>
            <a:endParaRPr lang="en-US" sz="1600">
              <a:solidFill>
                <a:srgbClr val="FF0000"/>
              </a:solidFill>
              <a:latin typeface="Helvetica" pitchFamily="1" charset="0"/>
            </a:endParaRPr>
          </a:p>
          <a:p>
            <a:pPr lvl="3" eaLnBrk="1" hangingPunct="1">
              <a:buFont typeface="Wingdings" pitchFamily="2" charset="2"/>
              <a:buChar char="§"/>
            </a:pP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 46 </a:t>
            </a:r>
            <a:r>
              <a:rPr lang="en-US" sz="1600" b="1">
                <a:solidFill>
                  <a:srgbClr val="009900"/>
                </a:solidFill>
                <a:latin typeface="Helvetica" pitchFamily="1" charset="0"/>
              </a:rPr>
              <a:t>(1%)</a:t>
            </a: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 sequences</a:t>
            </a:r>
            <a:endParaRPr lang="en-US" sz="1600">
              <a:solidFill>
                <a:schemeClr val="tx2"/>
              </a:solidFill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search </a:t>
            </a:r>
            <a:r>
              <a:rPr lang="en-US" sz="1600" b="1">
                <a:solidFill>
                  <a:schemeClr val="tx2"/>
                </a:solidFill>
                <a:latin typeface="Helvetica" pitchFamily="1" charset="0"/>
              </a:rPr>
              <a:t>yeast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400">
                <a:solidFill>
                  <a:schemeClr val="tx2"/>
                </a:solidFill>
                <a:latin typeface="Helvetica" pitchFamily="1" charset="0"/>
              </a:rPr>
              <a:t>(8992 proteins)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genome</a:t>
            </a:r>
          </a:p>
          <a:p>
            <a:pPr lvl="3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 122 </a:t>
            </a:r>
            <a:r>
              <a:rPr lang="en-US" sz="1600" b="1">
                <a:solidFill>
                  <a:srgbClr val="009900"/>
                </a:solidFill>
                <a:latin typeface="Helvetica" pitchFamily="1" charset="0"/>
              </a:rPr>
              <a:t>(1.4%)</a:t>
            </a: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 sequences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1371600" y="5562600"/>
            <a:ext cx="6400800" cy="581025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 i="1">
                <a:solidFill>
                  <a:srgbClr val="000099"/>
                </a:solidFill>
                <a:latin typeface="Helvetica" pitchFamily="1" charset="0"/>
              </a:rPr>
              <a:t>Pattern of hydrophobicity of H2 is rare and NEVER entirely in a </a:t>
            </a:r>
            <a:r>
              <a:rPr lang="el-GR" sz="1600" b="1" i="1">
                <a:solidFill>
                  <a:srgbClr val="000099"/>
                </a:solidFill>
                <a:latin typeface="Lucida Grande" pitchFamily="1" charset="0"/>
              </a:rPr>
              <a:t>α</a:t>
            </a:r>
            <a:r>
              <a:rPr lang="en-US" sz="1600" b="1" i="1">
                <a:solidFill>
                  <a:srgbClr val="000099"/>
                </a:solidFill>
                <a:latin typeface="Helvetica" pitchFamily="1" charset="0"/>
              </a:rPr>
              <a:t>-helix</a:t>
            </a:r>
            <a:endParaRPr lang="el-GR" sz="1600" b="1" i="1">
              <a:solidFill>
                <a:srgbClr val="000099"/>
              </a:solidFill>
              <a:latin typeface="Helvetica" pitchFamily="1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0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609600"/>
            <a:ext cx="7696200" cy="609600"/>
          </a:xfrm>
          <a:solidFill>
            <a:srgbClr val="000080"/>
          </a:solidFill>
        </p:spPr>
        <p:txBody>
          <a:bodyPr/>
          <a:lstStyle/>
          <a:p>
            <a:pPr marL="838200" indent="-838200"/>
            <a:r>
              <a:rPr lang="en-US" sz="2400">
                <a:solidFill>
                  <a:srgbClr val="FFFF00"/>
                </a:solidFill>
                <a:latin typeface="Helvetica" pitchFamily="1" charset="0"/>
              </a:rPr>
              <a:t>H2+H3 in mammalian PrP</a:t>
            </a:r>
            <a:r>
              <a:rPr lang="en-US" sz="2400" baseline="30000">
                <a:solidFill>
                  <a:srgbClr val="FFFF00"/>
                </a:solidFill>
                <a:latin typeface="Helvetica" pitchFamily="1" charset="0"/>
              </a:rPr>
              <a:t>C  </a:t>
            </a:r>
            <a:r>
              <a:rPr lang="en-US" sz="2400">
                <a:solidFill>
                  <a:srgbClr val="FFFF00"/>
                </a:solidFill>
                <a:latin typeface="Helvetica" pitchFamily="1" charset="0"/>
              </a:rPr>
              <a:t>frustrated in helical state  </a:t>
            </a:r>
          </a:p>
        </p:txBody>
      </p:sp>
      <p:sp>
        <p:nvSpPr>
          <p:cNvPr id="47107" name="Text Box 3"/>
          <p:cNvSpPr txBox="1">
            <a:spLocks noChangeArrowheads="1"/>
          </p:cNvSpPr>
          <p:nvPr/>
        </p:nvSpPr>
        <p:spPr bwMode="auto">
          <a:xfrm>
            <a:off x="762000" y="3810000"/>
            <a:ext cx="7924800" cy="854075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000">
                <a:solidFill>
                  <a:srgbClr val="000099"/>
                </a:solidFill>
                <a:latin typeface="Helvetica" pitchFamily="1" charset="0"/>
              </a:rPr>
              <a:t> Conformational fluctuations in H2+H3 implicate a role for second 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>
                <a:solidFill>
                  <a:srgbClr val="000099"/>
                </a:solidFill>
                <a:latin typeface="Helvetica" pitchFamily="1" charset="0"/>
              </a:rPr>
              <a:t>                           half of H2 in the PrP</a:t>
            </a:r>
            <a:r>
              <a:rPr lang="en-US" sz="2000" baseline="30000">
                <a:solidFill>
                  <a:srgbClr val="000099"/>
                </a:solidFill>
                <a:latin typeface="Helvetica" pitchFamily="1" charset="0"/>
              </a:rPr>
              <a:t>C </a:t>
            </a:r>
            <a:r>
              <a:rPr lang="en-US" sz="2000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 PrP</a:t>
            </a:r>
            <a:r>
              <a:rPr lang="en-US" sz="2000" baseline="30000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C</a:t>
            </a:r>
            <a:r>
              <a:rPr lang="en-US" sz="2000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* transition</a:t>
            </a:r>
            <a:r>
              <a:rPr lang="en-US" sz="2000">
                <a:solidFill>
                  <a:srgbClr val="000099"/>
                </a:solidFill>
                <a:latin typeface="Helvetica" pitchFamily="1" charset="0"/>
              </a:rPr>
              <a:t>                </a:t>
            </a:r>
          </a:p>
        </p:txBody>
      </p:sp>
      <p:sp>
        <p:nvSpPr>
          <p:cNvPr id="47108" name="Text Box 4"/>
          <p:cNvSpPr txBox="1">
            <a:spLocks noChangeArrowheads="1"/>
          </p:cNvSpPr>
          <p:nvPr/>
        </p:nvSpPr>
        <p:spPr bwMode="auto">
          <a:xfrm>
            <a:off x="1279525" y="1431925"/>
            <a:ext cx="4757738" cy="336550"/>
          </a:xfrm>
          <a:prstGeom prst="rect">
            <a:avLst/>
          </a:prstGeom>
          <a:solidFill>
            <a:srgbClr val="0000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rgbClr val="FFFD0C"/>
                </a:solidFill>
              </a:rPr>
              <a:t>R. I. Dima and DT Biophys J. (2002); PNAS (2004)</a:t>
            </a:r>
            <a:endParaRPr lang="en-US" sz="160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609600"/>
            <a:ext cx="7696200" cy="6096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Enhanced strand propensity in H2 &amp; H3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600200" y="1295400"/>
            <a:ext cx="6248400" cy="1524000"/>
          </a:xfrm>
        </p:spPr>
        <p:txBody>
          <a:bodyPr/>
          <a:lstStyle/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1600" b="1">
                <a:latin typeface="Helvetica" pitchFamily="1" charset="0"/>
              </a:rPr>
              <a:t>     </a:t>
            </a:r>
            <a:r>
              <a:rPr lang="en-US" sz="1600" u="sng">
                <a:latin typeface="Helvetica" pitchFamily="1" charset="0"/>
              </a:rPr>
              <a:t>NAMD package</a:t>
            </a:r>
            <a:r>
              <a:rPr lang="en-US" sz="1600" i="1" u="sng">
                <a:latin typeface="Helvetica" pitchFamily="1" charset="0"/>
              </a:rPr>
              <a:t> (</a:t>
            </a:r>
            <a:r>
              <a:rPr lang="en-US" sz="1600" i="1" u="sng">
                <a:solidFill>
                  <a:srgbClr val="0000FF"/>
                </a:solidFill>
                <a:latin typeface="Helvetica" pitchFamily="1" charset="0"/>
              </a:rPr>
              <a:t>Charmm</a:t>
            </a:r>
            <a:r>
              <a:rPr lang="en-US" sz="1600" i="1" u="sng">
                <a:latin typeface="Helvetica" pitchFamily="1" charset="0"/>
              </a:rPr>
              <a:t>)</a:t>
            </a:r>
            <a:r>
              <a:rPr lang="en-US" sz="1600" i="1">
                <a:latin typeface="Helvetica" pitchFamily="1" charset="0"/>
              </a:rPr>
              <a:t> </a:t>
            </a:r>
            <a:r>
              <a:rPr lang="en-US" sz="1400">
                <a:latin typeface="Helvetica" pitchFamily="1" charset="0"/>
              </a:rPr>
              <a:t>(K. Schulten et al.)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endParaRPr lang="en-US" sz="1400">
              <a:latin typeface="Helvetica" pitchFamily="1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    </a:t>
            </a:r>
            <a:r>
              <a:rPr lang="en-US" sz="1600" b="1" u="sng">
                <a:solidFill>
                  <a:srgbClr val="FF0000"/>
                </a:solidFill>
                <a:latin typeface="Helvetica" pitchFamily="1" charset="0"/>
              </a:rPr>
              <a:t>H2+H3 in mPrP</a:t>
            </a:r>
            <a:r>
              <a:rPr lang="en-US" sz="1600" b="1" u="sng">
                <a:latin typeface="Helvetica" pitchFamily="1" charset="0"/>
              </a:rPr>
              <a:t> , S-S bond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1600" b="1">
                <a:latin typeface="Helvetica" pitchFamily="1" charset="0"/>
              </a:rPr>
              <a:t> </a:t>
            </a:r>
            <a:r>
              <a:rPr lang="en-US" sz="1600" i="1">
                <a:latin typeface="Helvetica" pitchFamily="1" charset="0"/>
              </a:rPr>
              <a:t>positions 172-224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en-US" sz="1600">
                <a:latin typeface="Helvetica" pitchFamily="1" charset="0"/>
              </a:rPr>
              <a:t>1553 water molecules, 40 </a:t>
            </a:r>
            <a:r>
              <a:rPr lang="en-US" sz="1600">
                <a:latin typeface="Arial"/>
              </a:rPr>
              <a:t>Å</a:t>
            </a:r>
            <a:r>
              <a:rPr lang="en-US" sz="1600">
                <a:latin typeface="Helvetica" pitchFamily="1" charset="0"/>
              </a:rPr>
              <a:t> cubic box, 300 K, neutral pH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en-US" sz="1600" b="1">
                <a:latin typeface="Helvetica" pitchFamily="1" charset="0"/>
              </a:rPr>
              <a:t>3 trajectories, 285 ns</a:t>
            </a:r>
          </a:p>
        </p:txBody>
      </p:sp>
      <p:pic>
        <p:nvPicPr>
          <p:cNvPr id="49156" name="Picture 4" descr="RMSD_H23mPrP_NAMD_2traj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2819400"/>
            <a:ext cx="4610100" cy="3562350"/>
          </a:xfrm>
          <a:prstGeom prst="rect">
            <a:avLst/>
          </a:prstGeom>
          <a:noFill/>
        </p:spPr>
      </p:pic>
      <p:pic>
        <p:nvPicPr>
          <p:cNvPr id="49157" name="Picture 5" descr="sec_struct_H23mPrP_SSon_Nam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8200" y="2819400"/>
            <a:ext cx="4495800" cy="3473450"/>
          </a:xfrm>
          <a:prstGeom prst="rect">
            <a:avLst/>
          </a:prstGeom>
          <a:noFill/>
        </p:spPr>
      </p:pic>
      <p:sp>
        <p:nvSpPr>
          <p:cNvPr id="49158" name="Text Box 6"/>
          <p:cNvSpPr txBox="1">
            <a:spLocks noChangeArrowheads="1"/>
          </p:cNvSpPr>
          <p:nvPr/>
        </p:nvSpPr>
        <p:spPr bwMode="auto">
          <a:xfrm>
            <a:off x="6400800" y="3581400"/>
            <a:ext cx="1066800" cy="36671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Helix</a:t>
            </a:r>
          </a:p>
        </p:txBody>
      </p:sp>
      <p:sp>
        <p:nvSpPr>
          <p:cNvPr id="49159" name="Text Box 7"/>
          <p:cNvSpPr txBox="1">
            <a:spLocks noChangeArrowheads="1"/>
          </p:cNvSpPr>
          <p:nvPr/>
        </p:nvSpPr>
        <p:spPr bwMode="auto">
          <a:xfrm>
            <a:off x="6477000" y="5334000"/>
            <a:ext cx="1066800" cy="36671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Strand</a:t>
            </a:r>
          </a:p>
        </p:txBody>
      </p:sp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609600"/>
            <a:ext cx="7696200" cy="6096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Structural transitions in H2+H3 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219200" y="1371600"/>
            <a:ext cx="6553200" cy="838200"/>
          </a:xfrm>
        </p:spPr>
        <p:txBody>
          <a:bodyPr/>
          <a:lstStyle/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1800" i="1" u="sng">
                <a:latin typeface="Helvetica" pitchFamily="1" charset="0"/>
              </a:rPr>
              <a:t>NAMD package (</a:t>
            </a:r>
            <a:r>
              <a:rPr lang="en-US" sz="1800" i="1" u="sng">
                <a:solidFill>
                  <a:srgbClr val="0000FF"/>
                </a:solidFill>
                <a:latin typeface="Helvetica" pitchFamily="1" charset="0"/>
              </a:rPr>
              <a:t>Charmm</a:t>
            </a:r>
            <a:r>
              <a:rPr lang="en-US" sz="1800" i="1" u="sng">
                <a:latin typeface="Helvetica" pitchFamily="1" charset="0"/>
              </a:rPr>
              <a:t>)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en-US" sz="1800" i="1" u="sng">
              <a:latin typeface="Helvetica" pitchFamily="1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Char char="§"/>
            </a:pPr>
            <a:r>
              <a:rPr lang="en-US" sz="1800">
                <a:solidFill>
                  <a:srgbClr val="FF0000"/>
                </a:solidFill>
                <a:latin typeface="Helvetica" pitchFamily="1" charset="0"/>
              </a:rPr>
              <a:t>H2+H3 in mPrP</a:t>
            </a:r>
            <a:r>
              <a:rPr lang="en-US" sz="1800">
                <a:latin typeface="Helvetica" pitchFamily="1" charset="0"/>
              </a:rPr>
              <a:t> , S-S bond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en-US" sz="1800">
              <a:latin typeface="Helvetica" pitchFamily="1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en-US" sz="1800" i="1">
              <a:latin typeface="Helvetica" pitchFamily="1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Char char="§"/>
            </a:pPr>
            <a:endParaRPr lang="en-US" sz="1800">
              <a:latin typeface="Helvetica" pitchFamily="1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en-US" sz="1800">
              <a:latin typeface="Helvetica" pitchFamily="1" charset="0"/>
            </a:endParaRPr>
          </a:p>
        </p:txBody>
      </p:sp>
      <p:pic>
        <p:nvPicPr>
          <p:cNvPr id="51204" name="Picture 4" descr="conf_H23mPrP_SSon_Namd_ini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" y="2743200"/>
            <a:ext cx="2097088" cy="2971800"/>
          </a:xfrm>
          <a:prstGeom prst="rect">
            <a:avLst/>
          </a:prstGeom>
          <a:noFill/>
        </p:spPr>
      </p:pic>
      <p:pic>
        <p:nvPicPr>
          <p:cNvPr id="51205" name="Picture 5" descr="conf_H23mPrP_SSon_Namd_eq300_1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19400" y="2901950"/>
            <a:ext cx="2819400" cy="2768600"/>
          </a:xfrm>
          <a:prstGeom prst="rect">
            <a:avLst/>
          </a:prstGeom>
          <a:noFill/>
        </p:spPr>
      </p:pic>
      <p:pic>
        <p:nvPicPr>
          <p:cNvPr id="51206" name="Picture 6" descr="conf_H23mPrP_SSon_Namd_eq300_9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0" y="2514600"/>
            <a:ext cx="2124075" cy="3124200"/>
          </a:xfrm>
          <a:prstGeom prst="rect">
            <a:avLst/>
          </a:prstGeom>
          <a:noFill/>
        </p:spPr>
      </p:pic>
      <p:sp>
        <p:nvSpPr>
          <p:cNvPr id="51207" name="Text Box 7"/>
          <p:cNvSpPr txBox="1">
            <a:spLocks noChangeArrowheads="1"/>
          </p:cNvSpPr>
          <p:nvPr/>
        </p:nvSpPr>
        <p:spPr bwMode="auto">
          <a:xfrm>
            <a:off x="2590800" y="5715000"/>
            <a:ext cx="4495800" cy="70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Clr>
                <a:srgbClr val="000099"/>
              </a:buClr>
              <a:buFont typeface="Wingdings" pitchFamily="2" charset="2"/>
              <a:buChar char="§"/>
            </a:pPr>
            <a:r>
              <a:rPr lang="en-US" sz="1600">
                <a:solidFill>
                  <a:srgbClr val="000099"/>
                </a:solidFill>
                <a:latin typeface="Helvetica" pitchFamily="1" charset="0"/>
              </a:rPr>
              <a:t> H2 starts to unwind around position </a:t>
            </a:r>
            <a:r>
              <a:rPr lang="en-US" sz="1600" b="1">
                <a:solidFill>
                  <a:srgbClr val="000099"/>
                </a:solidFill>
                <a:latin typeface="Helvetica" pitchFamily="1" charset="0"/>
              </a:rPr>
              <a:t>187</a:t>
            </a:r>
          </a:p>
          <a:p>
            <a:pPr eaLnBrk="1" hangingPunct="1">
              <a:spcBef>
                <a:spcPct val="50000"/>
              </a:spcBef>
              <a:buClr>
                <a:srgbClr val="000099"/>
              </a:buClr>
              <a:buFont typeface="Wingdings" pitchFamily="2" charset="2"/>
              <a:buChar char="§"/>
            </a:pPr>
            <a:r>
              <a:rPr lang="en-US" sz="1600">
                <a:solidFill>
                  <a:srgbClr val="000099"/>
                </a:solidFill>
                <a:latin typeface="Helvetica" pitchFamily="1" charset="0"/>
              </a:rPr>
              <a:t> unwinding by stretching and bending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914400"/>
          </a:xfrm>
          <a:solidFill>
            <a:srgbClr val="000080"/>
          </a:solidFill>
        </p:spPr>
        <p:txBody>
          <a:bodyPr/>
          <a:lstStyle/>
          <a:p>
            <a:r>
              <a:rPr lang="en-US" sz="3600">
                <a:solidFill>
                  <a:srgbClr val="FFFF00"/>
                </a:solidFill>
                <a:latin typeface="Helvetica" pitchFamily="1" charset="0"/>
              </a:rPr>
              <a:t>X-ray structure of PrP</a:t>
            </a:r>
            <a:r>
              <a:rPr lang="en-US" sz="3600" baseline="30000">
                <a:solidFill>
                  <a:srgbClr val="FFFF00"/>
                </a:solidFill>
                <a:latin typeface="Helvetica" pitchFamily="1" charset="0"/>
              </a:rPr>
              <a:t>C</a:t>
            </a:r>
            <a:r>
              <a:rPr lang="en-US" sz="3600">
                <a:solidFill>
                  <a:srgbClr val="FFFF00"/>
                </a:solidFill>
                <a:latin typeface="Helvetica" pitchFamily="1" charset="0"/>
              </a:rPr>
              <a:t> dimer shows </a:t>
            </a:r>
            <a:br>
              <a:rPr lang="en-US" sz="3600">
                <a:solidFill>
                  <a:srgbClr val="FFFF00"/>
                </a:solidFill>
                <a:latin typeface="Helvetica" pitchFamily="1" charset="0"/>
              </a:rPr>
            </a:br>
            <a:r>
              <a:rPr lang="en-US" sz="3600">
                <a:solidFill>
                  <a:srgbClr val="FFFF00"/>
                </a:solidFill>
                <a:latin typeface="Helvetica" pitchFamily="1" charset="0"/>
              </a:rPr>
              <a:t>changes in H2 and H3 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676400"/>
            <a:ext cx="4267200" cy="7620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400">
                <a:latin typeface="Helvetica" pitchFamily="1" charset="0"/>
              </a:rPr>
              <a:t> </a:t>
            </a:r>
            <a:r>
              <a:rPr lang="en-US" sz="2400" u="sng">
                <a:latin typeface="Helvetica" pitchFamily="1" charset="0"/>
              </a:rPr>
              <a:t>Domain-swapped dimer</a:t>
            </a:r>
            <a:r>
              <a:rPr lang="en-US" sz="2000" u="sng">
                <a:latin typeface="Helvetica" pitchFamily="1" charset="0"/>
              </a:rPr>
              <a:t> of huPrP</a:t>
            </a:r>
            <a:r>
              <a:rPr lang="en-US" sz="2000" u="sng" baseline="30000">
                <a:latin typeface="Helvetica" pitchFamily="1" charset="0"/>
              </a:rPr>
              <a:t>C</a:t>
            </a:r>
            <a:r>
              <a:rPr lang="en-US" sz="2400">
                <a:latin typeface="Helvetica" pitchFamily="1" charset="0"/>
              </a:rPr>
              <a:t> </a:t>
            </a:r>
            <a:r>
              <a:rPr lang="en-US" sz="1200">
                <a:latin typeface="Helvetica" pitchFamily="1" charset="0"/>
              </a:rPr>
              <a:t>(Surewicz et al., </a:t>
            </a:r>
            <a:r>
              <a:rPr lang="en-US" sz="1200" i="1">
                <a:latin typeface="Helvetica" pitchFamily="1" charset="0"/>
              </a:rPr>
              <a:t>NSB</a:t>
            </a:r>
            <a:r>
              <a:rPr lang="en-US" sz="1200">
                <a:latin typeface="Helvetica" pitchFamily="1" charset="0"/>
              </a:rPr>
              <a:t> </a:t>
            </a:r>
            <a:r>
              <a:rPr lang="en-US" sz="1200" b="1">
                <a:latin typeface="Helvetica" pitchFamily="1" charset="0"/>
              </a:rPr>
              <a:t>8</a:t>
            </a:r>
            <a:r>
              <a:rPr lang="en-US" sz="1200">
                <a:latin typeface="Helvetica" pitchFamily="1" charset="0"/>
              </a:rPr>
              <a:t>, 770, 2001)</a:t>
            </a:r>
          </a:p>
        </p:txBody>
      </p:sp>
      <p:sp>
        <p:nvSpPr>
          <p:cNvPr id="53252" name="Text Box 4"/>
          <p:cNvSpPr txBox="1">
            <a:spLocks noChangeArrowheads="1"/>
          </p:cNvSpPr>
          <p:nvPr/>
        </p:nvSpPr>
        <p:spPr bwMode="auto">
          <a:xfrm>
            <a:off x="838200" y="2590800"/>
            <a:ext cx="3581400" cy="325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800" b="1">
                <a:solidFill>
                  <a:schemeClr val="tx2"/>
                </a:solidFill>
                <a:latin typeface="Helvetica" pitchFamily="1" charset="0"/>
              </a:rPr>
              <a:t>H1: 144-153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(monomer: 144-153)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endParaRPr lang="en-US" sz="1800">
              <a:solidFill>
                <a:schemeClr val="tx2"/>
              </a:solidFill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800" b="1">
                <a:solidFill>
                  <a:srgbClr val="FF0000"/>
                </a:solidFill>
                <a:latin typeface="Helvetica" pitchFamily="1" charset="0"/>
              </a:rPr>
              <a:t>H2: 172-188</a:t>
            </a: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 and </a:t>
            </a:r>
            <a:r>
              <a:rPr lang="en-US" sz="1800">
                <a:solidFill>
                  <a:srgbClr val="009900"/>
                </a:solidFill>
                <a:latin typeface="Helvetica" pitchFamily="1" charset="0"/>
              </a:rPr>
              <a:t>194-197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(monomer: 173-194)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endParaRPr lang="en-US" sz="1800">
              <a:solidFill>
                <a:schemeClr val="tx2"/>
              </a:solidFill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 H3: 200-224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(monomer: 200-228)</a:t>
            </a:r>
          </a:p>
        </p:txBody>
      </p:sp>
      <p:sp>
        <p:nvSpPr>
          <p:cNvPr id="53253" name="Text Box 5"/>
          <p:cNvSpPr txBox="1">
            <a:spLocks noChangeArrowheads="1"/>
          </p:cNvSpPr>
          <p:nvPr/>
        </p:nvSpPr>
        <p:spPr bwMode="auto">
          <a:xfrm>
            <a:off x="5410200" y="5562600"/>
            <a:ext cx="18288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Helvetica" pitchFamily="1" charset="0"/>
              </a:rPr>
              <a:t>PDB file 1i4m</a:t>
            </a:r>
          </a:p>
        </p:txBody>
      </p:sp>
      <p:pic>
        <p:nvPicPr>
          <p:cNvPr id="53254" name="Picture 6" descr="huPrP_dim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676400"/>
            <a:ext cx="2206625" cy="3790950"/>
          </a:xfrm>
          <a:prstGeom prst="rect">
            <a:avLst/>
          </a:prstGeom>
          <a:noFill/>
        </p:spPr>
      </p:pic>
      <p:sp>
        <p:nvSpPr>
          <p:cNvPr id="53255" name="Rectangle 7"/>
          <p:cNvSpPr>
            <a:spLocks noChangeArrowheads="1"/>
          </p:cNvSpPr>
          <p:nvPr/>
        </p:nvSpPr>
        <p:spPr bwMode="auto">
          <a:xfrm>
            <a:off x="5791200" y="2971800"/>
            <a:ext cx="838200" cy="990600"/>
          </a:xfrm>
          <a:prstGeom prst="rect">
            <a:avLst/>
          </a:prstGeom>
          <a:solidFill>
            <a:srgbClr val="FFFF99">
              <a:alpha val="30000"/>
            </a:srgbClr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3256" name="Rectangle 8"/>
          <p:cNvSpPr>
            <a:spLocks noChangeArrowheads="1"/>
          </p:cNvSpPr>
          <p:nvPr/>
        </p:nvSpPr>
        <p:spPr bwMode="auto">
          <a:xfrm>
            <a:off x="990600" y="3810000"/>
            <a:ext cx="2743200" cy="381000"/>
          </a:xfrm>
          <a:prstGeom prst="rect">
            <a:avLst/>
          </a:prstGeom>
          <a:solidFill>
            <a:srgbClr val="FFFF99">
              <a:alpha val="32001"/>
            </a:srgbClr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5" grpId="0" animBg="1"/>
      <p:bldP spid="53256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5800"/>
            <a:ext cx="7772400" cy="1066800"/>
          </a:xfrm>
          <a:solidFill>
            <a:srgbClr val="000080"/>
          </a:solidFill>
        </p:spPr>
        <p:txBody>
          <a:bodyPr/>
          <a:lstStyle/>
          <a:p>
            <a:r>
              <a:rPr lang="en-US" sz="3600">
                <a:solidFill>
                  <a:srgbClr val="FFFF00"/>
                </a:solidFill>
                <a:latin typeface="Helvetica" pitchFamily="1" charset="0"/>
              </a:rPr>
              <a:t>Rarely populated PrP</a:t>
            </a:r>
            <a:r>
              <a:rPr lang="en-US" sz="3600" baseline="30000">
                <a:solidFill>
                  <a:srgbClr val="FFFF00"/>
                </a:solidFill>
                <a:latin typeface="Helvetica" pitchFamily="1" charset="0"/>
              </a:rPr>
              <a:t>C</a:t>
            </a:r>
            <a:r>
              <a:rPr lang="en-US" sz="3600">
                <a:solidFill>
                  <a:srgbClr val="FFFF00"/>
                </a:solidFill>
                <a:latin typeface="Helvetica" pitchFamily="1" charset="0"/>
              </a:rPr>
              <a:t>* shows changes in H2 and H3</a:t>
            </a:r>
          </a:p>
        </p:txBody>
      </p:sp>
      <p:sp>
        <p:nvSpPr>
          <p:cNvPr id="55299" name="Text Box 3"/>
          <p:cNvSpPr txBox="1">
            <a:spLocks noChangeArrowheads="1"/>
          </p:cNvSpPr>
          <p:nvPr/>
        </p:nvSpPr>
        <p:spPr bwMode="auto">
          <a:xfrm>
            <a:off x="914400" y="1905000"/>
            <a:ext cx="66294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800" u="sng" baseline="30000">
                <a:solidFill>
                  <a:schemeClr val="tx2"/>
                </a:solidFill>
                <a:latin typeface="Helvetica" pitchFamily="1" charset="0"/>
              </a:rPr>
              <a:t>15</a:t>
            </a:r>
            <a:r>
              <a:rPr lang="en-US" sz="1800" u="sng">
                <a:solidFill>
                  <a:schemeClr val="tx2"/>
                </a:solidFill>
                <a:latin typeface="Helvetica" pitchFamily="1" charset="0"/>
              </a:rPr>
              <a:t>N-</a:t>
            </a:r>
            <a:r>
              <a:rPr lang="en-US" sz="1800" u="sng" baseline="30000">
                <a:solidFill>
                  <a:schemeClr val="tx2"/>
                </a:solidFill>
                <a:latin typeface="Helvetica" pitchFamily="1" charset="0"/>
              </a:rPr>
              <a:t>1</a:t>
            </a:r>
            <a:r>
              <a:rPr lang="en-US" sz="1800" u="sng">
                <a:solidFill>
                  <a:schemeClr val="tx2"/>
                </a:solidFill>
                <a:latin typeface="Helvetica" pitchFamily="1" charset="0"/>
              </a:rPr>
              <a:t>H 2D NMR under variable pressure and NMR relaxation analysis on shPrP(90-231)</a:t>
            </a:r>
            <a:r>
              <a:rPr lang="en-US" sz="2000" u="sng">
                <a:solidFill>
                  <a:schemeClr val="tx2"/>
                </a:solidFill>
                <a:latin typeface="Helvetica" pitchFamily="1" charset="0"/>
              </a:rPr>
              <a:t> </a:t>
            </a:r>
          </a:p>
          <a:p>
            <a:pPr algn="ct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(James et al., </a:t>
            </a:r>
            <a:r>
              <a:rPr lang="en-US" sz="1200" i="1">
                <a:solidFill>
                  <a:schemeClr val="tx2"/>
                </a:solidFill>
                <a:latin typeface="Helvetica" pitchFamily="1" charset="0"/>
              </a:rPr>
              <a:t>Biochemistry </a:t>
            </a:r>
            <a:r>
              <a:rPr lang="en-US" sz="1200" b="1">
                <a:solidFill>
                  <a:schemeClr val="tx2"/>
                </a:solidFill>
                <a:latin typeface="Helvetica" pitchFamily="1" charset="0"/>
              </a:rPr>
              <a:t>41</a:t>
            </a: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, 12277 (2002) and </a:t>
            </a:r>
            <a:r>
              <a:rPr lang="en-US" sz="1200" b="1">
                <a:solidFill>
                  <a:schemeClr val="tx2"/>
                </a:solidFill>
                <a:latin typeface="Helvetica" pitchFamily="1" charset="0"/>
              </a:rPr>
              <a:t>43</a:t>
            </a: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, 4439 (2004))</a:t>
            </a:r>
          </a:p>
        </p:txBody>
      </p:sp>
      <p:sp>
        <p:nvSpPr>
          <p:cNvPr id="55300" name="Text Box 4"/>
          <p:cNvSpPr txBox="1">
            <a:spLocks noChangeArrowheads="1"/>
          </p:cNvSpPr>
          <p:nvPr/>
        </p:nvSpPr>
        <p:spPr bwMode="auto">
          <a:xfrm>
            <a:off x="838200" y="2971800"/>
            <a:ext cx="7391400" cy="58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in PrP</a:t>
            </a:r>
            <a:r>
              <a:rPr lang="en-US" sz="1600" baseline="30000">
                <a:solidFill>
                  <a:srgbClr val="FF0000"/>
                </a:solidFill>
                <a:latin typeface="Helvetica" pitchFamily="1" charset="0"/>
              </a:rPr>
              <a:t>C* 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C-terminal half of H2 and part of H3 are disordered</a:t>
            </a:r>
            <a:endParaRPr lang="en-US" sz="1600">
              <a:solidFill>
                <a:schemeClr val="tx2"/>
              </a:solidFill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endParaRPr lang="en-US" sz="1600" baseline="30000">
              <a:solidFill>
                <a:srgbClr val="0000FF"/>
              </a:solidFill>
              <a:latin typeface="Helvetica" pitchFamily="1" charset="0"/>
            </a:endParaRPr>
          </a:p>
        </p:txBody>
      </p:sp>
      <p:sp>
        <p:nvSpPr>
          <p:cNvPr id="5530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09600" y="1295400"/>
            <a:ext cx="7848600" cy="3886200"/>
          </a:xfrm>
        </p:spPr>
        <p:txBody>
          <a:bodyPr/>
          <a:lstStyle/>
          <a:p>
            <a:pPr lvl="1">
              <a:buFontTx/>
              <a:buNone/>
            </a:pPr>
            <a:endParaRPr lang="en-US"/>
          </a:p>
          <a:p>
            <a:pPr lvl="1">
              <a:buFontTx/>
              <a:buNone/>
            </a:pPr>
            <a:endParaRPr lang="en-US"/>
          </a:p>
        </p:txBody>
      </p:sp>
      <p:pic>
        <p:nvPicPr>
          <p:cNvPr id="55302" name="Picture 6" descr="KuwataBiochem02_Fig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3873500"/>
            <a:ext cx="4876800" cy="1643063"/>
          </a:xfrm>
          <a:prstGeom prst="rect">
            <a:avLst/>
          </a:prstGeom>
          <a:noFill/>
        </p:spPr>
      </p:pic>
      <p:sp>
        <p:nvSpPr>
          <p:cNvPr id="55303" name="Text Box 7"/>
          <p:cNvSpPr txBox="1">
            <a:spLocks noChangeArrowheads="1"/>
          </p:cNvSpPr>
          <p:nvPr/>
        </p:nvSpPr>
        <p:spPr bwMode="auto">
          <a:xfrm>
            <a:off x="2362200" y="5638800"/>
            <a:ext cx="914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98.99%</a:t>
            </a:r>
          </a:p>
        </p:txBody>
      </p:sp>
      <p:sp>
        <p:nvSpPr>
          <p:cNvPr id="55304" name="Text Box 8"/>
          <p:cNvSpPr txBox="1">
            <a:spLocks noChangeArrowheads="1"/>
          </p:cNvSpPr>
          <p:nvPr/>
        </p:nvSpPr>
        <p:spPr bwMode="auto">
          <a:xfrm>
            <a:off x="4191000" y="5638800"/>
            <a:ext cx="762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1.0%</a:t>
            </a:r>
          </a:p>
        </p:txBody>
      </p:sp>
      <p:sp>
        <p:nvSpPr>
          <p:cNvPr id="55305" name="Text Box 9"/>
          <p:cNvSpPr txBox="1">
            <a:spLocks noChangeArrowheads="1"/>
          </p:cNvSpPr>
          <p:nvPr/>
        </p:nvSpPr>
        <p:spPr bwMode="auto">
          <a:xfrm>
            <a:off x="5867400" y="5638800"/>
            <a:ext cx="762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0.01%</a:t>
            </a:r>
          </a:p>
        </p:txBody>
      </p:sp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381000"/>
            <a:ext cx="7772400" cy="1143000"/>
          </a:xfrm>
          <a:solidFill>
            <a:srgbClr val="800080">
              <a:alpha val="42999"/>
            </a:srgbClr>
          </a:solidFill>
        </p:spPr>
        <p:txBody>
          <a:bodyPr/>
          <a:lstStyle/>
          <a:p>
            <a:r>
              <a:rPr lang="en-US" sz="3200"/>
              <a:t>Many pathogenic mutations are clustered around H2 and H3</a:t>
            </a:r>
          </a:p>
        </p:txBody>
      </p:sp>
      <p:pic>
        <p:nvPicPr>
          <p:cNvPr id="63492" name="Picture 4" descr="Collinge01_page3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2819400"/>
            <a:ext cx="5715000" cy="3308350"/>
          </a:xfrm>
          <a:prstGeom prst="rect">
            <a:avLst/>
          </a:prstGeom>
          <a:noFill/>
        </p:spPr>
      </p:pic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5394325" y="2401888"/>
            <a:ext cx="2690813" cy="4572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H2 and H3 region</a:t>
            </a:r>
          </a:p>
        </p:txBody>
      </p:sp>
      <p:sp>
        <p:nvSpPr>
          <p:cNvPr id="63495" name="Text Box 7"/>
          <p:cNvSpPr txBox="1">
            <a:spLocks noChangeArrowheads="1"/>
          </p:cNvSpPr>
          <p:nvPr/>
        </p:nvSpPr>
        <p:spPr bwMode="auto">
          <a:xfrm>
            <a:off x="669925" y="2325688"/>
            <a:ext cx="3198813" cy="457200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From Collinge (2001)</a:t>
            </a:r>
            <a:endParaRPr 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7848600" cy="4572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Scenario for initiation of PrP</a:t>
            </a:r>
            <a:r>
              <a:rPr lang="en-US" sz="3200" baseline="30000">
                <a:solidFill>
                  <a:srgbClr val="FFFF00"/>
                </a:solidFill>
                <a:latin typeface="Helvetica" pitchFamily="1" charset="0"/>
              </a:rPr>
              <a:t>C</a:t>
            </a:r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 aggregation</a:t>
            </a:r>
          </a:p>
        </p:txBody>
      </p:sp>
      <p:pic>
        <p:nvPicPr>
          <p:cNvPr id="57347" name="Picture 3" descr="PrPsc_pictur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5400" y="4770438"/>
            <a:ext cx="1752600" cy="1338262"/>
          </a:xfrm>
          <a:prstGeom prst="rect">
            <a:avLst/>
          </a:prstGeom>
          <a:noFill/>
        </p:spPr>
      </p:pic>
      <p:sp>
        <p:nvSpPr>
          <p:cNvPr id="57348" name="Text Box 4"/>
          <p:cNvSpPr txBox="1">
            <a:spLocks noChangeArrowheads="1"/>
          </p:cNvSpPr>
          <p:nvPr/>
        </p:nvSpPr>
        <p:spPr bwMode="auto">
          <a:xfrm>
            <a:off x="6781800" y="5181600"/>
            <a:ext cx="1676400" cy="70326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chemeClr val="accent2"/>
                </a:solidFill>
                <a:latin typeface="Helvetica" pitchFamily="1" charset="0"/>
              </a:rPr>
              <a:t>PrP</a:t>
            </a:r>
            <a:r>
              <a:rPr lang="en-US" sz="1600" b="1" baseline="30000">
                <a:solidFill>
                  <a:schemeClr val="accent2"/>
                </a:solidFill>
                <a:latin typeface="Helvetica" pitchFamily="1" charset="0"/>
              </a:rPr>
              <a:t>Sc</a:t>
            </a: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 </a:t>
            </a:r>
          </a:p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(48% </a:t>
            </a:r>
            <a:r>
              <a:rPr lang="el-GR" sz="1600">
                <a:solidFill>
                  <a:schemeClr val="accent2"/>
                </a:solidFill>
                <a:latin typeface="Lucida Grande" pitchFamily="1" charset="0"/>
              </a:rPr>
              <a:t>β</a:t>
            </a: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, 25% </a:t>
            </a:r>
            <a:r>
              <a:rPr lang="el-GR" sz="1600">
                <a:solidFill>
                  <a:schemeClr val="accent2"/>
                </a:solidFill>
                <a:latin typeface="Lucida Grande" pitchFamily="1" charset="0"/>
              </a:rPr>
              <a:t>α</a:t>
            </a: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)</a:t>
            </a:r>
          </a:p>
        </p:txBody>
      </p:sp>
      <p:pic>
        <p:nvPicPr>
          <p:cNvPr id="57349" name="Picture 5" descr="mPrP_helix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3000" y="3733800"/>
            <a:ext cx="2057400" cy="1643063"/>
          </a:xfrm>
          <a:prstGeom prst="rect">
            <a:avLst/>
          </a:prstGeom>
          <a:noFill/>
        </p:spPr>
      </p:pic>
      <p:sp>
        <p:nvSpPr>
          <p:cNvPr id="57350" name="AutoShape 6"/>
          <p:cNvSpPr>
            <a:spLocks noChangeArrowheads="1"/>
          </p:cNvSpPr>
          <p:nvPr/>
        </p:nvSpPr>
        <p:spPr bwMode="auto">
          <a:xfrm>
            <a:off x="4724400" y="5257800"/>
            <a:ext cx="381000" cy="228600"/>
          </a:xfrm>
          <a:prstGeom prst="rightArrow">
            <a:avLst>
              <a:gd name="adj1" fmla="val 50000"/>
              <a:gd name="adj2" fmla="val 41667"/>
            </a:avLst>
          </a:prstGeom>
          <a:solidFill>
            <a:srgbClr val="FFFF00"/>
          </a:solidFill>
          <a:ln w="15875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7351" name="Text Box 7"/>
          <p:cNvSpPr txBox="1">
            <a:spLocks noChangeArrowheads="1"/>
          </p:cNvSpPr>
          <p:nvPr/>
        </p:nvSpPr>
        <p:spPr bwMode="auto">
          <a:xfrm>
            <a:off x="1219200" y="5257800"/>
            <a:ext cx="16764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>
                <a:latin typeface="Helvetica" pitchFamily="1" charset="0"/>
              </a:rPr>
              <a:t>(45% </a:t>
            </a:r>
            <a:r>
              <a:rPr lang="el-GR" sz="1600">
                <a:latin typeface="Lucida Grande" pitchFamily="1" charset="0"/>
              </a:rPr>
              <a:t>α</a:t>
            </a:r>
            <a:r>
              <a:rPr lang="en-US" sz="1600">
                <a:latin typeface="Helvetica" pitchFamily="1" charset="0"/>
              </a:rPr>
              <a:t>, 8% </a:t>
            </a:r>
            <a:r>
              <a:rPr lang="el-GR" sz="1600">
                <a:latin typeface="Lucida Grande" pitchFamily="1" charset="0"/>
              </a:rPr>
              <a:t>β</a:t>
            </a:r>
            <a:r>
              <a:rPr lang="en-US" sz="1600">
                <a:latin typeface="Helvetica" pitchFamily="1" charset="0"/>
              </a:rPr>
              <a:t>)</a:t>
            </a:r>
          </a:p>
        </p:txBody>
      </p:sp>
      <p:pic>
        <p:nvPicPr>
          <p:cNvPr id="57352" name="Picture 8" descr="mPrP_Cstar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71800" y="4572000"/>
            <a:ext cx="1600200" cy="1365250"/>
          </a:xfrm>
          <a:prstGeom prst="rect">
            <a:avLst/>
          </a:prstGeom>
          <a:noFill/>
        </p:spPr>
      </p:pic>
      <p:sp>
        <p:nvSpPr>
          <p:cNvPr id="57353" name="Text Box 9"/>
          <p:cNvSpPr txBox="1">
            <a:spLocks noChangeArrowheads="1"/>
          </p:cNvSpPr>
          <p:nvPr/>
        </p:nvSpPr>
        <p:spPr bwMode="auto">
          <a:xfrm>
            <a:off x="762000" y="3048000"/>
            <a:ext cx="1219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latin typeface="Helvetica" pitchFamily="1" charset="0"/>
              </a:rPr>
              <a:t>Unfolded</a:t>
            </a:r>
            <a:endParaRPr lang="en-US" sz="1600">
              <a:latin typeface="Helvetica" pitchFamily="1" charset="0"/>
            </a:endParaRPr>
          </a:p>
        </p:txBody>
      </p:sp>
      <p:sp>
        <p:nvSpPr>
          <p:cNvPr id="57354" name="Text Box 10"/>
          <p:cNvSpPr txBox="1">
            <a:spLocks noChangeArrowheads="1"/>
          </p:cNvSpPr>
          <p:nvPr/>
        </p:nvSpPr>
        <p:spPr bwMode="auto">
          <a:xfrm>
            <a:off x="3048000" y="4114800"/>
            <a:ext cx="1219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PrP</a:t>
            </a:r>
            <a:r>
              <a:rPr lang="en-US" sz="1600" b="1" baseline="30000">
                <a:solidFill>
                  <a:srgbClr val="FF0000"/>
                </a:solidFill>
                <a:latin typeface="Helvetica" pitchFamily="1" charset="0"/>
              </a:rPr>
              <a:t>C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*</a:t>
            </a:r>
          </a:p>
        </p:txBody>
      </p:sp>
      <p:sp>
        <p:nvSpPr>
          <p:cNvPr id="57355" name="Freeform 11"/>
          <p:cNvSpPr>
            <a:spLocks/>
          </p:cNvSpPr>
          <p:nvPr/>
        </p:nvSpPr>
        <p:spPr bwMode="auto">
          <a:xfrm>
            <a:off x="1066800" y="1752600"/>
            <a:ext cx="2593975" cy="2222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8" y="715"/>
              </a:cxn>
              <a:cxn ang="0">
                <a:pos x="316" y="762"/>
              </a:cxn>
              <a:cxn ang="0">
                <a:pos x="541" y="401"/>
              </a:cxn>
              <a:cxn ang="0">
                <a:pos x="774" y="984"/>
              </a:cxn>
              <a:cxn ang="0">
                <a:pos x="1146" y="959"/>
              </a:cxn>
              <a:cxn ang="0">
                <a:pos x="1394" y="146"/>
              </a:cxn>
              <a:cxn ang="0">
                <a:pos x="1532" y="1392"/>
              </a:cxn>
              <a:cxn ang="0">
                <a:pos x="1634" y="196"/>
              </a:cxn>
            </a:cxnLst>
            <a:rect l="0" t="0" r="r" b="b"/>
            <a:pathLst>
              <a:path w="1634" h="1400">
                <a:moveTo>
                  <a:pt x="0" y="0"/>
                </a:moveTo>
                <a:cubicBezTo>
                  <a:pt x="23" y="119"/>
                  <a:pt x="85" y="588"/>
                  <a:pt x="138" y="715"/>
                </a:cubicBezTo>
                <a:cubicBezTo>
                  <a:pt x="191" y="842"/>
                  <a:pt x="249" y="814"/>
                  <a:pt x="316" y="762"/>
                </a:cubicBezTo>
                <a:cubicBezTo>
                  <a:pt x="383" y="710"/>
                  <a:pt x="465" y="364"/>
                  <a:pt x="541" y="401"/>
                </a:cubicBezTo>
                <a:cubicBezTo>
                  <a:pt x="617" y="438"/>
                  <a:pt x="673" y="891"/>
                  <a:pt x="774" y="984"/>
                </a:cubicBezTo>
                <a:cubicBezTo>
                  <a:pt x="875" y="1077"/>
                  <a:pt x="1043" y="1099"/>
                  <a:pt x="1146" y="959"/>
                </a:cubicBezTo>
                <a:cubicBezTo>
                  <a:pt x="1249" y="819"/>
                  <a:pt x="1330" y="74"/>
                  <a:pt x="1394" y="146"/>
                </a:cubicBezTo>
                <a:cubicBezTo>
                  <a:pt x="1458" y="218"/>
                  <a:pt x="1492" y="1384"/>
                  <a:pt x="1532" y="1392"/>
                </a:cubicBezTo>
                <a:cubicBezTo>
                  <a:pt x="1572" y="1400"/>
                  <a:pt x="1613" y="445"/>
                  <a:pt x="1634" y="196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57356" name="Text Box 12"/>
          <p:cNvSpPr txBox="1">
            <a:spLocks noChangeArrowheads="1"/>
          </p:cNvSpPr>
          <p:nvPr/>
        </p:nvSpPr>
        <p:spPr bwMode="auto">
          <a:xfrm>
            <a:off x="1905000" y="3505200"/>
            <a:ext cx="1219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chemeClr val="tx2"/>
                </a:solidFill>
                <a:latin typeface="Helvetica" pitchFamily="1" charset="0"/>
              </a:rPr>
              <a:t>PrP</a:t>
            </a:r>
            <a:r>
              <a:rPr lang="en-US" sz="1600" b="1" baseline="30000">
                <a:solidFill>
                  <a:schemeClr val="tx2"/>
                </a:solidFill>
                <a:latin typeface="Helvetica" pitchFamily="1" charset="0"/>
              </a:rPr>
              <a:t>C</a:t>
            </a:r>
            <a:endParaRPr lang="en-US" sz="1600">
              <a:solidFill>
                <a:schemeClr val="tx2"/>
              </a:solidFill>
              <a:latin typeface="Helvetica" pitchFamily="1" charset="0"/>
            </a:endParaRPr>
          </a:p>
        </p:txBody>
      </p:sp>
      <p:sp>
        <p:nvSpPr>
          <p:cNvPr id="57357" name="Text Box 13"/>
          <p:cNvSpPr txBox="1">
            <a:spLocks noChangeArrowheads="1"/>
          </p:cNvSpPr>
          <p:nvPr/>
        </p:nvSpPr>
        <p:spPr bwMode="auto">
          <a:xfrm>
            <a:off x="2895600" y="5943600"/>
            <a:ext cx="16764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(20% </a:t>
            </a:r>
            <a:r>
              <a:rPr lang="el-GR" sz="1600">
                <a:solidFill>
                  <a:srgbClr val="FF0000"/>
                </a:solidFill>
                <a:latin typeface="Lucida Grande" pitchFamily="1" charset="0"/>
              </a:rPr>
              <a:t>α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)</a:t>
            </a:r>
          </a:p>
        </p:txBody>
      </p:sp>
      <p:sp>
        <p:nvSpPr>
          <p:cNvPr id="57358" name="Text Box 14"/>
          <p:cNvSpPr txBox="1">
            <a:spLocks noChangeArrowheads="1"/>
          </p:cNvSpPr>
          <p:nvPr/>
        </p:nvSpPr>
        <p:spPr bwMode="auto">
          <a:xfrm>
            <a:off x="5334000" y="1676400"/>
            <a:ext cx="2743200" cy="1314450"/>
          </a:xfrm>
          <a:prstGeom prst="rect">
            <a:avLst/>
          </a:prstGeom>
          <a:solidFill>
            <a:srgbClr val="FFFF99">
              <a:alpha val="70000"/>
            </a:srgbClr>
          </a:solidFill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 u="sng">
                <a:latin typeface="Helvetica" pitchFamily="1" charset="0"/>
              </a:rPr>
              <a:t>Finding</a:t>
            </a:r>
            <a:r>
              <a:rPr lang="en-US" sz="1600">
                <a:latin typeface="Helvetica" pitchFamily="1" charset="0"/>
              </a:rPr>
              <a:t>:</a:t>
            </a:r>
          </a:p>
          <a:p>
            <a:pPr eaLnBrk="1" hangingPunct="1">
              <a:spcBef>
                <a:spcPct val="50000"/>
              </a:spcBef>
            </a:pPr>
            <a:r>
              <a:rPr lang="en-US" sz="1600">
                <a:latin typeface="Helvetica" pitchFamily="1" charset="0"/>
              </a:rPr>
              <a:t>transition  </a:t>
            </a:r>
            <a:r>
              <a:rPr lang="el-GR" sz="1600">
                <a:latin typeface="Lucida Grande" pitchFamily="1" charset="0"/>
              </a:rPr>
              <a:t>α</a:t>
            </a:r>
            <a:r>
              <a:rPr lang="en-US" sz="1600">
                <a:latin typeface="Helvetica" pitchFamily="1" charset="0"/>
              </a:rPr>
              <a:t> </a:t>
            </a:r>
            <a:r>
              <a:rPr lang="en-US" sz="1600">
                <a:latin typeface="Helvetica" pitchFamily="1" charset="0"/>
                <a:sym typeface="Wingdings" pitchFamily="2" charset="2"/>
              </a:rPr>
              <a:t> 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  <a:sym typeface="Wingdings" pitchFamily="2" charset="2"/>
              </a:rPr>
              <a:t>PrP</a:t>
            </a:r>
            <a:r>
              <a:rPr lang="en-US" sz="1600" baseline="30000">
                <a:solidFill>
                  <a:srgbClr val="FF0000"/>
                </a:solidFill>
                <a:latin typeface="Helvetica" pitchFamily="1" charset="0"/>
                <a:sym typeface="Wingdings" pitchFamily="2" charset="2"/>
              </a:rPr>
              <a:t>C*</a:t>
            </a:r>
            <a:r>
              <a:rPr lang="en-US" sz="1600">
                <a:latin typeface="Helvetica" pitchFamily="1" charset="0"/>
                <a:sym typeface="Wingdings" pitchFamily="2" charset="2"/>
              </a:rPr>
              <a:t> state</a:t>
            </a:r>
          </a:p>
          <a:p>
            <a:pPr eaLnBrk="1" hangingPunct="1">
              <a:spcBef>
                <a:spcPct val="50000"/>
              </a:spcBef>
            </a:pPr>
            <a:r>
              <a:rPr lang="en-US" sz="1600">
                <a:latin typeface="Helvetica" pitchFamily="1" charset="0"/>
                <a:sym typeface="Wingdings" pitchFamily="2" charset="2"/>
              </a:rPr>
              <a:t>initiated in second half of H2 and does not involve H1</a:t>
            </a:r>
            <a:endParaRPr lang="el-GR" sz="1600">
              <a:latin typeface="Helvetica" pitchFamily="1" charset="0"/>
            </a:endParaRPr>
          </a:p>
        </p:txBody>
      </p:sp>
      <p:sp>
        <p:nvSpPr>
          <p:cNvPr id="57359" name="Line 15"/>
          <p:cNvSpPr>
            <a:spLocks noChangeShapeType="1"/>
          </p:cNvSpPr>
          <p:nvPr/>
        </p:nvSpPr>
        <p:spPr bwMode="auto">
          <a:xfrm>
            <a:off x="2895600" y="3733800"/>
            <a:ext cx="381000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arrow" w="lg" len="lg"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57361" name="Text Box 17"/>
          <p:cNvSpPr txBox="1">
            <a:spLocks noChangeArrowheads="1"/>
          </p:cNvSpPr>
          <p:nvPr/>
        </p:nvSpPr>
        <p:spPr bwMode="auto">
          <a:xfrm>
            <a:off x="3946525" y="30876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57363" name="Text Box 19"/>
          <p:cNvSpPr txBox="1">
            <a:spLocks noChangeArrowheads="1"/>
          </p:cNvSpPr>
          <p:nvPr/>
        </p:nvSpPr>
        <p:spPr bwMode="auto">
          <a:xfrm>
            <a:off x="3946525" y="30876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57364" name="Line 20"/>
          <p:cNvSpPr>
            <a:spLocks noChangeShapeType="1"/>
          </p:cNvSpPr>
          <p:nvPr/>
        </p:nvSpPr>
        <p:spPr bwMode="auto">
          <a:xfrm>
            <a:off x="4038600" y="34290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67" name="Line 23"/>
          <p:cNvSpPr>
            <a:spLocks noChangeShapeType="1"/>
          </p:cNvSpPr>
          <p:nvPr/>
        </p:nvSpPr>
        <p:spPr bwMode="auto">
          <a:xfrm>
            <a:off x="4038600" y="19812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71" name="Line 27"/>
          <p:cNvSpPr>
            <a:spLocks noChangeShapeType="1"/>
          </p:cNvSpPr>
          <p:nvPr/>
        </p:nvSpPr>
        <p:spPr bwMode="auto">
          <a:xfrm>
            <a:off x="4191000" y="198120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74" name="Text Box 30"/>
          <p:cNvSpPr txBox="1">
            <a:spLocks noChangeArrowheads="1"/>
          </p:cNvSpPr>
          <p:nvPr/>
        </p:nvSpPr>
        <p:spPr bwMode="auto">
          <a:xfrm>
            <a:off x="4114800" y="25146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57375" name="Text Box 31"/>
          <p:cNvSpPr txBox="1">
            <a:spLocks noChangeArrowheads="1"/>
          </p:cNvSpPr>
          <p:nvPr/>
        </p:nvSpPr>
        <p:spPr bwMode="auto">
          <a:xfrm>
            <a:off x="3810000" y="2590800"/>
            <a:ext cx="720725" cy="457200"/>
          </a:xfrm>
          <a:prstGeom prst="rect">
            <a:avLst/>
          </a:prstGeom>
          <a:solidFill>
            <a:srgbClr val="FFFA29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ym typeface="Symbol" pitchFamily="18" charset="2"/>
              </a:rPr>
              <a:t>G</a:t>
            </a:r>
            <a:r>
              <a:rPr lang="en-US" baseline="30000">
                <a:sym typeface="Symbol" pitchFamily="18" charset="2"/>
              </a:rPr>
              <a:t>†</a:t>
            </a:r>
            <a:endParaRPr lang="en-US"/>
          </a:p>
        </p:txBody>
      </p:sp>
      <p:sp>
        <p:nvSpPr>
          <p:cNvPr id="57376" name="Line 32"/>
          <p:cNvSpPr>
            <a:spLocks noChangeShapeType="1"/>
          </p:cNvSpPr>
          <p:nvPr/>
        </p:nvSpPr>
        <p:spPr bwMode="auto">
          <a:xfrm flipV="1">
            <a:off x="4191000" y="29718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79" name="Text Box 35"/>
          <p:cNvSpPr txBox="1">
            <a:spLocks noChangeArrowheads="1"/>
          </p:cNvSpPr>
          <p:nvPr/>
        </p:nvSpPr>
        <p:spPr bwMode="auto">
          <a:xfrm>
            <a:off x="5334000" y="3200400"/>
            <a:ext cx="2116138" cy="4572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ym typeface="Symbol" pitchFamily="18" charset="2"/>
              </a:rPr>
              <a:t>G</a:t>
            </a:r>
            <a:r>
              <a:rPr lang="en-US" b="1" baseline="30000">
                <a:sym typeface="Symbol" pitchFamily="18" charset="2"/>
              </a:rPr>
              <a:t>†</a:t>
            </a:r>
            <a:r>
              <a:rPr lang="en-US" b="1">
                <a:sym typeface="Symbol" pitchFamily="18" charset="2"/>
              </a:rPr>
              <a:t> /K</a:t>
            </a:r>
            <a:r>
              <a:rPr lang="en-US" b="1" baseline="-25000">
                <a:sym typeface="Symbol" pitchFamily="18" charset="2"/>
              </a:rPr>
              <a:t>B</a:t>
            </a:r>
            <a:r>
              <a:rPr lang="en-US" b="1">
                <a:sym typeface="Symbol" pitchFamily="18" charset="2"/>
              </a:rPr>
              <a:t>T  1</a:t>
            </a:r>
            <a:endParaRPr lang="en-US"/>
          </a:p>
        </p:txBody>
      </p:sp>
      <p:sp>
        <p:nvSpPr>
          <p:cNvPr id="57381" name="Text Box 37"/>
          <p:cNvSpPr txBox="1">
            <a:spLocks noChangeArrowheads="1"/>
          </p:cNvSpPr>
          <p:nvPr/>
        </p:nvSpPr>
        <p:spPr bwMode="auto">
          <a:xfrm>
            <a:off x="5394325" y="3849688"/>
            <a:ext cx="2397125" cy="822325"/>
          </a:xfrm>
          <a:prstGeom prst="rect">
            <a:avLst/>
          </a:prstGeom>
          <a:solidFill>
            <a:srgbClr val="DE00E4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PrP</a:t>
            </a:r>
            <a:r>
              <a:rPr lang="en-US" baseline="30000"/>
              <a:t>C</a:t>
            </a:r>
            <a:r>
              <a:rPr lang="en-US"/>
              <a:t>* formation </a:t>
            </a:r>
          </a:p>
          <a:p>
            <a:r>
              <a:rPr lang="en-US"/>
              <a:t>improbable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3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3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73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73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79" grpId="0" animBg="1" autoUpdateAnimBg="0"/>
      <p:bldP spid="57381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plot_conf_Namd_car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2514600"/>
            <a:ext cx="2682875" cy="3352800"/>
          </a:xfrm>
          <a:prstGeom prst="rect">
            <a:avLst/>
          </a:prstGeom>
          <a:noFill/>
        </p:spPr>
      </p:pic>
      <p:pic>
        <p:nvPicPr>
          <p:cNvPr id="59395" name="Picture 3" descr="plot_1ag2_car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57600" y="1371600"/>
            <a:ext cx="2071688" cy="2590800"/>
          </a:xfrm>
          <a:prstGeom prst="rect">
            <a:avLst/>
          </a:prstGeom>
          <a:noFill/>
        </p:spPr>
      </p:pic>
      <p:sp>
        <p:nvSpPr>
          <p:cNvPr id="59396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533400"/>
          </a:xfrm>
          <a:solidFill>
            <a:srgbClr val="000099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Proposed structures for PrP</a:t>
            </a:r>
            <a:r>
              <a:rPr lang="en-US" sz="3200" baseline="30000">
                <a:solidFill>
                  <a:srgbClr val="FFFF00"/>
                </a:solidFill>
                <a:latin typeface="Helvetica" pitchFamily="1" charset="0"/>
              </a:rPr>
              <a:t>C*</a:t>
            </a:r>
            <a:endParaRPr lang="en-US" sz="3200">
              <a:solidFill>
                <a:srgbClr val="FFFF00"/>
              </a:solidFill>
              <a:latin typeface="Helvetica" pitchFamily="1" charset="0"/>
            </a:endParaRPr>
          </a:p>
        </p:txBody>
      </p:sp>
      <p:sp>
        <p:nvSpPr>
          <p:cNvPr id="59397" name="Text Box 5"/>
          <p:cNvSpPr txBox="1">
            <a:spLocks noChangeArrowheads="1"/>
          </p:cNvSpPr>
          <p:nvPr/>
        </p:nvSpPr>
        <p:spPr bwMode="auto">
          <a:xfrm>
            <a:off x="5181600" y="2590800"/>
            <a:ext cx="2743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Charmm</a:t>
            </a:r>
          </a:p>
        </p:txBody>
      </p:sp>
      <p:sp>
        <p:nvSpPr>
          <p:cNvPr id="59398" name="Text Box 6"/>
          <p:cNvSpPr txBox="1">
            <a:spLocks noChangeArrowheads="1"/>
          </p:cNvSpPr>
          <p:nvPr/>
        </p:nvSpPr>
        <p:spPr bwMode="auto">
          <a:xfrm>
            <a:off x="3352800" y="5791200"/>
            <a:ext cx="2895600" cy="70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Clr>
                <a:srgbClr val="000099"/>
              </a:buClr>
              <a:buFont typeface="Wingdings" pitchFamily="2" charset="2"/>
              <a:buChar char="§"/>
            </a:pPr>
            <a:r>
              <a:rPr lang="en-US" sz="1600">
                <a:solidFill>
                  <a:srgbClr val="000099"/>
                </a:solidFill>
                <a:latin typeface="Helvetica" pitchFamily="1" charset="0"/>
              </a:rPr>
              <a:t> H1 still </a:t>
            </a:r>
            <a:r>
              <a:rPr lang="el-GR" sz="1600">
                <a:solidFill>
                  <a:srgbClr val="000099"/>
                </a:solidFill>
                <a:latin typeface="Lucida Grande" pitchFamily="1" charset="0"/>
              </a:rPr>
              <a:t>α</a:t>
            </a:r>
            <a:r>
              <a:rPr lang="en-US" sz="1600">
                <a:solidFill>
                  <a:srgbClr val="000099"/>
                </a:solidFill>
                <a:latin typeface="Helvetica" pitchFamily="1" charset="0"/>
              </a:rPr>
              <a:t>-helical</a:t>
            </a:r>
            <a:endParaRPr lang="el-GR" sz="1600">
              <a:solidFill>
                <a:srgbClr val="000099"/>
              </a:solidFill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Clr>
                <a:srgbClr val="000099"/>
              </a:buClr>
              <a:buFont typeface="Wingdings" pitchFamily="2" charset="2"/>
              <a:buChar char="§"/>
            </a:pPr>
            <a:r>
              <a:rPr lang="en-US" sz="1600">
                <a:solidFill>
                  <a:srgbClr val="000099"/>
                </a:solidFill>
                <a:latin typeface="Helvetica" pitchFamily="1" charset="0"/>
              </a:rPr>
              <a:t> H3 only partially </a:t>
            </a:r>
            <a:r>
              <a:rPr lang="el-GR" sz="1600">
                <a:solidFill>
                  <a:srgbClr val="000099"/>
                </a:solidFill>
                <a:latin typeface="Lucida Grande" pitchFamily="1" charset="0"/>
              </a:rPr>
              <a:t>α</a:t>
            </a:r>
            <a:r>
              <a:rPr lang="en-US" sz="1600">
                <a:solidFill>
                  <a:srgbClr val="000099"/>
                </a:solidFill>
                <a:latin typeface="Helvetica" pitchFamily="1" charset="0"/>
              </a:rPr>
              <a:t>-helical</a:t>
            </a:r>
            <a:endParaRPr lang="el-GR" sz="1600">
              <a:solidFill>
                <a:srgbClr val="000099"/>
              </a:solidFill>
              <a:latin typeface="Helvetica" pitchFamily="1" charset="0"/>
            </a:endParaRPr>
          </a:p>
        </p:txBody>
      </p:sp>
      <p:pic>
        <p:nvPicPr>
          <p:cNvPr id="59399" name="Picture 7" descr="plot_conf_Moil_car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12838" y="2514600"/>
            <a:ext cx="2620962" cy="3276600"/>
          </a:xfrm>
          <a:prstGeom prst="rect">
            <a:avLst/>
          </a:prstGeom>
          <a:noFill/>
        </p:spPr>
      </p:pic>
      <p:sp>
        <p:nvSpPr>
          <p:cNvPr id="59400" name="Text Box 8"/>
          <p:cNvSpPr txBox="1">
            <a:spLocks noChangeArrowheads="1"/>
          </p:cNvSpPr>
          <p:nvPr/>
        </p:nvSpPr>
        <p:spPr bwMode="auto">
          <a:xfrm>
            <a:off x="914400" y="2590800"/>
            <a:ext cx="2743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Amber and OPLS</a:t>
            </a:r>
          </a:p>
        </p:txBody>
      </p:sp>
      <p:sp>
        <p:nvSpPr>
          <p:cNvPr id="59401" name="Text Box 9"/>
          <p:cNvSpPr txBox="1">
            <a:spLocks noChangeArrowheads="1"/>
          </p:cNvSpPr>
          <p:nvPr/>
        </p:nvSpPr>
        <p:spPr bwMode="auto">
          <a:xfrm>
            <a:off x="3124200" y="1371600"/>
            <a:ext cx="2743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PDB</a:t>
            </a:r>
          </a:p>
        </p:txBody>
      </p:sp>
      <p:sp>
        <p:nvSpPr>
          <p:cNvPr id="59402" name="Text Box 10"/>
          <p:cNvSpPr txBox="1">
            <a:spLocks noChangeArrowheads="1"/>
          </p:cNvSpPr>
          <p:nvPr/>
        </p:nvSpPr>
        <p:spPr bwMode="auto">
          <a:xfrm>
            <a:off x="3962400" y="3733800"/>
            <a:ext cx="137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(48% </a:t>
            </a:r>
            <a:r>
              <a:rPr lang="el-GR" sz="1400">
                <a:latin typeface="Lucida Grande" pitchFamily="1" charset="0"/>
              </a:rPr>
              <a:t>α</a:t>
            </a:r>
            <a:r>
              <a:rPr lang="en-US" sz="1400">
                <a:latin typeface="Helvetica" pitchFamily="1" charset="0"/>
              </a:rPr>
              <a:t>-helix)</a:t>
            </a:r>
            <a:endParaRPr lang="el-GR" sz="1400">
              <a:latin typeface="Helvetica" pitchFamily="1" charset="0"/>
            </a:endParaRPr>
          </a:p>
        </p:txBody>
      </p:sp>
      <p:sp>
        <p:nvSpPr>
          <p:cNvPr id="59403" name="Text Box 11"/>
          <p:cNvSpPr txBox="1">
            <a:spLocks noChangeArrowheads="1"/>
          </p:cNvSpPr>
          <p:nvPr/>
        </p:nvSpPr>
        <p:spPr bwMode="auto">
          <a:xfrm>
            <a:off x="1676400" y="5410200"/>
            <a:ext cx="152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(30% </a:t>
            </a:r>
            <a:r>
              <a:rPr lang="el-GR" sz="1400">
                <a:latin typeface="Lucida Grande" pitchFamily="1" charset="0"/>
              </a:rPr>
              <a:t>α</a:t>
            </a:r>
            <a:r>
              <a:rPr lang="en-US" sz="1400">
                <a:latin typeface="Helvetica" pitchFamily="1" charset="0"/>
              </a:rPr>
              <a:t>-helix)</a:t>
            </a:r>
            <a:endParaRPr lang="el-GR" sz="1400">
              <a:latin typeface="Helvetica" pitchFamily="1" charset="0"/>
            </a:endParaRPr>
          </a:p>
        </p:txBody>
      </p:sp>
      <p:sp>
        <p:nvSpPr>
          <p:cNvPr id="59404" name="Text Box 12"/>
          <p:cNvSpPr txBox="1">
            <a:spLocks noChangeArrowheads="1"/>
          </p:cNvSpPr>
          <p:nvPr/>
        </p:nvSpPr>
        <p:spPr bwMode="auto">
          <a:xfrm>
            <a:off x="6019800" y="5410200"/>
            <a:ext cx="1447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(20% </a:t>
            </a:r>
            <a:r>
              <a:rPr lang="el-GR" sz="1400">
                <a:latin typeface="Lucida Grande" pitchFamily="1" charset="0"/>
              </a:rPr>
              <a:t>α</a:t>
            </a:r>
            <a:r>
              <a:rPr lang="en-US" sz="1400">
                <a:latin typeface="Helvetica" pitchFamily="1" charset="0"/>
              </a:rPr>
              <a:t>-helix)</a:t>
            </a:r>
            <a:endParaRPr lang="el-GR" sz="1400">
              <a:latin typeface="Helvetica" pitchFamily="1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228600"/>
            <a:ext cx="4648200" cy="685800"/>
          </a:xfrm>
          <a:solidFill>
            <a:srgbClr val="129C00">
              <a:alpha val="50999"/>
            </a:srgbClr>
          </a:solidFill>
        </p:spPr>
        <p:txBody>
          <a:bodyPr/>
          <a:lstStyle/>
          <a:p>
            <a:r>
              <a:rPr lang="en-US" sz="3200" b="1"/>
              <a:t>Conclusions</a:t>
            </a:r>
            <a:endParaRPr lang="en-US" sz="3200"/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743200"/>
            <a:ext cx="7772400" cy="2819400"/>
          </a:xfrm>
          <a:solidFill>
            <a:srgbClr val="FFC90C"/>
          </a:solidFill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1800"/>
              <a:t>Multiple routes and scenarios for fibril formation</a:t>
            </a:r>
          </a:p>
          <a:p>
            <a:pPr>
              <a:lnSpc>
                <a:spcPct val="90000"/>
              </a:lnSpc>
            </a:pPr>
            <a:r>
              <a:rPr lang="en-US" sz="1800"/>
              <a:t>Electrostatic and hydrophobic interactions determine structure and kinetics</a:t>
            </a:r>
          </a:p>
          <a:p>
            <a:pPr>
              <a:lnSpc>
                <a:spcPct val="90000"/>
              </a:lnSpc>
            </a:pPr>
            <a:r>
              <a:rPr lang="en-US" sz="1800"/>
              <a:t> Conformational heterogeneity in N</a:t>
            </a:r>
            <a:r>
              <a:rPr lang="en-US" sz="1800" baseline="30000"/>
              <a:t>*</a:t>
            </a:r>
            <a:r>
              <a:rPr lang="en-US" sz="1800"/>
              <a:t> controls oligomer and fibril morphology (may be relevant for strains)</a:t>
            </a:r>
          </a:p>
          <a:p>
            <a:pPr>
              <a:lnSpc>
                <a:spcPct val="90000"/>
              </a:lnSpc>
            </a:pPr>
            <a:r>
              <a:rPr lang="en-US" sz="1800"/>
              <a:t> Phase diagram (T, C) plane for a single amyloidogenic protein is complex due to structural variations in the misfolded N</a:t>
            </a:r>
            <a:r>
              <a:rPr lang="en-US" sz="1800" baseline="30000"/>
              <a:t>*</a:t>
            </a:r>
          </a:p>
          <a:p>
            <a:pPr>
              <a:lnSpc>
                <a:spcPct val="90000"/>
              </a:lnSpc>
            </a:pPr>
            <a:r>
              <a:rPr lang="en-US" sz="1800"/>
              <a:t>Templated growth occurs by addition of one monomer at a time</a:t>
            </a:r>
          </a:p>
          <a:p>
            <a:pPr>
              <a:lnSpc>
                <a:spcPct val="90000"/>
              </a:lnSpc>
            </a:pPr>
            <a:r>
              <a:rPr lang="en-US" sz="1800"/>
              <a:t>Nucleus size and growth mechanism depends on protein</a:t>
            </a:r>
          </a:p>
          <a:p>
            <a:pPr>
              <a:lnSpc>
                <a:spcPct val="90000"/>
              </a:lnSpc>
            </a:pPr>
            <a:endParaRPr lang="en-US" sz="1800"/>
          </a:p>
          <a:p>
            <a:pPr>
              <a:lnSpc>
                <a:spcPct val="90000"/>
              </a:lnSpc>
            </a:pPr>
            <a:endParaRPr lang="en-US" sz="1800"/>
          </a:p>
          <a:p>
            <a:pPr>
              <a:lnSpc>
                <a:spcPct val="90000"/>
              </a:lnSpc>
            </a:pPr>
            <a:endParaRPr lang="en-US" sz="1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1681</TotalTime>
  <Words>2378</Words>
  <Application>Microsoft Macintosh PowerPoint</Application>
  <PresentationFormat>On-screen Show (4:3)</PresentationFormat>
  <Paragraphs>438</Paragraphs>
  <Slides>47</Slides>
  <Notes>33</Notes>
  <HiddenSlides>7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7" baseType="lpstr">
      <vt:lpstr>ＭＳ Ｐゴシック</vt:lpstr>
      <vt:lpstr>Arial</vt:lpstr>
      <vt:lpstr>Helvetica</vt:lpstr>
      <vt:lpstr>Lucida Grande</vt:lpstr>
      <vt:lpstr>Marker Felt</vt:lpstr>
      <vt:lpstr>Symbol</vt:lpstr>
      <vt:lpstr>Times New Roman</vt:lpstr>
      <vt:lpstr>Wingdings</vt:lpstr>
      <vt:lpstr>Blank Presentation</vt:lpstr>
      <vt:lpstr>Equation</vt:lpstr>
      <vt:lpstr>Scenarios for Protein Aggregation </vt:lpstr>
      <vt:lpstr>Global Structure of amyloid fibrils</vt:lpstr>
      <vt:lpstr>Energy landscape for monomeric folding</vt:lpstr>
      <vt:lpstr>Aggregation Linked to diseases</vt:lpstr>
      <vt:lpstr>Scenarios for Fibrillization</vt:lpstr>
      <vt:lpstr>Cascade of events to Fibrils</vt:lpstr>
      <vt:lpstr>Heterogeneous Nucleation and Growth</vt:lpstr>
      <vt:lpstr>PowerPoint Presentation</vt:lpstr>
      <vt:lpstr>PowerPoint Presentation</vt:lpstr>
      <vt:lpstr>PowerPoint Presentation</vt:lpstr>
      <vt:lpstr>PowerPoint Presentation</vt:lpstr>
      <vt:lpstr>A Sequence</vt:lpstr>
      <vt:lpstr>Ab-peptide in vivo is a metabolic product of precursor protein </vt:lpstr>
      <vt:lpstr>A16-22 For Scenario I</vt:lpstr>
      <vt:lpstr>Trimer Structure from MD</vt:lpstr>
      <vt:lpstr>Dominant assembly pathway involves -helical intermediate</vt:lpstr>
      <vt:lpstr>Origin of -helical Intermediate</vt:lpstr>
      <vt:lpstr>C  C* Peptides Interact</vt:lpstr>
      <vt:lpstr>Hydrophobic and charged residues stabilize oligomers</vt:lpstr>
      <vt:lpstr>Mutations in the CHC destabilize A16-22 Oligomers</vt:lpstr>
      <vt:lpstr>Structural orientation requires charged residues </vt:lpstr>
      <vt:lpstr>Electrostatics interactions essential in amyloid formation: Charged states</vt:lpstr>
      <vt:lpstr>Templated  assembly</vt:lpstr>
      <vt:lpstr>Important structural motifs in Ab-peptide monomer and fibrils</vt:lpstr>
      <vt:lpstr>PowerPoint Presentation</vt:lpstr>
      <vt:lpstr>Scenario II (Global unfolding of PrPC)</vt:lpstr>
      <vt:lpstr>Mechanism of assembly and propagation</vt:lpstr>
      <vt:lpstr>Question and Hypothesis</vt:lpstr>
      <vt:lpstr>NMR Structure of Cellular form (PrPC)</vt:lpstr>
      <vt:lpstr>Predictions using Bioinformatics</vt:lpstr>
      <vt:lpstr>H1 in mammalian PrPC  is helical</vt:lpstr>
      <vt:lpstr>Pattern search for H1 in PrPC</vt:lpstr>
      <vt:lpstr>Sequence analysis shows PrPC H1 is a helix </vt:lpstr>
      <vt:lpstr>Experiments and MD simulations show H1 is very stable </vt:lpstr>
      <vt:lpstr>High helical propensity at all positions in H1 </vt:lpstr>
      <vt:lpstr>Loss of stability upon disruption of salt bridge</vt:lpstr>
      <vt:lpstr>Experiments show that H1 is a stable helix</vt:lpstr>
      <vt:lpstr>Unusual hydrophobicity pattern in H2</vt:lpstr>
      <vt:lpstr>H2+H3 in mammalian PrPC  frustrated in helical state  </vt:lpstr>
      <vt:lpstr>Enhanced strand propensity in H2 &amp; H3</vt:lpstr>
      <vt:lpstr>Structural transitions in H2+H3 </vt:lpstr>
      <vt:lpstr>X-ray structure of PrPC dimer shows  changes in H2 and H3 </vt:lpstr>
      <vt:lpstr>Rarely populated PrPC* shows changes in H2 and H3</vt:lpstr>
      <vt:lpstr>Many pathogenic mutations are clustered around H2 and H3</vt:lpstr>
      <vt:lpstr>Scenario for initiation of PrPC aggregation</vt:lpstr>
      <vt:lpstr>Proposed structures for PrPC*</vt:lpstr>
      <vt:lpstr>Conclusions</vt:lpstr>
    </vt:vector>
  </TitlesOfParts>
  <Company>University of Maryland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Scenarios for Protein Aggregation </dc:title>
  <dc:creator>Dave Thirumalai</dc:creator>
  <cp:lastModifiedBy>Microsoft Office User</cp:lastModifiedBy>
  <cp:revision>77</cp:revision>
  <dcterms:created xsi:type="dcterms:W3CDTF">2005-07-24T15:11:06Z</dcterms:created>
  <dcterms:modified xsi:type="dcterms:W3CDTF">2019-04-11T21:10:30Z</dcterms:modified>
</cp:coreProperties>
</file>