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0" r:id="rId2"/>
    <p:sldId id="28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950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A43171-6089-4A27-B5D8-B733E52B1A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F04F8-41E0-4D62-AE43-6D8DC6DB03A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54DAF-1D93-4216-AFC6-9F93DDFD39B0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6480-C222-4305-988E-F47ECA7364EA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3389C-E1AE-41D4-846C-58385B2B74A8}" type="slidenum">
              <a:rPr lang="en-US"/>
              <a:pPr/>
              <a:t>13</a:t>
            </a:fld>
            <a:endParaRPr lang="en-US"/>
          </a:p>
        </p:txBody>
      </p:sp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F4F1-A55B-4906-A2E6-16145F700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DFD9C-D231-49FD-A88E-C529BE00E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62ACF-582D-4C3F-8158-692714B3FE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322C-2530-4DF3-9FD5-B8738C7C9B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D0AD-EAA4-42ED-B99E-B322BE7CB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C147-4917-4269-A2FC-9DF6F0712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E8E2F-F8E3-475C-83D2-BB97A325A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8ED34-A824-46DF-A5AC-BC51ED1E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97F2C-4AFD-4629-89C5-ED0DCA7B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5E52-A307-4EAF-AA6B-C190491EE5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EFAC4-6AB9-4A28-9663-5F44B45B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8A93C2-86D6-4A6B-8137-42D1BAAAC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50637-F1CA-47A3-AF0C-BAF87F6D8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1E77FF-20C1-483B-BDF3-D716B9843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C706F0-EEA4-4024-839E-6600B7FDC0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18" Type="http://schemas.openxmlformats.org/officeDocument/2006/relationships/oleObject" Target="../embeddings/oleObject15.bin"/><Relationship Id="rId26" Type="http://schemas.openxmlformats.org/officeDocument/2006/relationships/oleObject" Target="../embeddings/oleObject23.bin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18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17" Type="http://schemas.openxmlformats.org/officeDocument/2006/relationships/oleObject" Target="../embeddings/oleObject14.bin"/><Relationship Id="rId25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3.bin"/><Relationship Id="rId20" Type="http://schemas.openxmlformats.org/officeDocument/2006/relationships/oleObject" Target="../embeddings/oleObject17.bin"/><Relationship Id="rId29" Type="http://schemas.openxmlformats.org/officeDocument/2006/relationships/oleObject" Target="../embeddings/oleObject26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24" Type="http://schemas.openxmlformats.org/officeDocument/2006/relationships/oleObject" Target="../embeddings/oleObject21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2.bin"/><Relationship Id="rId23" Type="http://schemas.openxmlformats.org/officeDocument/2006/relationships/oleObject" Target="../embeddings/oleObject20.bin"/><Relationship Id="rId28" Type="http://schemas.openxmlformats.org/officeDocument/2006/relationships/oleObject" Target="../embeddings/oleObject25.bin"/><Relationship Id="rId10" Type="http://schemas.openxmlformats.org/officeDocument/2006/relationships/oleObject" Target="../embeddings/oleObject7.bin"/><Relationship Id="rId19" Type="http://schemas.openxmlformats.org/officeDocument/2006/relationships/oleObject" Target="../embeddings/oleObject16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1.bin"/><Relationship Id="rId22" Type="http://schemas.openxmlformats.org/officeDocument/2006/relationships/oleObject" Target="../embeddings/oleObject19.bin"/><Relationship Id="rId27" Type="http://schemas.openxmlformats.org/officeDocument/2006/relationships/oleObject" Target="../embeddings/oleObject2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9.bin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28.bin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43200"/>
            <a:ext cx="9448800" cy="1143000"/>
          </a:xfrm>
        </p:spPr>
        <p:txBody>
          <a:bodyPr/>
          <a:lstStyle/>
          <a:p>
            <a:pPr marL="838200" indent="-838200"/>
            <a:r>
              <a:rPr lang="en-US" sz="5400" b="1"/>
              <a:t>Solvation Models  </a:t>
            </a:r>
            <a:br>
              <a:rPr lang="en-US" sz="5400" b="1"/>
            </a:br>
            <a:r>
              <a:rPr lang="en-US" sz="5400" b="1"/>
              <a:t> </a:t>
            </a:r>
            <a:br>
              <a:rPr lang="en-US" sz="5400" b="1"/>
            </a:b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" y="274638"/>
            <a:ext cx="7848600" cy="5851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153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de-DE" sz="2400"/>
              <a:t>Many reactions take place in solution</a:t>
            </a:r>
          </a:p>
          <a:p>
            <a:pPr marL="342900" indent="-342900">
              <a:buFontTx/>
              <a:buChar char="•"/>
            </a:pPr>
            <a:endParaRPr lang="de-DE" sz="2400"/>
          </a:p>
          <a:p>
            <a:pPr marL="342900" indent="-342900">
              <a:buFontTx/>
              <a:buChar char="•"/>
            </a:pPr>
            <a:r>
              <a:rPr lang="de-DE" sz="2400"/>
              <a:t>Short-range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Typically concentrated in the first solvation sphere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Examples: H-bonds, preferential orientation near an ion</a:t>
            </a:r>
          </a:p>
          <a:p>
            <a:pPr marL="800100" lvl="1" indent="-342900">
              <a:buFontTx/>
              <a:buChar char="•"/>
            </a:pPr>
            <a:endParaRPr lang="de-DE" sz="2000"/>
          </a:p>
          <a:p>
            <a:pPr marL="342900" indent="-342900">
              <a:buFontTx/>
              <a:buChar char="•"/>
            </a:pPr>
            <a:r>
              <a:rPr lang="de-DE" sz="2400"/>
              <a:t>Long-range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Polarization (charge screening)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Solvent Effects</a:t>
            </a:r>
            <a:endParaRPr lang="en-US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38200" y="4724400"/>
            <a:ext cx="2311400" cy="1522413"/>
            <a:chOff x="1616" y="2256"/>
            <a:chExt cx="1456" cy="959"/>
          </a:xfrm>
        </p:grpSpPr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p:oleObj spid="_x0000_s20485" name="ACD/3D" r:id="rId4" imgW="2133898" imgH="1371429" progId="ACD.3D">
                <p:embed/>
              </p:oleObj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p:oleObj spid="_x0000_s20486" name="ACD/3D" r:id="rId5" imgW="2095793" imgH="1142857" progId="ACD.3D">
                <p:embed/>
              </p:oleObj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p:oleObj spid="_x0000_s20487" name="ACD/3D" r:id="rId6" imgW="1486107" imgH="1924319" progId="ACD.3D">
                <p:embed/>
              </p:oleObj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p:oleObj spid="_x0000_s20488" name="ACD/3D" r:id="rId7" imgW="1333333" imgH="1448002" progId="ACD.3D">
                <p:embed/>
              </p:oleObj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p:oleObj spid="_x0000_s20489" name="ACD/3D" r:id="rId8" imgW="1295238" imgH="1076475" progId="ACD.3D">
                <p:embed/>
              </p:oleObj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p:oleObj spid="_x0000_s20490" name="ACD/3D" r:id="rId9" imgW="1561905" imgH="2029108" progId="ACD.3D">
                <p:embed/>
              </p:oleObj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p:oleObj spid="_x0000_s20491" name="ACD/3D" r:id="rId10" imgW="1638529" imgH="1628571" progId="ACD.3D">
                <p:embed/>
              </p:oleObj>
            </a:graphicData>
          </a:graphic>
        </p:graphicFrame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3403600" y="4648200"/>
            <a:ext cx="2311400" cy="1522413"/>
            <a:chOff x="1616" y="2256"/>
            <a:chExt cx="1456" cy="959"/>
          </a:xfrm>
        </p:grpSpPr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p:oleObj spid="_x0000_s20493" name="ACD/3D" r:id="rId11" imgW="2133898" imgH="1371429" progId="ACD.3D">
                <p:embed/>
              </p:oleObj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p:oleObj spid="_x0000_s20494" name="ACD/3D" r:id="rId12" imgW="2095793" imgH="1142857" progId="ACD.3D">
                <p:embed/>
              </p:oleObj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p:oleObj spid="_x0000_s20495" name="ACD/3D" r:id="rId13" imgW="1486107" imgH="1924319" progId="ACD.3D">
                <p:embed/>
              </p:oleObj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p:oleObj spid="_x0000_s20496" name="ACD/3D" r:id="rId14" imgW="1333333" imgH="1448002" progId="ACD.3D">
                <p:embed/>
              </p:oleObj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p:oleObj spid="_x0000_s20497" name="ACD/3D" r:id="rId15" imgW="1295238" imgH="1076475" progId="ACD.3D">
                <p:embed/>
              </p:oleObj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p:oleObj spid="_x0000_s20498" name="ACD/3D" r:id="rId16" imgW="1561905" imgH="2029108" progId="ACD.3D">
                <p:embed/>
              </p:oleObj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p:oleObj spid="_x0000_s20499" name="ACD/3D" r:id="rId17" imgW="1638529" imgH="1628571" progId="ACD.3D">
                <p:embed/>
              </p:oleObj>
            </a:graphicData>
          </a:graphic>
        </p:graphicFrame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6019800" y="4648200"/>
            <a:ext cx="2311400" cy="1522413"/>
            <a:chOff x="1616" y="2256"/>
            <a:chExt cx="1456" cy="959"/>
          </a:xfrm>
        </p:grpSpPr>
        <p:graphicFrame>
          <p:nvGraphicFramePr>
            <p:cNvPr id="20501" name="Object 21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p:oleObj spid="_x0000_s20501" name="ACD/3D" r:id="rId18" imgW="2133898" imgH="1371429" progId="ACD.3D">
                <p:embed/>
              </p:oleObj>
            </a:graphicData>
          </a:graphic>
        </p:graphicFrame>
        <p:graphicFrame>
          <p:nvGraphicFramePr>
            <p:cNvPr id="20502" name="Object 22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p:oleObj spid="_x0000_s20502" name="ACD/3D" r:id="rId19" imgW="2095793" imgH="1142857" progId="ACD.3D">
                <p:embed/>
              </p:oleObj>
            </a:graphicData>
          </a:graphic>
        </p:graphicFrame>
        <p:graphicFrame>
          <p:nvGraphicFramePr>
            <p:cNvPr id="20503" name="Object 23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p:oleObj spid="_x0000_s20503" name="ACD/3D" r:id="rId20" imgW="1486107" imgH="1924319" progId="ACD.3D">
                <p:embed/>
              </p:oleObj>
            </a:graphicData>
          </a:graphic>
        </p:graphicFrame>
        <p:graphicFrame>
          <p:nvGraphicFramePr>
            <p:cNvPr id="20504" name="Object 24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p:oleObj spid="_x0000_s20504" name="ACD/3D" r:id="rId21" imgW="1333333" imgH="1448002" progId="ACD.3D">
                <p:embed/>
              </p:oleObj>
            </a:graphicData>
          </a:graphic>
        </p:graphicFrame>
        <p:graphicFrame>
          <p:nvGraphicFramePr>
            <p:cNvPr id="20505" name="Object 25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p:oleObj spid="_x0000_s20505" name="ACD/3D" r:id="rId22" imgW="1295238" imgH="1076475" progId="ACD.3D">
                <p:embed/>
              </p:oleObj>
            </a:graphicData>
          </a:graphic>
        </p:graphicFrame>
        <p:graphicFrame>
          <p:nvGraphicFramePr>
            <p:cNvPr id="20506" name="Object 26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p:oleObj spid="_x0000_s20506" name="ACD/3D" r:id="rId23" imgW="1561905" imgH="2029108" progId="ACD.3D">
                <p:embed/>
              </p:oleObj>
            </a:graphicData>
          </a:graphic>
        </p:graphicFrame>
        <p:graphicFrame>
          <p:nvGraphicFramePr>
            <p:cNvPr id="20507" name="Object 27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p:oleObj spid="_x0000_s20507" name="ACD/3D" r:id="rId24" imgW="1638529" imgH="1628571" progId="ACD.3D">
                <p:embed/>
              </p:oleObj>
            </a:graphicData>
          </a:graphic>
        </p:graphicFrame>
      </p:grpSp>
      <p:graphicFrame>
        <p:nvGraphicFramePr>
          <p:cNvPr id="20508" name="Object 28"/>
          <p:cNvGraphicFramePr>
            <a:graphicFrameLocks noChangeAspect="1"/>
          </p:cNvGraphicFramePr>
          <p:nvPr/>
        </p:nvGraphicFramePr>
        <p:xfrm>
          <a:off x="5486400" y="5224463"/>
          <a:ext cx="419100" cy="414337"/>
        </p:xfrm>
        <a:graphic>
          <a:graphicData uri="http://schemas.openxmlformats.org/presentationml/2006/ole">
            <p:oleObj spid="_x0000_s20508" name="ACD/3D" r:id="rId25" imgW="2666667" imgH="2638095" progId="ACD.3D">
              <p:embed/>
            </p:oleObj>
          </a:graphicData>
        </a:graphic>
      </p:graphicFrame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4038600" y="5754688"/>
          <a:ext cx="190500" cy="188912"/>
        </p:xfrm>
        <a:graphic>
          <a:graphicData uri="http://schemas.openxmlformats.org/presentationml/2006/ole">
            <p:oleObj spid="_x0000_s20509" name="ACD/3D" r:id="rId26" imgW="2666667" imgH="2638095" progId="ACD.3D">
              <p:embed/>
            </p:oleObj>
          </a:graphicData>
        </a:graphic>
      </p:graphicFrame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2286000" y="5029200"/>
          <a:ext cx="342900" cy="339725"/>
        </p:xfrm>
        <a:graphic>
          <a:graphicData uri="http://schemas.openxmlformats.org/presentationml/2006/ole">
            <p:oleObj spid="_x0000_s20510" name="ACD/3D" r:id="rId27" imgW="2666667" imgH="2638095" progId="ACD.3D">
              <p:embed/>
            </p:oleObj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8153400" y="5372100"/>
          <a:ext cx="152400" cy="150813"/>
        </p:xfrm>
        <a:graphic>
          <a:graphicData uri="http://schemas.openxmlformats.org/presentationml/2006/ole">
            <p:oleObj spid="_x0000_s20511" name="ACD/3D" r:id="rId28" imgW="2666667" imgH="2638095" progId="ACD.3D">
              <p:embed/>
            </p:oleObj>
          </a:graphicData>
        </a:graphic>
      </p:graphicFrame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1447800" y="5983288"/>
          <a:ext cx="190500" cy="188912"/>
        </p:xfrm>
        <a:graphic>
          <a:graphicData uri="http://schemas.openxmlformats.org/presentationml/2006/ole">
            <p:oleObj spid="_x0000_s20512" name="ACD/3D" r:id="rId29" imgW="2666667" imgH="2638095" progId="ACD.3D">
              <p:embed/>
            </p:oleObj>
          </a:graphicData>
        </a:graphic>
      </p:graphicFrame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5029200" y="4724400"/>
            <a:ext cx="1371600" cy="1295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362200" y="5715000"/>
            <a:ext cx="304800" cy="152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124200" y="5791200"/>
            <a:ext cx="3810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Solvation Models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391400" cy="1905000"/>
          </a:xfrm>
        </p:spPr>
        <p:txBody>
          <a:bodyPr/>
          <a:lstStyle/>
          <a:p>
            <a:r>
              <a:rPr lang="en-US" sz="2400"/>
              <a:t>Some describe </a:t>
            </a:r>
            <a:r>
              <a:rPr lang="en-US" sz="2400" b="1"/>
              <a:t>explicit solvent molecules</a:t>
            </a:r>
          </a:p>
          <a:p>
            <a:r>
              <a:rPr lang="en-US" sz="2400"/>
              <a:t>Some treat solvent as a </a:t>
            </a:r>
            <a:r>
              <a:rPr lang="en-US" sz="2400" b="1"/>
              <a:t>continuum </a:t>
            </a:r>
          </a:p>
          <a:p>
            <a:r>
              <a:rPr lang="en-US" sz="2400"/>
              <a:t>Some are </a:t>
            </a:r>
            <a:r>
              <a:rPr lang="en-US" sz="2400" b="1"/>
              <a:t>hybrids</a:t>
            </a:r>
            <a:r>
              <a:rPr lang="en-US" sz="2400"/>
              <a:t> of the above two: </a:t>
            </a:r>
          </a:p>
          <a:p>
            <a:pPr lvl="1"/>
            <a:r>
              <a:rPr lang="en-US" sz="2400"/>
              <a:t>Treat first solvation sphere </a:t>
            </a:r>
            <a:r>
              <a:rPr lang="en-US" sz="2400" b="1"/>
              <a:t>explicitly</a:t>
            </a:r>
            <a:r>
              <a:rPr lang="en-US" sz="2400"/>
              <a:t> while            treating surrounding solvent by a </a:t>
            </a:r>
            <a:r>
              <a:rPr lang="en-US" sz="2400" b="1"/>
              <a:t>continuum model</a:t>
            </a:r>
          </a:p>
          <a:p>
            <a:pPr lvl="1"/>
            <a:r>
              <a:rPr lang="en-US" sz="2400"/>
              <a:t>These usually treat inner solvation shell quantum mechanically, outer solvation shell classically</a:t>
            </a:r>
          </a:p>
          <a:p>
            <a:pPr>
              <a:buFontTx/>
              <a:buNone/>
            </a:pPr>
            <a:r>
              <a:rPr lang="en-US" sz="2000"/>
              <a:t>   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2763" y="5354638"/>
            <a:ext cx="8059737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5410200"/>
            <a:ext cx="8001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Each of these models can be further subdivided according 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to the theory involved: classical (MM) or quantum mechanical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6934200" y="2971800"/>
            <a:ext cx="2020888" cy="1620838"/>
            <a:chOff x="3600" y="2208"/>
            <a:chExt cx="1584" cy="1271"/>
          </a:xfrm>
        </p:grpSpPr>
        <p:pic>
          <p:nvPicPr>
            <p:cNvPr id="24579" name="Picture 3" descr="charging-gcs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0" y="2218"/>
              <a:ext cx="1524" cy="1261"/>
            </a:xfrm>
            <a:prstGeom prst="rect">
              <a:avLst/>
            </a:prstGeom>
            <a:noFill/>
          </p:spPr>
        </p:pic>
        <p:sp>
          <p:nvSpPr>
            <p:cNvPr id="24580" name="Text Box 4"/>
            <p:cNvSpPr txBox="1">
              <a:spLocks noChangeAspect="1" noChangeArrowheads="1"/>
            </p:cNvSpPr>
            <p:nvPr/>
          </p:nvSpPr>
          <p:spPr bwMode="auto">
            <a:xfrm>
              <a:off x="4512" y="2208"/>
              <a:ext cx="67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</a:rPr>
                <a:t>solvent</a:t>
              </a:r>
            </a:p>
          </p:txBody>
        </p:sp>
      </p:grpSp>
      <p:pic>
        <p:nvPicPr>
          <p:cNvPr id="24581" name="Picture 5" descr="cavity-g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371600"/>
            <a:ext cx="1901825" cy="14081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0" y="2133600"/>
            <a:ext cx="5638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5888" indent="-115888">
              <a:buFontTx/>
              <a:buChar char="•"/>
            </a:pPr>
            <a:r>
              <a:rPr lang="en-US" sz="2000"/>
              <a:t>Explicit Solvent vs. Implicit Solvent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Explicit: considering the molecular details of each solvent molecules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Implicit: treating the solvent as a continuous medium (Reaction Field Method)</a:t>
            </a:r>
          </a:p>
          <a:p>
            <a:pPr marL="1089025" lvl="1" indent="-858838"/>
            <a:endParaRPr lang="en-US">
              <a:solidFill>
                <a:srgbClr val="FF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Solvation Methods in Molecular Simulations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096000" y="12954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explicit solvent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implicit solvent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/>
              <a:t>Two Kinds of Solvatin Models</a:t>
            </a:r>
            <a:endParaRPr 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/>
              <a:tblGrid>
                <a:gridCol w="1922463"/>
                <a:gridCol w="3076575"/>
                <a:gridCol w="3230562"/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models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Continuum solvation models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solvent molecules are explicitly represented.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Respresent solvent as a continuous medium.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Detail information is provided. Generally more accurate.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Simple, inexpensive to calculate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for computation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Ignore specific short-range effects.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Less accurate.</a:t>
                      </a:r>
                      <a:r>
                        <a:rPr kumimoji="0" lang="de-D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5867400" y="3276600"/>
            <a:ext cx="2362200" cy="1371600"/>
            <a:chOff x="3696" y="2304"/>
            <a:chExt cx="1488" cy="86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696" y="2304"/>
              <a:ext cx="1488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4176" y="2544"/>
              <a:ext cx="528" cy="38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4248" y="2623"/>
            <a:ext cx="360" cy="231"/>
          </p:xfrm>
          <a:graphic>
            <a:graphicData uri="http://schemas.openxmlformats.org/presentationml/2006/ole">
              <p:oleObj spid="_x0000_s25628" name="ACD/3D" r:id="rId4" imgW="2133898" imgH="1371429" progId="ACD.3D">
                <p:embed/>
              </p:oleObj>
            </a:graphicData>
          </a:graphic>
        </p:graphicFrame>
      </p:grpSp>
      <p:grpSp>
        <p:nvGrpSpPr>
          <p:cNvPr id="25629" name="Group 29"/>
          <p:cNvGrpSpPr>
            <a:grpSpLocks/>
          </p:cNvGrpSpPr>
          <p:nvPr/>
        </p:nvGrpSpPr>
        <p:grpSpPr bwMode="auto">
          <a:xfrm>
            <a:off x="2717800" y="3200400"/>
            <a:ext cx="2311400" cy="1522413"/>
            <a:chOff x="1616" y="2256"/>
            <a:chExt cx="1456" cy="959"/>
          </a:xfrm>
        </p:grpSpPr>
        <p:graphicFrame>
          <p:nvGraphicFramePr>
            <p:cNvPr id="25630" name="Object 30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p:oleObj spid="_x0000_s25630" name="ACD/3D" r:id="rId5" imgW="2133898" imgH="1371429" progId="ACD.3D">
                <p:embed/>
              </p:oleObj>
            </a:graphicData>
          </a:graphic>
        </p:graphicFrame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p:oleObj spid="_x0000_s25631" name="ACD/3D" r:id="rId6" imgW="2095793" imgH="1142857" progId="ACD.3D">
                <p:embed/>
              </p:oleObj>
            </a:graphicData>
          </a:graphic>
        </p:graphicFrame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p:oleObj spid="_x0000_s25632" name="ACD/3D" r:id="rId7" imgW="1486107" imgH="1924319" progId="ACD.3D">
                <p:embed/>
              </p:oleObj>
            </a:graphicData>
          </a:graphic>
        </p:graphicFrame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p:oleObj spid="_x0000_s25633" name="ACD/3D" r:id="rId8" imgW="1333333" imgH="1448002" progId="ACD.3D">
                <p:embed/>
              </p:oleObj>
            </a:graphicData>
          </a:graphic>
        </p:graphicFrame>
        <p:graphicFrame>
          <p:nvGraphicFramePr>
            <p:cNvPr id="25634" name="Object 34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p:oleObj spid="_x0000_s25634" name="ACD/3D" r:id="rId9" imgW="1295238" imgH="1076475" progId="ACD.3D">
                <p:embed/>
              </p:oleObj>
            </a:graphicData>
          </a:graphic>
        </p:graphicFrame>
        <p:graphicFrame>
          <p:nvGraphicFramePr>
            <p:cNvPr id="25635" name="Object 35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p:oleObj spid="_x0000_s25635" name="ACD/3D" r:id="rId10" imgW="1561905" imgH="2029108" progId="ACD.3D">
                <p:embed/>
              </p:oleObj>
            </a:graphicData>
          </a:graphic>
        </p:graphicFrame>
        <p:graphicFrame>
          <p:nvGraphicFramePr>
            <p:cNvPr id="25636" name="Object 36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p:oleObj spid="_x0000_s25636" name="ACD/3D" r:id="rId11" imgW="1638529" imgH="1628571" progId="ACD.3D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Explicit</a:t>
            </a:r>
            <a:r>
              <a:rPr lang="en-US"/>
              <a:t> </a:t>
            </a:r>
            <a:r>
              <a:rPr lang="en-US" b="1" u="sng"/>
              <a:t>QM</a:t>
            </a:r>
            <a:r>
              <a:rPr lang="en-US"/>
              <a:t> Water Models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Sometimes as few as 3 explicit water molecules can be used to model a reaction adequately: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5791200" cy="101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5154613" cy="2051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95400" y="3962400"/>
            <a:ext cx="601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43000" y="6172200"/>
            <a:ext cx="6940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 New Roman" pitchFamily="18" charset="0"/>
              </a:rPr>
              <a:t>Could use HF, DFT, MP2, CISD(T) or other theory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Explicit Hybrid</a:t>
            </a:r>
            <a:r>
              <a:rPr lang="en-US" sz="4000"/>
              <a:t> Solvation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324600" y="2057400"/>
            <a:ext cx="2438400" cy="4473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Red = highest 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(MP2, CISDT)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Blue = intermed. 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(HF, AM1, PM3)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Black = lowest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(MM2, MMFF), or Continuum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828800"/>
            <a:ext cx="4800600" cy="46339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686800" cy="1143000"/>
          </a:xfrm>
        </p:spPr>
        <p:txBody>
          <a:bodyPr/>
          <a:lstStyle/>
          <a:p>
            <a:r>
              <a:rPr lang="en-US" b="1"/>
              <a:t>Continuum</a:t>
            </a:r>
            <a:r>
              <a:rPr lang="en-US"/>
              <a:t> (Reaction Field) Models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sz="2800"/>
              <a:t>Consider solvent as a </a:t>
            </a:r>
            <a:r>
              <a:rPr lang="en-US" sz="2800" u="sng"/>
              <a:t>uniform polarizable medium</a:t>
            </a:r>
            <a:r>
              <a:rPr lang="en-US" sz="2800"/>
              <a:t> </a:t>
            </a:r>
            <a:r>
              <a:rPr lang="en-US" sz="2800" u="sng"/>
              <a:t>of fixed dielectric constant </a:t>
            </a:r>
            <a:r>
              <a:rPr lang="en-US" sz="2800" b="1" u="sng">
                <a:latin typeface="Symbol" pitchFamily="18" charset="2"/>
              </a:rPr>
              <a:t>e</a:t>
            </a:r>
            <a:r>
              <a:rPr lang="en-US" sz="2800"/>
              <a:t> having a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/>
              <a:t> placed in a suitably shaped cavity.</a:t>
            </a:r>
          </a:p>
          <a:p>
            <a:endParaRPr lang="en-US" b="1" baseline="-25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581400"/>
            <a:ext cx="2654300" cy="2667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505200" y="3938588"/>
            <a:ext cx="36353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Symbol" pitchFamily="18" charset="2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Self-Consistent Reaction Field</a:t>
            </a:r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9538" indent="-109538">
              <a:buFontTx/>
              <a:buChar char="•"/>
            </a:pPr>
            <a:r>
              <a:rPr lang="de-DE" sz="2000"/>
              <a:t>Solvent: A uniform polarizable medium with a dielectric constant </a:t>
            </a:r>
            <a:r>
              <a:rPr lang="de-DE" sz="2000" i="1">
                <a:latin typeface="Symbol" pitchFamily="18" charset="2"/>
              </a:rPr>
              <a:t>e</a:t>
            </a: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Solute: A molecule in a suitably shaped cavity in the medium</a:t>
            </a:r>
          </a:p>
          <a:p>
            <a:pPr marL="109538" indent="-109538">
              <a:buFontTx/>
              <a:buChar char="•"/>
            </a:pP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Solvation free energy: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791200" y="2590800"/>
            <a:ext cx="2362200" cy="1371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553200" y="2971800"/>
            <a:ext cx="8382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7600" y="3252788"/>
            <a:ext cx="36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079500" y="2895600"/>
            <a:ext cx="433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/>
              <a:t>solv</a:t>
            </a:r>
            <a:r>
              <a:rPr lang="en-US" sz="2400"/>
              <a:t> =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0000"/>
                </a:solidFill>
              </a:rPr>
              <a:t>cav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0000FF"/>
                </a:solidFill>
              </a:rPr>
              <a:t>disp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33CC"/>
                </a:solidFill>
              </a:rPr>
              <a:t>elec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69925" y="3694113"/>
            <a:ext cx="474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000"/>
              <a:t>Create a </a:t>
            </a:r>
            <a:r>
              <a:rPr lang="en-US" sz="2000">
                <a:solidFill>
                  <a:srgbClr val="FF0000"/>
                </a:solidFill>
              </a:rPr>
              <a:t>cavity</a:t>
            </a:r>
            <a:r>
              <a:rPr lang="en-US" sz="2000"/>
              <a:t> in the medium costs energy (destabilization).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9925" y="4495800"/>
            <a:ext cx="77120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0000FF"/>
                </a:solidFill>
              </a:rPr>
              <a:t>Dispersion</a:t>
            </a:r>
            <a:r>
              <a:rPr lang="en-US" sz="2000"/>
              <a:t> (mainly Van der Waals) interactions between solute and solvent lower the energy (stabilization).</a:t>
            </a:r>
          </a:p>
          <a:p>
            <a:pPr marL="342900" indent="-342900">
              <a:buFontTx/>
              <a:buAutoNum type="arabicPeriod" startAt="2"/>
            </a:pPr>
            <a:endParaRPr lang="en-US" sz="800"/>
          </a:p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FF33CC"/>
                </a:solidFill>
              </a:rPr>
              <a:t>Polarization</a:t>
            </a:r>
            <a:r>
              <a:rPr lang="en-US" sz="2000"/>
              <a:t> between solute and solvent induces charge redistribution until self-consistent and lowers the energy (stabilization).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/>
          <a:lstStyle/>
          <a:p>
            <a:r>
              <a:rPr lang="en-US"/>
              <a:t>Models Differ in 5 Aspects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Size and shape of the solute cavity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Method of calculating the cavity creation and the dispersion contributions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charge distribution of solute </a:t>
            </a:r>
            <a:r>
              <a:rPr lang="en-US" sz="2800" b="1"/>
              <a:t>M</a:t>
            </a:r>
            <a:r>
              <a:rPr lang="en-US" sz="2800"/>
              <a:t> is represented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Whether the solute </a:t>
            </a:r>
            <a:r>
              <a:rPr lang="en-US" sz="2800" b="1"/>
              <a:t>M</a:t>
            </a:r>
            <a:r>
              <a:rPr lang="en-US" sz="2800"/>
              <a:t> is described classically or quantum mechanically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dielectric medium is described.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610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(these 5 aspects will be considered in turn on the following slides)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Solute Cavity Size and Shape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7963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Spherical 	           Ellipsoidal		van de Waals</a:t>
            </a:r>
          </a:p>
          <a:p>
            <a:pPr>
              <a:buFontTx/>
              <a:buNone/>
            </a:pPr>
            <a:r>
              <a:rPr lang="en-US" sz="2800"/>
              <a:t>    (Born)	            (Onsager)	            (Kirkwood)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7848600" cy="2173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558925" y="4595813"/>
            <a:ext cx="381000" cy="838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447800" y="4724400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8077200" y="3962400"/>
            <a:ext cx="22860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086725" y="3886200"/>
            <a:ext cx="295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The Cavity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1306513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11125" indent="-111125">
              <a:buFontTx/>
              <a:buChar char="•"/>
            </a:pPr>
            <a:r>
              <a:rPr lang="en-US" sz="2000"/>
              <a:t>Simple models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117850" y="1447800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10200" y="1447800"/>
            <a:ext cx="12192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194050" y="1600200"/>
          <a:ext cx="514350" cy="328613"/>
        </p:xfrm>
        <a:graphic>
          <a:graphicData uri="http://schemas.openxmlformats.org/presentationml/2006/ole">
            <p:oleObj spid="_x0000_s37894" name="ACD/3D" r:id="rId4" imgW="2172003" imgH="1390844" progId="ACD.3D">
              <p:embed/>
            </p:oleObj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791200" y="1600200"/>
          <a:ext cx="514350" cy="328613"/>
        </p:xfrm>
        <a:graphic>
          <a:graphicData uri="http://schemas.openxmlformats.org/presentationml/2006/ole">
            <p:oleObj spid="_x0000_s37895" name="ACD/3D" r:id="rId5" imgW="2172003" imgH="1390844" progId="ACD.3D">
              <p:embed/>
            </p:oleObj>
          </a:graphicData>
        </a:graphic>
      </p:graphicFrame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2743200" y="3276600"/>
            <a:ext cx="717550" cy="581025"/>
            <a:chOff x="1324" y="1824"/>
            <a:chExt cx="452" cy="366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p:oleObj spid="_x0000_s37897" name="ACD/3D" r:id="rId6" imgW="2172003" imgH="1390844" progId="ACD.3D">
                <p:embed/>
              </p:oleObj>
            </a:graphicData>
          </a:graphic>
        </p:graphicFrame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Oval 11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Oval 12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01" name="Group 13"/>
          <p:cNvGrpSpPr>
            <a:grpSpLocks/>
          </p:cNvGrpSpPr>
          <p:nvPr/>
        </p:nvGrpSpPr>
        <p:grpSpPr bwMode="auto">
          <a:xfrm>
            <a:off x="5943600" y="3886200"/>
            <a:ext cx="717550" cy="581025"/>
            <a:chOff x="1324" y="1824"/>
            <a:chExt cx="452" cy="366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p:oleObj spid="_x0000_s37902" name="ACD/3D" r:id="rId7" imgW="2172003" imgH="1390844" progId="ACD.3D">
                <p:embed/>
              </p:oleObj>
            </a:graphicData>
          </a:graphic>
        </p:graphicFrame>
        <p:sp>
          <p:nvSpPr>
            <p:cNvPr id="37903" name="Oval 15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Oval 1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Oval 17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019800" y="4419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477000" y="3505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334000" y="3657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935663" y="3867150"/>
            <a:ext cx="742950" cy="598488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6226175" y="4325938"/>
            <a:ext cx="190500" cy="107950"/>
          </a:xfrm>
          <a:custGeom>
            <a:avLst/>
            <a:gdLst/>
            <a:ahLst/>
            <a:cxnLst>
              <a:cxn ang="0">
                <a:pos x="12" y="11"/>
              </a:cxn>
              <a:cxn ang="0">
                <a:pos x="87" y="5"/>
              </a:cxn>
              <a:cxn ang="0">
                <a:pos x="116" y="40"/>
              </a:cxn>
              <a:cxn ang="0">
                <a:pos x="64" y="63"/>
              </a:cxn>
              <a:cxn ang="0">
                <a:pos x="14" y="59"/>
              </a:cxn>
              <a:cxn ang="0">
                <a:pos x="12" y="11"/>
              </a:cxn>
            </a:cxnLst>
            <a:rect l="0" t="0" r="r" b="b"/>
            <a:pathLst>
              <a:path w="120" h="68">
                <a:moveTo>
                  <a:pt x="12" y="11"/>
                </a:moveTo>
                <a:cubicBezTo>
                  <a:pt x="24" y="2"/>
                  <a:pt x="70" y="0"/>
                  <a:pt x="87" y="5"/>
                </a:cubicBezTo>
                <a:cubicBezTo>
                  <a:pt x="104" y="10"/>
                  <a:pt x="120" y="30"/>
                  <a:pt x="116" y="40"/>
                </a:cubicBezTo>
                <a:cubicBezTo>
                  <a:pt x="112" y="50"/>
                  <a:pt x="81" y="60"/>
                  <a:pt x="64" y="63"/>
                </a:cubicBezTo>
                <a:cubicBezTo>
                  <a:pt x="47" y="66"/>
                  <a:pt x="23" y="68"/>
                  <a:pt x="14" y="59"/>
                </a:cubicBezTo>
                <a:cubicBezTo>
                  <a:pt x="5" y="50"/>
                  <a:pt x="0" y="20"/>
                  <a:pt x="12" y="11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7911" name="Object 23"/>
          <p:cNvGraphicFramePr>
            <a:graphicFrameLocks noChangeAspect="1"/>
          </p:cNvGraphicFramePr>
          <p:nvPr>
            <p:ph idx="1"/>
          </p:nvPr>
        </p:nvGraphicFramePr>
        <p:xfrm>
          <a:off x="2819400" y="4800600"/>
          <a:ext cx="762000" cy="666750"/>
        </p:xfrm>
        <a:graphic>
          <a:graphicData uri="http://schemas.openxmlformats.org/presentationml/2006/ole">
            <p:oleObj spid="_x0000_s37911" name="ACD/3D" r:id="rId8" imgW="3200000" imgH="2800741" progId="ACD.3D">
              <p:embed/>
            </p:oleObj>
          </a:graphicData>
        </a:graphic>
      </p:graphicFrame>
      <p:sp>
        <p:nvSpPr>
          <p:cNvPr id="37912" name="Freeform 24"/>
          <p:cNvSpPr>
            <a:spLocks/>
          </p:cNvSpPr>
          <p:nvPr/>
        </p:nvSpPr>
        <p:spPr bwMode="auto">
          <a:xfrm>
            <a:off x="5486400" y="3352800"/>
            <a:ext cx="1752600" cy="1524000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AutoShape 25"/>
          <p:cNvSpPr>
            <a:spLocks noChangeArrowheads="1"/>
          </p:cNvSpPr>
          <p:nvPr/>
        </p:nvSpPr>
        <p:spPr bwMode="auto">
          <a:xfrm>
            <a:off x="6019800" y="3352800"/>
            <a:ext cx="533400" cy="228600"/>
          </a:xfrm>
          <a:custGeom>
            <a:avLst/>
            <a:gdLst>
              <a:gd name="G0" fmla="+- 724593 0 0"/>
              <a:gd name="G1" fmla="+- -11796480 0 0"/>
              <a:gd name="G2" fmla="+- 724593 0 -11796480"/>
              <a:gd name="G3" fmla="+- 10800 0 0"/>
              <a:gd name="G4" fmla="+- 0 0 7245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78 0 0"/>
              <a:gd name="G9" fmla="+- 0 0 -11796480"/>
              <a:gd name="G10" fmla="+- 7978 0 2700"/>
              <a:gd name="G11" fmla="cos G10 724593"/>
              <a:gd name="G12" fmla="sin G10 724593"/>
              <a:gd name="G13" fmla="cos 13500 724593"/>
              <a:gd name="G14" fmla="sin 13500 724593"/>
              <a:gd name="G15" fmla="+- G11 10800 0"/>
              <a:gd name="G16" fmla="+- G12 10800 0"/>
              <a:gd name="G17" fmla="+- G13 10800 0"/>
              <a:gd name="G18" fmla="+- G14 10800 0"/>
              <a:gd name="G19" fmla="*/ 7978 1 2"/>
              <a:gd name="G20" fmla="+- G19 5400 0"/>
              <a:gd name="G21" fmla="cos G20 724593"/>
              <a:gd name="G22" fmla="sin G20 724593"/>
              <a:gd name="G23" fmla="+- G21 10800 0"/>
              <a:gd name="G24" fmla="+- G12 G23 G22"/>
              <a:gd name="G25" fmla="+- G22 G23 G11"/>
              <a:gd name="G26" fmla="cos 10800 724593"/>
              <a:gd name="G27" fmla="sin 10800 724593"/>
              <a:gd name="G28" fmla="cos 7978 724593"/>
              <a:gd name="G29" fmla="sin 7978 7245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7245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78 G39"/>
              <a:gd name="G43" fmla="sin 797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840 w 21600"/>
              <a:gd name="T5" fmla="*/ 50 h 21600"/>
              <a:gd name="T6" fmla="*/ 1411 w 21600"/>
              <a:gd name="T7" fmla="*/ 10800 h 21600"/>
              <a:gd name="T8" fmla="*/ 11568 w 21600"/>
              <a:gd name="T9" fmla="*/ 2859 h 21600"/>
              <a:gd name="T10" fmla="*/ 24049 w 21600"/>
              <a:gd name="T11" fmla="*/ 13388 h 21600"/>
              <a:gd name="T12" fmla="*/ 19226 w 21600"/>
              <a:gd name="T13" fmla="*/ 16634 h 21600"/>
              <a:gd name="T14" fmla="*/ 15980 w 21600"/>
              <a:gd name="T15" fmla="*/ 118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29" y="12329"/>
                </a:moveTo>
                <a:cubicBezTo>
                  <a:pt x="18728" y="11825"/>
                  <a:pt x="18778" y="11313"/>
                  <a:pt x="18778" y="10800"/>
                </a:cubicBezTo>
                <a:cubicBezTo>
                  <a:pt x="18778" y="6393"/>
                  <a:pt x="15206" y="2822"/>
                  <a:pt x="10800" y="2822"/>
                </a:cubicBezTo>
                <a:cubicBezTo>
                  <a:pt x="6393" y="2822"/>
                  <a:pt x="2822" y="6393"/>
                  <a:pt x="282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495"/>
                  <a:pt x="21532" y="12188"/>
                  <a:pt x="21399" y="12871"/>
                </a:cubicBezTo>
                <a:lnTo>
                  <a:pt x="24049" y="13388"/>
                </a:lnTo>
                <a:lnTo>
                  <a:pt x="19226" y="16634"/>
                </a:lnTo>
                <a:lnTo>
                  <a:pt x="15980" y="11812"/>
                </a:lnTo>
                <a:lnTo>
                  <a:pt x="18629" y="12329"/>
                </a:lnTo>
                <a:close/>
              </a:path>
            </a:pathLst>
          </a:custGeom>
          <a:solidFill>
            <a:srgbClr val="FF33CC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965450" y="2286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Sphere</a:t>
            </a:r>
            <a:endParaRPr lang="en-US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5622925" y="224631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Ellipsoid</a:t>
            </a:r>
            <a:endParaRPr lang="en-US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549275" y="28194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buFontTx/>
              <a:buChar char="•"/>
            </a:pPr>
            <a:r>
              <a:rPr lang="de-DE" sz="2000"/>
              <a:t>Molecular shaped </a:t>
            </a:r>
            <a:r>
              <a:rPr lang="en-US" sz="2000"/>
              <a:t>models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9050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Van der Waals surface</a:t>
            </a:r>
            <a:endParaRPr lang="en-US"/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1524000" y="55626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Determined by QM wave function and/or electron density</a:t>
            </a:r>
            <a:endParaRPr lang="en-US"/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105400" y="5257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Solvent accessible surface</a:t>
            </a:r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6324600" y="4343400"/>
            <a:ext cx="1143000" cy="76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91400" y="3922713"/>
            <a:ext cx="1311275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Not accessible to solvent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Solute 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Solute molecule </a:t>
            </a:r>
            <a:r>
              <a:rPr lang="en-US" b="1">
                <a:solidFill>
                  <a:schemeClr val="tx2"/>
                </a:solidFill>
              </a:rPr>
              <a:t>M</a:t>
            </a:r>
            <a:r>
              <a:rPr lang="en-US"/>
              <a:t> may be described by: </a:t>
            </a:r>
          </a:p>
          <a:p>
            <a:pPr lvl="1"/>
            <a:r>
              <a:rPr lang="en-US" b="1"/>
              <a:t>classical molecular mechanics (MM) </a:t>
            </a:r>
          </a:p>
          <a:p>
            <a:pPr lvl="1"/>
            <a:r>
              <a:rPr lang="en-US" b="1"/>
              <a:t>semi-empirical quantum mechanics (SEQM),</a:t>
            </a:r>
          </a:p>
          <a:p>
            <a:pPr lvl="1"/>
            <a:r>
              <a:rPr lang="en-US" b="1"/>
              <a:t>ab initio quantum mechanics (QM)</a:t>
            </a:r>
          </a:p>
          <a:p>
            <a:pPr lvl="1"/>
            <a:r>
              <a:rPr lang="en-US" b="1"/>
              <a:t>density functional theory (DFT), or </a:t>
            </a:r>
          </a:p>
          <a:p>
            <a:pPr lvl="1"/>
            <a:r>
              <a:rPr lang="en-US" b="1"/>
              <a:t>post Hartree-Fock electron correlation methods         (MP2 or CISDT).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/>
              <a:t>Describing the Dielectric Medium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Usually taken to be a homogeneous static   medium of constant dielectric constant </a:t>
            </a:r>
            <a:r>
              <a:rPr lang="en-US" sz="2800" b="1">
                <a:solidFill>
                  <a:srgbClr val="0000FF"/>
                </a:solidFill>
                <a:latin typeface="Symbol" pitchFamily="18" charset="2"/>
              </a:rPr>
              <a:t>e</a:t>
            </a:r>
            <a:endParaRPr lang="en-US" sz="2800">
              <a:solidFill>
                <a:srgbClr val="0000FF"/>
              </a:solidFill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/>
              <a:t>May be allowed to have a dependence on                  the distance from the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In some models, such as those used to model dynamic processes, the dielectric may depend     on the </a:t>
            </a:r>
            <a:r>
              <a:rPr lang="en-US" sz="2800">
                <a:solidFill>
                  <a:srgbClr val="0000FF"/>
                </a:solidFill>
              </a:rPr>
              <a:t>rate</a:t>
            </a:r>
            <a:r>
              <a:rPr lang="en-US" sz="2800"/>
              <a:t> of the process (e.g., the response of the solvent is different for a “fast” process such as an electronic excitation than for a “slow” process such as a molecular rearrangement.)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153400" cy="61610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43000"/>
            <a:ext cx="8229600" cy="423545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85725"/>
            <a:ext cx="91630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100013"/>
            <a:ext cx="92773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0488"/>
            <a:ext cx="89916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8588"/>
            <a:ext cx="90582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66700"/>
            <a:ext cx="91059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266825"/>
            <a:ext cx="8820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361950"/>
            <a:ext cx="91821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638175"/>
            <a:ext cx="92773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Why Implicit Solvent?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820" name="Group 4"/>
          <p:cNvGraphicFramePr>
            <a:graphicFrameLocks noGrp="1"/>
          </p:cNvGraphicFramePr>
          <p:nvPr/>
        </p:nvGraphicFramePr>
        <p:xfrm>
          <a:off x="152400" y="1295400"/>
          <a:ext cx="8686800" cy="4644581"/>
        </p:xfrm>
        <a:graphic>
          <a:graphicData uri="http://schemas.openxmlformats.org/drawingml/2006/table">
            <a:tbl>
              <a:tblPr/>
              <a:tblGrid>
                <a:gridCol w="1184275"/>
                <a:gridCol w="3790950"/>
                <a:gridCol w="3711575"/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(all-atom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(Continuum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 details on the molecular structures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Realistic physical picture of the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explicit solvent atoms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Treatment of solute at highest level possible (QM)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atoms--&gt; expensive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runs required to equilibrate solvent to solute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 solvent and solute are not polarizable.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fluctuations due to use of small system size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Need to define an artificial boundary between the solute and solvent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“good” model for treating short range effects (dispersion and cavity)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732</Words>
  <Application>Microsoft Office PowerPoint</Application>
  <PresentationFormat>On-screen Show (4:3)</PresentationFormat>
  <Paragraphs>126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Times New Roman</vt:lpstr>
      <vt:lpstr>Symbol</vt:lpstr>
      <vt:lpstr>Monotype Sorts</vt:lpstr>
      <vt:lpstr>Default Design</vt:lpstr>
      <vt:lpstr>ACD/3D</vt:lpstr>
      <vt:lpstr>Solvation Models     </vt:lpstr>
      <vt:lpstr>Slide 2</vt:lpstr>
      <vt:lpstr>Solvent Effects</vt:lpstr>
      <vt:lpstr>Solvation Models</vt:lpstr>
      <vt:lpstr>Slide 5</vt:lpstr>
      <vt:lpstr>Two Kinds of Solvatin Models</vt:lpstr>
      <vt:lpstr>Explicit QM Water Models</vt:lpstr>
      <vt:lpstr>Explicit Hybrid Solvation Model</vt:lpstr>
      <vt:lpstr>Continuum (Reaction Field) Models</vt:lpstr>
      <vt:lpstr>Self-Consistent Reaction Field</vt:lpstr>
      <vt:lpstr>Models Differ in 5 Aspects</vt:lpstr>
      <vt:lpstr>Solute Cavity Size and Shape</vt:lpstr>
      <vt:lpstr>The Cavity</vt:lpstr>
      <vt:lpstr>Description of Solute M</vt:lpstr>
      <vt:lpstr>Describing the Dielectric Medium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yu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Abdel Rawashdeh</dc:creator>
  <cp:lastModifiedBy>Vondrasek</cp:lastModifiedBy>
  <cp:revision>8</cp:revision>
  <dcterms:created xsi:type="dcterms:W3CDTF">2007-05-07T04:38:56Z</dcterms:created>
  <dcterms:modified xsi:type="dcterms:W3CDTF">2016-03-21T13:35:07Z</dcterms:modified>
</cp:coreProperties>
</file>