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51" r:id="rId1"/>
  </p:sldMasterIdLst>
  <p:notesMasterIdLst>
    <p:notesMasterId r:id="rId35"/>
  </p:notesMasterIdLst>
  <p:handoutMasterIdLst>
    <p:handoutMasterId r:id="rId36"/>
  </p:handoutMasterIdLst>
  <p:sldIdLst>
    <p:sldId id="256" r:id="rId2"/>
    <p:sldId id="405" r:id="rId3"/>
    <p:sldId id="386" r:id="rId4"/>
    <p:sldId id="439" r:id="rId5"/>
    <p:sldId id="387" r:id="rId6"/>
    <p:sldId id="440" r:id="rId7"/>
    <p:sldId id="388" r:id="rId8"/>
    <p:sldId id="430" r:id="rId9"/>
    <p:sldId id="431" r:id="rId10"/>
    <p:sldId id="432" r:id="rId11"/>
    <p:sldId id="433" r:id="rId12"/>
    <p:sldId id="389" r:id="rId13"/>
    <p:sldId id="391" r:id="rId14"/>
    <p:sldId id="261" r:id="rId15"/>
    <p:sldId id="434" r:id="rId16"/>
    <p:sldId id="396" r:id="rId17"/>
    <p:sldId id="277" r:id="rId18"/>
    <p:sldId id="399" r:id="rId19"/>
    <p:sldId id="271" r:id="rId20"/>
    <p:sldId id="441" r:id="rId21"/>
    <p:sldId id="442" r:id="rId22"/>
    <p:sldId id="435" r:id="rId23"/>
    <p:sldId id="272" r:id="rId24"/>
    <p:sldId id="406" r:id="rId25"/>
    <p:sldId id="278" r:id="rId26"/>
    <p:sldId id="279" r:id="rId27"/>
    <p:sldId id="407" r:id="rId28"/>
    <p:sldId id="408" r:id="rId29"/>
    <p:sldId id="409" r:id="rId30"/>
    <p:sldId id="381" r:id="rId31"/>
    <p:sldId id="370" r:id="rId32"/>
    <p:sldId id="414" r:id="rId33"/>
    <p:sldId id="415" r:id="rId34"/>
  </p:sldIdLst>
  <p:sldSz cx="9144000" cy="6858000" type="screen4x3"/>
  <p:notesSz cx="7315200" cy="96012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Garamond" pitchFamily="18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Garamond" pitchFamily="18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Garamond" pitchFamily="18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Garamond" pitchFamily="18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Garamond" pitchFamily="18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Garamond" pitchFamily="18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Garamond" pitchFamily="18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Garamond" pitchFamily="18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Garamond" pitchFamily="18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0000"/>
    <a:srgbClr val="00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1"/>
    <p:restoredTop sz="94674"/>
  </p:normalViewPr>
  <p:slideViewPr>
    <p:cSldViewPr>
      <p:cViewPr varScale="1">
        <p:scale>
          <a:sx n="124" d="100"/>
          <a:sy n="124" d="100"/>
        </p:scale>
        <p:origin x="1824" y="16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  <p:sldLst>
      <p:sld r:id="rId1" collapse="1"/>
      <p:sld r:id="rId2" collapse="1"/>
      <p:sld r:id="rId3" collapse="1"/>
      <p:sld r:id="rId4" collapse="1"/>
      <p:sld r:id="rId5" collapse="1"/>
    </p:sldLst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heme" Target="theme/theme1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notesMaster" Target="notesMasters/notesMaster1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_rels/viewProps.xml.rels><?xml version="1.0" encoding="UTF-8" standalone="yes"?>
<Relationships xmlns="http://schemas.openxmlformats.org/package/2006/relationships"><Relationship Id="rId3" Type="http://schemas.openxmlformats.org/officeDocument/2006/relationships/slide" Target="slides/slide19.xml"/><Relationship Id="rId2" Type="http://schemas.openxmlformats.org/officeDocument/2006/relationships/slide" Target="slides/slide14.xml"/><Relationship Id="rId1" Type="http://schemas.openxmlformats.org/officeDocument/2006/relationships/slide" Target="slides/slide1.xml"/><Relationship Id="rId5" Type="http://schemas.openxmlformats.org/officeDocument/2006/relationships/slide" Target="slides/slide30.xml"/><Relationship Id="rId4" Type="http://schemas.openxmlformats.org/officeDocument/2006/relationships/slide" Target="slides/slide22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2.png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3.emf"/></Relationships>
</file>

<file path=ppt/drawings/_rels/vmlDrawing3.vml.rels><?xml version="1.0" encoding="UTF-8" standalone="yes"?>
<Relationships xmlns="http://schemas.openxmlformats.org/package/2006/relationships"><Relationship Id="rId2" Type="http://schemas.openxmlformats.org/officeDocument/2006/relationships/image" Target="../media/image14.emf"/><Relationship Id="rId1" Type="http://schemas.openxmlformats.org/officeDocument/2006/relationships/image" Target="../media/image13.e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15.png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654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170238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 smtClean="0">
                <a:latin typeface="Times New Roman" pitchFamily="18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36547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4143375" y="0"/>
            <a:ext cx="3170238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 smtClean="0">
                <a:latin typeface="Times New Roman" pitchFamily="18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36548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120188"/>
            <a:ext cx="3170238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 smtClean="0">
                <a:latin typeface="Times New Roman" pitchFamily="18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36549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4143375" y="9120188"/>
            <a:ext cx="3170238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 smtClean="0">
                <a:latin typeface="Times New Roman" pitchFamily="18" charset="0"/>
              </a:defRPr>
            </a:lvl1pPr>
          </a:lstStyle>
          <a:p>
            <a:pPr>
              <a:defRPr/>
            </a:pPr>
            <a:fld id="{B43C733E-2044-4FDF-8DAF-818C3FF4A94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81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170238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>
            <a:lvl1pPr defTabSz="966788">
              <a:defRPr sz="1300" smtClean="0">
                <a:latin typeface="Times New Roman" pitchFamily="18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19811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144963" y="0"/>
            <a:ext cx="3170237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>
            <a:lvl1pPr algn="r" defTabSz="966788">
              <a:defRPr sz="1300" smtClean="0">
                <a:latin typeface="Times New Roman" pitchFamily="18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6868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257300" y="720725"/>
            <a:ext cx="4800600" cy="36004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19813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74725" y="4560888"/>
            <a:ext cx="5365750" cy="43195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119814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121775"/>
            <a:ext cx="3170238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 defTabSz="966788">
              <a:defRPr sz="1300" smtClean="0">
                <a:latin typeface="Times New Roman" pitchFamily="18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1981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144963" y="9121775"/>
            <a:ext cx="3170237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 algn="r" defTabSz="966788">
              <a:defRPr sz="1300" smtClean="0">
                <a:latin typeface="Times New Roman" pitchFamily="18" charset="0"/>
              </a:defRPr>
            </a:lvl1pPr>
          </a:lstStyle>
          <a:p>
            <a:pPr>
              <a:defRPr/>
            </a:pPr>
            <a:fld id="{D6E31965-6F45-42C7-8E10-0C269E8211E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7891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/>
          </a:p>
        </p:txBody>
      </p:sp>
      <p:sp>
        <p:nvSpPr>
          <p:cNvPr id="37892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F016B8CE-2954-4FF3-BEA3-2A19D5B87DDD}" type="slidenum">
              <a:rPr lang="en-US"/>
              <a:pPr/>
              <a:t>1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8915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/>
          </a:p>
        </p:txBody>
      </p:sp>
      <p:sp>
        <p:nvSpPr>
          <p:cNvPr id="38916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43573A5E-E14E-403F-9B10-4EF60CCA3BF7}" type="slidenum">
              <a:rPr lang="en-US"/>
              <a:pPr/>
              <a:t>2</a:t>
            </a:fld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9939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/>
          </a:p>
        </p:txBody>
      </p:sp>
      <p:sp>
        <p:nvSpPr>
          <p:cNvPr id="39940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358BF95-5ABF-43B5-979F-D9E7AA827ECF}" type="slidenum">
              <a:rPr lang="en-US"/>
              <a:pPr/>
              <a:t>3</a:t>
            </a:fld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40963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/>
          </a:p>
        </p:txBody>
      </p:sp>
      <p:sp>
        <p:nvSpPr>
          <p:cNvPr id="40964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4F295F13-508F-4055-9F62-887D5BC728E3}" type="slidenum">
              <a:rPr lang="en-US"/>
              <a:pPr/>
              <a:t>4</a:t>
            </a:fld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41987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/>
          </a:p>
        </p:txBody>
      </p:sp>
      <p:sp>
        <p:nvSpPr>
          <p:cNvPr id="4198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F72A654E-3E5D-4F4B-9961-7F8FA824814C}" type="slidenum">
              <a:rPr lang="en-US"/>
              <a:pPr/>
              <a:t>5</a:t>
            </a:fld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43011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/>
          </a:p>
        </p:txBody>
      </p:sp>
      <p:sp>
        <p:nvSpPr>
          <p:cNvPr id="43012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ED8ACD44-7CF9-4BEE-81F9-421712DA8C9D}" type="slidenum">
              <a:rPr lang="en-US"/>
              <a:pPr/>
              <a:t>6</a:t>
            </a:fld>
            <a:endParaRPr 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44035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/>
          </a:p>
        </p:txBody>
      </p:sp>
      <p:sp>
        <p:nvSpPr>
          <p:cNvPr id="44036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563255E8-C808-4E3F-B4D9-0E2C2BF161BC}" type="slidenum">
              <a:rPr lang="en-US"/>
              <a:pPr/>
              <a:t>7</a:t>
            </a:fld>
            <a:endParaRPr 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45059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/>
          </a:p>
        </p:txBody>
      </p:sp>
      <p:sp>
        <p:nvSpPr>
          <p:cNvPr id="45060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D1828C8C-5465-48F0-B485-28B949859F67}" type="slidenum">
              <a:rPr lang="en-US"/>
              <a:pPr/>
              <a:t>8</a:t>
            </a:fld>
            <a:endParaRPr 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46083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/>
          </a:p>
        </p:txBody>
      </p:sp>
      <p:sp>
        <p:nvSpPr>
          <p:cNvPr id="46084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B38551A2-4153-42C3-92CF-D491556B82BE}" type="slidenum">
              <a:rPr lang="en-US"/>
              <a:pPr/>
              <a:t>9</a:t>
            </a:fld>
            <a:endParaRPr 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47107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/>
          </a:p>
        </p:txBody>
      </p:sp>
      <p:sp>
        <p:nvSpPr>
          <p:cNvPr id="4710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BD01B885-23F2-477A-88D9-77C3A63A1C3B}" type="slidenum">
              <a:rPr lang="en-US"/>
              <a:pPr/>
              <a:t>10</a:t>
            </a:fld>
            <a:endParaRPr 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48131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/>
          </a:p>
        </p:txBody>
      </p:sp>
      <p:sp>
        <p:nvSpPr>
          <p:cNvPr id="48132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0F911E1D-ECEC-4B62-8AA2-D37DA72E9931}" type="slidenum">
              <a:rPr lang="en-US"/>
              <a:pPr/>
              <a:t>11</a:t>
            </a:fld>
            <a:endParaRPr 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49155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/>
          </a:p>
        </p:txBody>
      </p:sp>
      <p:sp>
        <p:nvSpPr>
          <p:cNvPr id="49156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4B3A6A02-BDB2-4D69-BA19-6207C822B397}" type="slidenum">
              <a:rPr lang="en-US"/>
              <a:pPr/>
              <a:t>12</a:t>
            </a:fld>
            <a:endParaRPr 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50179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/>
          </a:p>
        </p:txBody>
      </p:sp>
      <p:sp>
        <p:nvSpPr>
          <p:cNvPr id="50180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DA257A69-B28F-4E59-9BD7-7B4F87C2DEA0}" type="slidenum">
              <a:rPr lang="en-US"/>
              <a:pPr/>
              <a:t>13</a:t>
            </a:fld>
            <a:endParaRPr 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51203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/>
          </a:p>
        </p:txBody>
      </p:sp>
      <p:sp>
        <p:nvSpPr>
          <p:cNvPr id="51204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CE763C50-E461-4714-8C73-34FA72A15F2D}" type="slidenum">
              <a:rPr lang="en-US"/>
              <a:pPr/>
              <a:t>14</a:t>
            </a:fld>
            <a:endParaRPr 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52227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/>
          </a:p>
        </p:txBody>
      </p:sp>
      <p:sp>
        <p:nvSpPr>
          <p:cNvPr id="5222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3E1AF59B-1888-4495-9C04-80D03A2C5E4B}" type="slidenum">
              <a:rPr lang="en-US"/>
              <a:pPr/>
              <a:t>15</a:t>
            </a:fld>
            <a:endParaRPr 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53251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/>
          </a:p>
        </p:txBody>
      </p:sp>
      <p:sp>
        <p:nvSpPr>
          <p:cNvPr id="53252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60F2F3B6-7C93-4569-8184-FE33851DC0F1}" type="slidenum">
              <a:rPr lang="en-US"/>
              <a:pPr/>
              <a:t>16</a:t>
            </a:fld>
            <a:endParaRPr 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54275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/>
          </a:p>
        </p:txBody>
      </p:sp>
      <p:sp>
        <p:nvSpPr>
          <p:cNvPr id="54276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087E9AB7-EA12-495B-ACE2-6D7221DF78AF}" type="slidenum">
              <a:rPr lang="en-US"/>
              <a:pPr/>
              <a:t>17</a:t>
            </a:fld>
            <a:endParaRPr 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55299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/>
          </a:p>
        </p:txBody>
      </p:sp>
      <p:sp>
        <p:nvSpPr>
          <p:cNvPr id="55300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0B441F1B-3962-4BC1-A11B-EF03202EDDD9}" type="slidenum">
              <a:rPr lang="en-US"/>
              <a:pPr/>
              <a:t>18</a:t>
            </a:fld>
            <a:endParaRPr lang="en-US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56323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/>
          </a:p>
        </p:txBody>
      </p:sp>
      <p:sp>
        <p:nvSpPr>
          <p:cNvPr id="56324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9DCBA9AF-97A6-4FBE-8A22-80AF2A918823}" type="slidenum">
              <a:rPr lang="en-US"/>
              <a:pPr/>
              <a:t>19</a:t>
            </a:fld>
            <a:endParaRPr lang="en-US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57347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/>
          </a:p>
        </p:txBody>
      </p:sp>
      <p:sp>
        <p:nvSpPr>
          <p:cNvPr id="5734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AF63DA53-B172-4974-B5FC-08F7E99E9803}" type="slidenum">
              <a:rPr lang="en-US"/>
              <a:pPr/>
              <a:t>20</a:t>
            </a:fld>
            <a:endParaRPr lang="en-US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58371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/>
          </a:p>
        </p:txBody>
      </p:sp>
      <p:sp>
        <p:nvSpPr>
          <p:cNvPr id="58372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B500ECA4-9EF2-467B-B6E0-35683DA723FE}" type="slidenum">
              <a:rPr lang="en-US"/>
              <a:pPr/>
              <a:t>21</a:t>
            </a:fld>
            <a:endParaRPr lang="en-US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59395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/>
          </a:p>
        </p:txBody>
      </p:sp>
      <p:sp>
        <p:nvSpPr>
          <p:cNvPr id="59396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6FD77CC6-40B4-4829-B310-D08111395887}" type="slidenum">
              <a:rPr lang="en-US"/>
              <a:pPr/>
              <a:t>22</a:t>
            </a:fld>
            <a:endParaRPr lang="en-US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60419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/>
          </a:p>
        </p:txBody>
      </p:sp>
      <p:sp>
        <p:nvSpPr>
          <p:cNvPr id="60420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E65BDDED-0652-43FD-B354-D95DB15B1158}" type="slidenum">
              <a:rPr lang="en-US"/>
              <a:pPr/>
              <a:t>23</a:t>
            </a:fld>
            <a:endParaRPr lang="en-US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61443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/>
          </a:p>
        </p:txBody>
      </p:sp>
      <p:sp>
        <p:nvSpPr>
          <p:cNvPr id="61444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5D81196-8144-4ABA-8C75-3B8AC4B255FA}" type="slidenum">
              <a:rPr lang="en-US"/>
              <a:pPr/>
              <a:t>24</a:t>
            </a:fld>
            <a:endParaRPr lang="en-US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62467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/>
          </a:p>
        </p:txBody>
      </p:sp>
      <p:sp>
        <p:nvSpPr>
          <p:cNvPr id="6246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0776D534-3526-4E6F-9222-A38A29BE29E1}" type="slidenum">
              <a:rPr lang="en-US"/>
              <a:pPr/>
              <a:t>25</a:t>
            </a:fld>
            <a:endParaRPr lang="en-US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63491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/>
          </a:p>
        </p:txBody>
      </p:sp>
      <p:sp>
        <p:nvSpPr>
          <p:cNvPr id="63492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AD9B2A3F-0BE8-4304-9D5D-CD605BA5E05A}" type="slidenum">
              <a:rPr lang="en-US"/>
              <a:pPr/>
              <a:t>26</a:t>
            </a:fld>
            <a:endParaRPr lang="en-US"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64515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/>
          </a:p>
        </p:txBody>
      </p:sp>
      <p:sp>
        <p:nvSpPr>
          <p:cNvPr id="64516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047562B7-BF0D-413A-9E11-7213B794EF76}" type="slidenum">
              <a:rPr lang="en-US"/>
              <a:pPr/>
              <a:t>27</a:t>
            </a:fld>
            <a:endParaRPr lang="en-US"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65539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/>
          </a:p>
        </p:txBody>
      </p:sp>
      <p:sp>
        <p:nvSpPr>
          <p:cNvPr id="65540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01EDC942-85B3-45CE-9191-402639B69AB1}" type="slidenum">
              <a:rPr lang="en-US"/>
              <a:pPr/>
              <a:t>28</a:t>
            </a:fld>
            <a:endParaRPr lang="en-US"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66563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/>
          </a:p>
        </p:txBody>
      </p:sp>
      <p:sp>
        <p:nvSpPr>
          <p:cNvPr id="66564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B466CFC4-4A6B-459C-99BF-C067DE5A191F}" type="slidenum">
              <a:rPr lang="en-US"/>
              <a:pPr/>
              <a:t>29</a:t>
            </a:fld>
            <a:endParaRPr lang="en-US"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67587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/>
          </a:p>
        </p:txBody>
      </p:sp>
      <p:sp>
        <p:nvSpPr>
          <p:cNvPr id="6758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357F3D69-3842-402D-8D32-A029AC8B20B5}" type="slidenum">
              <a:rPr lang="en-US"/>
              <a:pPr/>
              <a:t>30</a:t>
            </a:fld>
            <a:endParaRPr lang="en-US"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68611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/>
          </a:p>
        </p:txBody>
      </p:sp>
      <p:sp>
        <p:nvSpPr>
          <p:cNvPr id="68612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8521B641-2F44-45AA-97F3-37D2F79E0912}" type="slidenum">
              <a:rPr lang="en-US"/>
              <a:pPr/>
              <a:t>31</a:t>
            </a:fld>
            <a:endParaRPr lang="en-US"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69635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/>
          </a:p>
        </p:txBody>
      </p:sp>
      <p:sp>
        <p:nvSpPr>
          <p:cNvPr id="69636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F4781D26-8165-4E2E-BE94-6CCFA1B6A021}" type="slidenum">
              <a:rPr lang="en-US"/>
              <a:pPr/>
              <a:t>32</a:t>
            </a:fld>
            <a:endParaRPr lang="en-US"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70659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/>
          </a:p>
        </p:txBody>
      </p:sp>
      <p:sp>
        <p:nvSpPr>
          <p:cNvPr id="70660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009AE2C4-6C0D-4F71-BC5C-B15F0499923D}" type="slidenum">
              <a:rPr lang="en-US"/>
              <a:pPr/>
              <a:t>33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/>
          <p:cNvGrpSpPr>
            <a:grpSpLocks/>
          </p:cNvGrpSpPr>
          <p:nvPr/>
        </p:nvGrpSpPr>
        <p:grpSpPr bwMode="auto">
          <a:xfrm>
            <a:off x="0" y="0"/>
            <a:ext cx="9140825" cy="6850063"/>
            <a:chOff x="0" y="0"/>
            <a:chExt cx="5758" cy="4315"/>
          </a:xfrm>
        </p:grpSpPr>
        <p:grpSp>
          <p:nvGrpSpPr>
            <p:cNvPr id="5" name="Group 3"/>
            <p:cNvGrpSpPr>
              <a:grpSpLocks/>
            </p:cNvGrpSpPr>
            <p:nvPr userDrawn="1"/>
          </p:nvGrpSpPr>
          <p:grpSpPr bwMode="auto">
            <a:xfrm>
              <a:off x="1728" y="2230"/>
              <a:ext cx="4027" cy="2085"/>
              <a:chOff x="1728" y="2230"/>
              <a:chExt cx="4027" cy="2085"/>
            </a:xfrm>
          </p:grpSpPr>
          <p:sp>
            <p:nvSpPr>
              <p:cNvPr id="8" name="Freeform 4"/>
              <p:cNvSpPr>
                <a:spLocks/>
              </p:cNvSpPr>
              <p:nvPr/>
            </p:nvSpPr>
            <p:spPr bwMode="hidden">
              <a:xfrm>
                <a:off x="1728" y="2644"/>
                <a:ext cx="2882" cy="1671"/>
              </a:xfrm>
              <a:custGeom>
                <a:avLst/>
                <a:gdLst/>
                <a:ahLst/>
                <a:cxnLst>
                  <a:cxn ang="0">
                    <a:pos x="2740" y="528"/>
                  </a:cxn>
                  <a:cxn ang="0">
                    <a:pos x="2632" y="484"/>
                  </a:cxn>
                  <a:cxn ang="0">
                    <a:pos x="2480" y="424"/>
                  </a:cxn>
                  <a:cxn ang="0">
                    <a:pos x="2203" y="343"/>
                  </a:cxn>
                  <a:cxn ang="0">
                    <a:pos x="1970" y="277"/>
                  </a:cxn>
                  <a:cxn ang="0">
                    <a:pos x="1807" y="212"/>
                  </a:cxn>
                  <a:cxn ang="0">
                    <a:pos x="1693" y="152"/>
                  </a:cxn>
                  <a:cxn ang="0">
                    <a:pos x="1628" y="103"/>
                  </a:cxn>
                  <a:cxn ang="0">
                    <a:pos x="1590" y="60"/>
                  </a:cxn>
                  <a:cxn ang="0">
                    <a:pos x="1579" y="27"/>
                  </a:cxn>
                  <a:cxn ang="0">
                    <a:pos x="1585" y="0"/>
                  </a:cxn>
                  <a:cxn ang="0">
                    <a:pos x="1557" y="49"/>
                  </a:cxn>
                  <a:cxn ang="0">
                    <a:pos x="1568" y="98"/>
                  </a:cxn>
                  <a:cxn ang="0">
                    <a:pos x="1617" y="141"/>
                  </a:cxn>
                  <a:cxn ang="0">
                    <a:pos x="1688" y="185"/>
                  </a:cxn>
                  <a:cxn ang="0">
                    <a:pos x="1791" y="228"/>
                  </a:cxn>
                  <a:cxn ang="0">
                    <a:pos x="2040" y="310"/>
                  </a:cxn>
                  <a:cxn ang="0">
                    <a:pos x="2285" y="381"/>
                  </a:cxn>
                  <a:cxn ang="0">
                    <a:pos x="2464" y="435"/>
                  </a:cxn>
                  <a:cxn ang="0">
                    <a:pos x="2605" y="484"/>
                  </a:cxn>
                  <a:cxn ang="0">
                    <a:pos x="2708" y="528"/>
                  </a:cxn>
                  <a:cxn ang="0">
                    <a:pos x="2768" y="560"/>
                  </a:cxn>
                  <a:cxn ang="0">
                    <a:pos x="2795" y="593"/>
                  </a:cxn>
                  <a:cxn ang="0">
                    <a:pos x="2795" y="642"/>
                  </a:cxn>
                  <a:cxn ang="0">
                    <a:pos x="2762" y="691"/>
                  </a:cxn>
                  <a:cxn ang="0">
                    <a:pos x="2692" y="735"/>
                  </a:cxn>
                  <a:cxn ang="0">
                    <a:pos x="2589" y="778"/>
                  </a:cxn>
                  <a:cxn ang="0">
                    <a:pos x="2458" y="822"/>
                  </a:cxn>
                  <a:cxn ang="0">
                    <a:pos x="2301" y="865"/>
                  </a:cxn>
                  <a:cxn ang="0">
                    <a:pos x="2030" y="930"/>
                  </a:cxn>
                  <a:cxn ang="0">
                    <a:pos x="1606" y="1034"/>
                  </a:cxn>
                  <a:cxn ang="0">
                    <a:pos x="1145" y="1164"/>
                  </a:cxn>
                  <a:cxn ang="0">
                    <a:pos x="673" y="1328"/>
                  </a:cxn>
                  <a:cxn ang="0">
                    <a:pos x="217" y="1545"/>
                  </a:cxn>
                  <a:cxn ang="0">
                    <a:pos x="353" y="1671"/>
                  </a:cxn>
                  <a:cxn ang="0">
                    <a:pos x="754" y="1469"/>
                  </a:cxn>
                  <a:cxn ang="0">
                    <a:pos x="1145" y="1311"/>
                  </a:cxn>
                  <a:cxn ang="0">
                    <a:pos x="1519" y="1186"/>
                  </a:cxn>
                  <a:cxn ang="0">
                    <a:pos x="1861" y="1083"/>
                  </a:cxn>
                  <a:cxn ang="0">
                    <a:pos x="2165" y="1007"/>
                  </a:cxn>
                  <a:cxn ang="0">
                    <a:pos x="2426" y="947"/>
                  </a:cxn>
                  <a:cxn ang="0">
                    <a:pos x="2626" y="892"/>
                  </a:cxn>
                  <a:cxn ang="0">
                    <a:pos x="2762" y="838"/>
                  </a:cxn>
                  <a:cxn ang="0">
                    <a:pos x="2827" y="794"/>
                  </a:cxn>
                  <a:cxn ang="0">
                    <a:pos x="2865" y="745"/>
                  </a:cxn>
                  <a:cxn ang="0">
                    <a:pos x="2882" y="702"/>
                  </a:cxn>
                  <a:cxn ang="0">
                    <a:pos x="2854" y="620"/>
                  </a:cxn>
                  <a:cxn ang="0">
                    <a:pos x="2800" y="560"/>
                  </a:cxn>
                  <a:cxn ang="0">
                    <a:pos x="2773" y="544"/>
                  </a:cxn>
                </a:cxnLst>
                <a:rect l="0" t="0" r="r" b="b"/>
                <a:pathLst>
                  <a:path w="2882" h="1671">
                    <a:moveTo>
                      <a:pt x="2773" y="544"/>
                    </a:moveTo>
                    <a:lnTo>
                      <a:pt x="2740" y="528"/>
                    </a:lnTo>
                    <a:lnTo>
                      <a:pt x="2692" y="506"/>
                    </a:lnTo>
                    <a:lnTo>
                      <a:pt x="2632" y="484"/>
                    </a:lnTo>
                    <a:lnTo>
                      <a:pt x="2561" y="457"/>
                    </a:lnTo>
                    <a:lnTo>
                      <a:pt x="2480" y="424"/>
                    </a:lnTo>
                    <a:lnTo>
                      <a:pt x="2388" y="397"/>
                    </a:lnTo>
                    <a:lnTo>
                      <a:pt x="2203" y="343"/>
                    </a:lnTo>
                    <a:lnTo>
                      <a:pt x="2078" y="310"/>
                    </a:lnTo>
                    <a:lnTo>
                      <a:pt x="1970" y="277"/>
                    </a:lnTo>
                    <a:lnTo>
                      <a:pt x="1878" y="245"/>
                    </a:lnTo>
                    <a:lnTo>
                      <a:pt x="1807" y="212"/>
                    </a:lnTo>
                    <a:lnTo>
                      <a:pt x="1742" y="179"/>
                    </a:lnTo>
                    <a:lnTo>
                      <a:pt x="1693" y="152"/>
                    </a:lnTo>
                    <a:lnTo>
                      <a:pt x="1655" y="125"/>
                    </a:lnTo>
                    <a:lnTo>
                      <a:pt x="1628" y="103"/>
                    </a:lnTo>
                    <a:lnTo>
                      <a:pt x="1606" y="81"/>
                    </a:lnTo>
                    <a:lnTo>
                      <a:pt x="1590" y="60"/>
                    </a:lnTo>
                    <a:lnTo>
                      <a:pt x="1585" y="43"/>
                    </a:lnTo>
                    <a:lnTo>
                      <a:pt x="1579" y="27"/>
                    </a:lnTo>
                    <a:lnTo>
                      <a:pt x="1585" y="5"/>
                    </a:lnTo>
                    <a:lnTo>
                      <a:pt x="1585" y="0"/>
                    </a:lnTo>
                    <a:lnTo>
                      <a:pt x="1568" y="27"/>
                    </a:lnTo>
                    <a:lnTo>
                      <a:pt x="1557" y="49"/>
                    </a:lnTo>
                    <a:lnTo>
                      <a:pt x="1557" y="76"/>
                    </a:lnTo>
                    <a:lnTo>
                      <a:pt x="1568" y="98"/>
                    </a:lnTo>
                    <a:lnTo>
                      <a:pt x="1590" y="120"/>
                    </a:lnTo>
                    <a:lnTo>
                      <a:pt x="1617" y="141"/>
                    </a:lnTo>
                    <a:lnTo>
                      <a:pt x="1650" y="163"/>
                    </a:lnTo>
                    <a:lnTo>
                      <a:pt x="1688" y="185"/>
                    </a:lnTo>
                    <a:lnTo>
                      <a:pt x="1737" y="207"/>
                    </a:lnTo>
                    <a:lnTo>
                      <a:pt x="1791" y="228"/>
                    </a:lnTo>
                    <a:lnTo>
                      <a:pt x="1905" y="267"/>
                    </a:lnTo>
                    <a:lnTo>
                      <a:pt x="2040" y="310"/>
                    </a:lnTo>
                    <a:lnTo>
                      <a:pt x="2182" y="348"/>
                    </a:lnTo>
                    <a:lnTo>
                      <a:pt x="2285" y="381"/>
                    </a:lnTo>
                    <a:lnTo>
                      <a:pt x="2382" y="408"/>
                    </a:lnTo>
                    <a:lnTo>
                      <a:pt x="2464" y="435"/>
                    </a:lnTo>
                    <a:lnTo>
                      <a:pt x="2540" y="462"/>
                    </a:lnTo>
                    <a:lnTo>
                      <a:pt x="2605" y="484"/>
                    </a:lnTo>
                    <a:lnTo>
                      <a:pt x="2659" y="506"/>
                    </a:lnTo>
                    <a:lnTo>
                      <a:pt x="2708" y="528"/>
                    </a:lnTo>
                    <a:lnTo>
                      <a:pt x="2740" y="544"/>
                    </a:lnTo>
                    <a:lnTo>
                      <a:pt x="2768" y="560"/>
                    </a:lnTo>
                    <a:lnTo>
                      <a:pt x="2784" y="577"/>
                    </a:lnTo>
                    <a:lnTo>
                      <a:pt x="2795" y="593"/>
                    </a:lnTo>
                    <a:lnTo>
                      <a:pt x="2800" y="615"/>
                    </a:lnTo>
                    <a:lnTo>
                      <a:pt x="2795" y="642"/>
                    </a:lnTo>
                    <a:lnTo>
                      <a:pt x="2784" y="664"/>
                    </a:lnTo>
                    <a:lnTo>
                      <a:pt x="2762" y="691"/>
                    </a:lnTo>
                    <a:lnTo>
                      <a:pt x="2730" y="713"/>
                    </a:lnTo>
                    <a:lnTo>
                      <a:pt x="2692" y="735"/>
                    </a:lnTo>
                    <a:lnTo>
                      <a:pt x="2643" y="756"/>
                    </a:lnTo>
                    <a:lnTo>
                      <a:pt x="2589" y="778"/>
                    </a:lnTo>
                    <a:lnTo>
                      <a:pt x="2529" y="800"/>
                    </a:lnTo>
                    <a:lnTo>
                      <a:pt x="2458" y="822"/>
                    </a:lnTo>
                    <a:lnTo>
                      <a:pt x="2382" y="843"/>
                    </a:lnTo>
                    <a:lnTo>
                      <a:pt x="2301" y="865"/>
                    </a:lnTo>
                    <a:lnTo>
                      <a:pt x="2214" y="887"/>
                    </a:lnTo>
                    <a:lnTo>
                      <a:pt x="2030" y="930"/>
                    </a:lnTo>
                    <a:lnTo>
                      <a:pt x="1823" y="979"/>
                    </a:lnTo>
                    <a:lnTo>
                      <a:pt x="1606" y="1034"/>
                    </a:lnTo>
                    <a:lnTo>
                      <a:pt x="1378" y="1094"/>
                    </a:lnTo>
                    <a:lnTo>
                      <a:pt x="1145" y="1164"/>
                    </a:lnTo>
                    <a:lnTo>
                      <a:pt x="912" y="1241"/>
                    </a:lnTo>
                    <a:lnTo>
                      <a:pt x="673" y="1328"/>
                    </a:lnTo>
                    <a:lnTo>
                      <a:pt x="440" y="1431"/>
                    </a:lnTo>
                    <a:lnTo>
                      <a:pt x="217" y="1545"/>
                    </a:lnTo>
                    <a:lnTo>
                      <a:pt x="0" y="1671"/>
                    </a:lnTo>
                    <a:lnTo>
                      <a:pt x="353" y="1671"/>
                    </a:lnTo>
                    <a:lnTo>
                      <a:pt x="554" y="1567"/>
                    </a:lnTo>
                    <a:lnTo>
                      <a:pt x="754" y="1469"/>
                    </a:lnTo>
                    <a:lnTo>
                      <a:pt x="955" y="1388"/>
                    </a:lnTo>
                    <a:lnTo>
                      <a:pt x="1145" y="1311"/>
                    </a:lnTo>
                    <a:lnTo>
                      <a:pt x="1335" y="1241"/>
                    </a:lnTo>
                    <a:lnTo>
                      <a:pt x="1519" y="1186"/>
                    </a:lnTo>
                    <a:lnTo>
                      <a:pt x="1693" y="1132"/>
                    </a:lnTo>
                    <a:lnTo>
                      <a:pt x="1861" y="1083"/>
                    </a:lnTo>
                    <a:lnTo>
                      <a:pt x="2019" y="1045"/>
                    </a:lnTo>
                    <a:lnTo>
                      <a:pt x="2165" y="1007"/>
                    </a:lnTo>
                    <a:lnTo>
                      <a:pt x="2301" y="974"/>
                    </a:lnTo>
                    <a:lnTo>
                      <a:pt x="2426" y="947"/>
                    </a:lnTo>
                    <a:lnTo>
                      <a:pt x="2534" y="914"/>
                    </a:lnTo>
                    <a:lnTo>
                      <a:pt x="2626" y="892"/>
                    </a:lnTo>
                    <a:lnTo>
                      <a:pt x="2702" y="865"/>
                    </a:lnTo>
                    <a:lnTo>
                      <a:pt x="2762" y="838"/>
                    </a:lnTo>
                    <a:lnTo>
                      <a:pt x="2800" y="816"/>
                    </a:lnTo>
                    <a:lnTo>
                      <a:pt x="2827" y="794"/>
                    </a:lnTo>
                    <a:lnTo>
                      <a:pt x="2849" y="767"/>
                    </a:lnTo>
                    <a:lnTo>
                      <a:pt x="2865" y="745"/>
                    </a:lnTo>
                    <a:lnTo>
                      <a:pt x="2876" y="724"/>
                    </a:lnTo>
                    <a:lnTo>
                      <a:pt x="2882" y="702"/>
                    </a:lnTo>
                    <a:lnTo>
                      <a:pt x="2876" y="658"/>
                    </a:lnTo>
                    <a:lnTo>
                      <a:pt x="2854" y="620"/>
                    </a:lnTo>
                    <a:lnTo>
                      <a:pt x="2833" y="588"/>
                    </a:lnTo>
                    <a:lnTo>
                      <a:pt x="2800" y="560"/>
                    </a:lnTo>
                    <a:lnTo>
                      <a:pt x="2773" y="544"/>
                    </a:lnTo>
                    <a:lnTo>
                      <a:pt x="2773" y="544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90980"/>
                      <a:invGamma/>
                    </a:schemeClr>
                  </a:gs>
                </a:gsLst>
                <a:lin ang="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9" name="Freeform 5"/>
              <p:cNvSpPr>
                <a:spLocks/>
              </p:cNvSpPr>
              <p:nvPr/>
            </p:nvSpPr>
            <p:spPr bwMode="hidden">
              <a:xfrm>
                <a:off x="4170" y="2671"/>
                <a:ext cx="1259" cy="811"/>
              </a:xfrm>
              <a:custGeom>
                <a:avLst/>
                <a:gdLst/>
                <a:ahLst/>
                <a:cxnLst>
                  <a:cxn ang="0">
                    <a:pos x="1259" y="615"/>
                  </a:cxn>
                  <a:cxn ang="0">
                    <a:pos x="1248" y="588"/>
                  </a:cxn>
                  <a:cxn ang="0">
                    <a:pos x="1237" y="566"/>
                  </a:cxn>
                  <a:cxn ang="0">
                    <a:pos x="1216" y="539"/>
                  </a:cxn>
                  <a:cxn ang="0">
                    <a:pos x="1188" y="517"/>
                  </a:cxn>
                  <a:cxn ang="0">
                    <a:pos x="1123" y="479"/>
                  </a:cxn>
                  <a:cxn ang="0">
                    <a:pos x="1042" y="441"/>
                  </a:cxn>
                  <a:cxn ang="0">
                    <a:pos x="944" y="408"/>
                  </a:cxn>
                  <a:cxn ang="0">
                    <a:pos x="841" y="381"/>
                  </a:cxn>
                  <a:cxn ang="0">
                    <a:pos x="727" y="348"/>
                  </a:cxn>
                  <a:cxn ang="0">
                    <a:pos x="613" y="321"/>
                  </a:cxn>
                  <a:cxn ang="0">
                    <a:pos x="499" y="294"/>
                  </a:cxn>
                  <a:cxn ang="0">
                    <a:pos x="391" y="261"/>
                  </a:cxn>
                  <a:cxn ang="0">
                    <a:pos x="288" y="229"/>
                  </a:cxn>
                  <a:cxn ang="0">
                    <a:pos x="195" y="196"/>
                  </a:cxn>
                  <a:cxn ang="0">
                    <a:pos x="119" y="152"/>
                  </a:cxn>
                  <a:cxn ang="0">
                    <a:pos x="54" y="109"/>
                  </a:cxn>
                  <a:cxn ang="0">
                    <a:pos x="33" y="87"/>
                  </a:cxn>
                  <a:cxn ang="0">
                    <a:pos x="16" y="60"/>
                  </a:cxn>
                  <a:cxn ang="0">
                    <a:pos x="5" y="33"/>
                  </a:cxn>
                  <a:cxn ang="0">
                    <a:pos x="0" y="0"/>
                  </a:cxn>
                  <a:cxn ang="0">
                    <a:pos x="0" y="6"/>
                  </a:cxn>
                  <a:cxn ang="0">
                    <a:pos x="0" y="11"/>
                  </a:cxn>
                  <a:cxn ang="0">
                    <a:pos x="0" y="38"/>
                  </a:cxn>
                  <a:cxn ang="0">
                    <a:pos x="5" y="60"/>
                  </a:cxn>
                  <a:cxn ang="0">
                    <a:pos x="16" y="87"/>
                  </a:cxn>
                  <a:cxn ang="0">
                    <a:pos x="33" y="114"/>
                  </a:cxn>
                  <a:cxn ang="0">
                    <a:pos x="54" y="142"/>
                  </a:cxn>
                  <a:cxn ang="0">
                    <a:pos x="87" y="174"/>
                  </a:cxn>
                  <a:cxn ang="0">
                    <a:pos x="125" y="207"/>
                  </a:cxn>
                  <a:cxn ang="0">
                    <a:pos x="179" y="240"/>
                  </a:cxn>
                  <a:cxn ang="0">
                    <a:pos x="244" y="278"/>
                  </a:cxn>
                  <a:cxn ang="0">
                    <a:pos x="326" y="310"/>
                  </a:cxn>
                  <a:cxn ang="0">
                    <a:pos x="418" y="348"/>
                  </a:cxn>
                  <a:cxn ang="0">
                    <a:pos x="526" y="381"/>
                  </a:cxn>
                  <a:cxn ang="0">
                    <a:pos x="657" y="414"/>
                  </a:cxn>
                  <a:cxn ang="0">
                    <a:pos x="749" y="435"/>
                  </a:cxn>
                  <a:cxn ang="0">
                    <a:pos x="830" y="463"/>
                  </a:cxn>
                  <a:cxn ang="0">
                    <a:pos x="901" y="490"/>
                  </a:cxn>
                  <a:cxn ang="0">
                    <a:pos x="966" y="512"/>
                  </a:cxn>
                  <a:cxn ang="0">
                    <a:pos x="1015" y="539"/>
                  </a:cxn>
                  <a:cxn ang="0">
                    <a:pos x="1053" y="566"/>
                  </a:cxn>
                  <a:cxn ang="0">
                    <a:pos x="1080" y="593"/>
                  </a:cxn>
                  <a:cxn ang="0">
                    <a:pos x="1102" y="620"/>
                  </a:cxn>
                  <a:cxn ang="0">
                    <a:pos x="1112" y="648"/>
                  </a:cxn>
                  <a:cxn ang="0">
                    <a:pos x="1118" y="675"/>
                  </a:cxn>
                  <a:cxn ang="0">
                    <a:pos x="1112" y="697"/>
                  </a:cxn>
                  <a:cxn ang="0">
                    <a:pos x="1096" y="724"/>
                  </a:cxn>
                  <a:cxn ang="0">
                    <a:pos x="1080" y="746"/>
                  </a:cxn>
                  <a:cxn ang="0">
                    <a:pos x="1053" y="767"/>
                  </a:cxn>
                  <a:cxn ang="0">
                    <a:pos x="1015" y="789"/>
                  </a:cxn>
                  <a:cxn ang="0">
                    <a:pos x="977" y="811"/>
                  </a:cxn>
                  <a:cxn ang="0">
                    <a:pos x="1047" y="789"/>
                  </a:cxn>
                  <a:cxn ang="0">
                    <a:pos x="1107" y="767"/>
                  </a:cxn>
                  <a:cxn ang="0">
                    <a:pos x="1156" y="746"/>
                  </a:cxn>
                  <a:cxn ang="0">
                    <a:pos x="1199" y="724"/>
                  </a:cxn>
                  <a:cxn ang="0">
                    <a:pos x="1226" y="702"/>
                  </a:cxn>
                  <a:cxn ang="0">
                    <a:pos x="1248" y="675"/>
                  </a:cxn>
                  <a:cxn ang="0">
                    <a:pos x="1259" y="648"/>
                  </a:cxn>
                  <a:cxn ang="0">
                    <a:pos x="1259" y="615"/>
                  </a:cxn>
                  <a:cxn ang="0">
                    <a:pos x="1259" y="615"/>
                  </a:cxn>
                </a:cxnLst>
                <a:rect l="0" t="0" r="r" b="b"/>
                <a:pathLst>
                  <a:path w="1259" h="811">
                    <a:moveTo>
                      <a:pt x="1259" y="615"/>
                    </a:moveTo>
                    <a:lnTo>
                      <a:pt x="1248" y="588"/>
                    </a:lnTo>
                    <a:lnTo>
                      <a:pt x="1237" y="566"/>
                    </a:lnTo>
                    <a:lnTo>
                      <a:pt x="1216" y="539"/>
                    </a:lnTo>
                    <a:lnTo>
                      <a:pt x="1188" y="517"/>
                    </a:lnTo>
                    <a:lnTo>
                      <a:pt x="1123" y="479"/>
                    </a:lnTo>
                    <a:lnTo>
                      <a:pt x="1042" y="441"/>
                    </a:lnTo>
                    <a:lnTo>
                      <a:pt x="944" y="408"/>
                    </a:lnTo>
                    <a:lnTo>
                      <a:pt x="841" y="381"/>
                    </a:lnTo>
                    <a:lnTo>
                      <a:pt x="727" y="348"/>
                    </a:lnTo>
                    <a:lnTo>
                      <a:pt x="613" y="321"/>
                    </a:lnTo>
                    <a:lnTo>
                      <a:pt x="499" y="294"/>
                    </a:lnTo>
                    <a:lnTo>
                      <a:pt x="391" y="261"/>
                    </a:lnTo>
                    <a:lnTo>
                      <a:pt x="288" y="229"/>
                    </a:lnTo>
                    <a:lnTo>
                      <a:pt x="195" y="196"/>
                    </a:lnTo>
                    <a:lnTo>
                      <a:pt x="119" y="152"/>
                    </a:lnTo>
                    <a:lnTo>
                      <a:pt x="54" y="109"/>
                    </a:lnTo>
                    <a:lnTo>
                      <a:pt x="33" y="87"/>
                    </a:lnTo>
                    <a:lnTo>
                      <a:pt x="16" y="60"/>
                    </a:lnTo>
                    <a:lnTo>
                      <a:pt x="5" y="33"/>
                    </a:lnTo>
                    <a:lnTo>
                      <a:pt x="0" y="0"/>
                    </a:lnTo>
                    <a:lnTo>
                      <a:pt x="0" y="6"/>
                    </a:lnTo>
                    <a:lnTo>
                      <a:pt x="0" y="11"/>
                    </a:lnTo>
                    <a:lnTo>
                      <a:pt x="0" y="38"/>
                    </a:lnTo>
                    <a:lnTo>
                      <a:pt x="5" y="60"/>
                    </a:lnTo>
                    <a:lnTo>
                      <a:pt x="16" y="87"/>
                    </a:lnTo>
                    <a:lnTo>
                      <a:pt x="33" y="114"/>
                    </a:lnTo>
                    <a:lnTo>
                      <a:pt x="54" y="142"/>
                    </a:lnTo>
                    <a:lnTo>
                      <a:pt x="87" y="174"/>
                    </a:lnTo>
                    <a:lnTo>
                      <a:pt x="125" y="207"/>
                    </a:lnTo>
                    <a:lnTo>
                      <a:pt x="179" y="240"/>
                    </a:lnTo>
                    <a:lnTo>
                      <a:pt x="244" y="278"/>
                    </a:lnTo>
                    <a:lnTo>
                      <a:pt x="326" y="310"/>
                    </a:lnTo>
                    <a:lnTo>
                      <a:pt x="418" y="348"/>
                    </a:lnTo>
                    <a:lnTo>
                      <a:pt x="526" y="381"/>
                    </a:lnTo>
                    <a:lnTo>
                      <a:pt x="657" y="414"/>
                    </a:lnTo>
                    <a:lnTo>
                      <a:pt x="749" y="435"/>
                    </a:lnTo>
                    <a:lnTo>
                      <a:pt x="830" y="463"/>
                    </a:lnTo>
                    <a:lnTo>
                      <a:pt x="901" y="490"/>
                    </a:lnTo>
                    <a:lnTo>
                      <a:pt x="966" y="512"/>
                    </a:lnTo>
                    <a:lnTo>
                      <a:pt x="1015" y="539"/>
                    </a:lnTo>
                    <a:lnTo>
                      <a:pt x="1053" y="566"/>
                    </a:lnTo>
                    <a:lnTo>
                      <a:pt x="1080" y="593"/>
                    </a:lnTo>
                    <a:lnTo>
                      <a:pt x="1102" y="620"/>
                    </a:lnTo>
                    <a:lnTo>
                      <a:pt x="1112" y="648"/>
                    </a:lnTo>
                    <a:lnTo>
                      <a:pt x="1118" y="675"/>
                    </a:lnTo>
                    <a:lnTo>
                      <a:pt x="1112" y="697"/>
                    </a:lnTo>
                    <a:lnTo>
                      <a:pt x="1096" y="724"/>
                    </a:lnTo>
                    <a:lnTo>
                      <a:pt x="1080" y="746"/>
                    </a:lnTo>
                    <a:lnTo>
                      <a:pt x="1053" y="767"/>
                    </a:lnTo>
                    <a:lnTo>
                      <a:pt x="1015" y="789"/>
                    </a:lnTo>
                    <a:lnTo>
                      <a:pt x="977" y="811"/>
                    </a:lnTo>
                    <a:lnTo>
                      <a:pt x="1047" y="789"/>
                    </a:lnTo>
                    <a:lnTo>
                      <a:pt x="1107" y="767"/>
                    </a:lnTo>
                    <a:lnTo>
                      <a:pt x="1156" y="746"/>
                    </a:lnTo>
                    <a:lnTo>
                      <a:pt x="1199" y="724"/>
                    </a:lnTo>
                    <a:lnTo>
                      <a:pt x="1226" y="702"/>
                    </a:lnTo>
                    <a:lnTo>
                      <a:pt x="1248" y="675"/>
                    </a:lnTo>
                    <a:lnTo>
                      <a:pt x="1259" y="648"/>
                    </a:lnTo>
                    <a:lnTo>
                      <a:pt x="1259" y="615"/>
                    </a:lnTo>
                    <a:lnTo>
                      <a:pt x="1259" y="615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90980"/>
                      <a:invGamma/>
                    </a:schemeClr>
                  </a:gs>
                </a:gsLst>
                <a:lin ang="27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10" name="Freeform 6"/>
              <p:cNvSpPr>
                <a:spLocks/>
              </p:cNvSpPr>
              <p:nvPr/>
            </p:nvSpPr>
            <p:spPr bwMode="hidden">
              <a:xfrm>
                <a:off x="2900" y="3346"/>
                <a:ext cx="2849" cy="969"/>
              </a:xfrm>
              <a:custGeom>
                <a:avLst/>
                <a:gdLst/>
                <a:ahLst/>
                <a:cxnLst>
                  <a:cxn ang="0">
                    <a:pos x="92" y="958"/>
                  </a:cxn>
                  <a:cxn ang="0">
                    <a:pos x="0" y="969"/>
                  </a:cxn>
                  <a:cxn ang="0">
                    <a:pos x="391" y="969"/>
                  </a:cxn>
                  <a:cxn ang="0">
                    <a:pos x="434" y="947"/>
                  </a:cxn>
                  <a:cxn ang="0">
                    <a:pos x="483" y="914"/>
                  </a:cxn>
                  <a:cxn ang="0">
                    <a:pos x="554" y="876"/>
                  </a:cxn>
                  <a:cxn ang="0">
                    <a:pos x="635" y="838"/>
                  </a:cxn>
                  <a:cxn ang="0">
                    <a:pos x="727" y="794"/>
                  </a:cxn>
                  <a:cxn ang="0">
                    <a:pos x="836" y="745"/>
                  </a:cxn>
                  <a:cxn ang="0">
                    <a:pos x="961" y="696"/>
                  </a:cxn>
                  <a:cxn ang="0">
                    <a:pos x="1102" y="642"/>
                  </a:cxn>
                  <a:cxn ang="0">
                    <a:pos x="1259" y="582"/>
                  </a:cxn>
                  <a:cxn ang="0">
                    <a:pos x="1433" y="522"/>
                  </a:cxn>
                  <a:cxn ang="0">
                    <a:pos x="1623" y="462"/>
                  </a:cxn>
                  <a:cxn ang="0">
                    <a:pos x="1829" y="403"/>
                  </a:cxn>
                  <a:cxn ang="0">
                    <a:pos x="2057" y="343"/>
                  </a:cxn>
                  <a:cxn ang="0">
                    <a:pos x="2301" y="283"/>
                  </a:cxn>
                  <a:cxn ang="0">
                    <a:pos x="2567" y="223"/>
                  </a:cxn>
                  <a:cxn ang="0">
                    <a:pos x="2849" y="163"/>
                  </a:cxn>
                  <a:cxn ang="0">
                    <a:pos x="2849" y="0"/>
                  </a:cxn>
                  <a:cxn ang="0">
                    <a:pos x="2817" y="16"/>
                  </a:cxn>
                  <a:cxn ang="0">
                    <a:pos x="2773" y="33"/>
                  </a:cxn>
                  <a:cxn ang="0">
                    <a:pos x="2719" y="54"/>
                  </a:cxn>
                  <a:cxn ang="0">
                    <a:pos x="2648" y="76"/>
                  </a:cxn>
                  <a:cxn ang="0">
                    <a:pos x="2572" y="98"/>
                  </a:cxn>
                  <a:cxn ang="0">
                    <a:pos x="2491" y="120"/>
                  </a:cxn>
                  <a:cxn ang="0">
                    <a:pos x="2399" y="147"/>
                  </a:cxn>
                  <a:cxn ang="0">
                    <a:pos x="2301" y="169"/>
                  </a:cxn>
                  <a:cxn ang="0">
                    <a:pos x="2095" y="223"/>
                  </a:cxn>
                  <a:cxn ang="0">
                    <a:pos x="1889" y="277"/>
                  </a:cxn>
                  <a:cxn ang="0">
                    <a:pos x="1688" y="326"/>
                  </a:cxn>
                  <a:cxn ang="0">
                    <a:pos x="1590" y="354"/>
                  </a:cxn>
                  <a:cxn ang="0">
                    <a:pos x="1503" y="381"/>
                  </a:cxn>
                  <a:cxn ang="0">
                    <a:pos x="1107" y="506"/>
                  </a:cxn>
                  <a:cxn ang="0">
                    <a:pos x="912" y="577"/>
                  </a:cxn>
                  <a:cxn ang="0">
                    <a:pos x="727" y="647"/>
                  </a:cxn>
                  <a:cxn ang="0">
                    <a:pos x="548" y="718"/>
                  </a:cxn>
                  <a:cxn ang="0">
                    <a:pos x="380" y="794"/>
                  </a:cxn>
                  <a:cxn ang="0">
                    <a:pos x="228" y="876"/>
                  </a:cxn>
                  <a:cxn ang="0">
                    <a:pos x="92" y="958"/>
                  </a:cxn>
                  <a:cxn ang="0">
                    <a:pos x="92" y="958"/>
                  </a:cxn>
                </a:cxnLst>
                <a:rect l="0" t="0" r="r" b="b"/>
                <a:pathLst>
                  <a:path w="2849" h="969">
                    <a:moveTo>
                      <a:pt x="92" y="958"/>
                    </a:moveTo>
                    <a:lnTo>
                      <a:pt x="0" y="969"/>
                    </a:lnTo>
                    <a:lnTo>
                      <a:pt x="391" y="969"/>
                    </a:lnTo>
                    <a:lnTo>
                      <a:pt x="434" y="947"/>
                    </a:lnTo>
                    <a:lnTo>
                      <a:pt x="483" y="914"/>
                    </a:lnTo>
                    <a:lnTo>
                      <a:pt x="554" y="876"/>
                    </a:lnTo>
                    <a:lnTo>
                      <a:pt x="635" y="838"/>
                    </a:lnTo>
                    <a:lnTo>
                      <a:pt x="727" y="794"/>
                    </a:lnTo>
                    <a:lnTo>
                      <a:pt x="836" y="745"/>
                    </a:lnTo>
                    <a:lnTo>
                      <a:pt x="961" y="696"/>
                    </a:lnTo>
                    <a:lnTo>
                      <a:pt x="1102" y="642"/>
                    </a:lnTo>
                    <a:lnTo>
                      <a:pt x="1259" y="582"/>
                    </a:lnTo>
                    <a:lnTo>
                      <a:pt x="1433" y="522"/>
                    </a:lnTo>
                    <a:lnTo>
                      <a:pt x="1623" y="462"/>
                    </a:lnTo>
                    <a:lnTo>
                      <a:pt x="1829" y="403"/>
                    </a:lnTo>
                    <a:lnTo>
                      <a:pt x="2057" y="343"/>
                    </a:lnTo>
                    <a:lnTo>
                      <a:pt x="2301" y="283"/>
                    </a:lnTo>
                    <a:lnTo>
                      <a:pt x="2567" y="223"/>
                    </a:lnTo>
                    <a:lnTo>
                      <a:pt x="2849" y="163"/>
                    </a:lnTo>
                    <a:lnTo>
                      <a:pt x="2849" y="0"/>
                    </a:lnTo>
                    <a:lnTo>
                      <a:pt x="2817" y="16"/>
                    </a:lnTo>
                    <a:lnTo>
                      <a:pt x="2773" y="33"/>
                    </a:lnTo>
                    <a:lnTo>
                      <a:pt x="2719" y="54"/>
                    </a:lnTo>
                    <a:lnTo>
                      <a:pt x="2648" y="76"/>
                    </a:lnTo>
                    <a:lnTo>
                      <a:pt x="2572" y="98"/>
                    </a:lnTo>
                    <a:lnTo>
                      <a:pt x="2491" y="120"/>
                    </a:lnTo>
                    <a:lnTo>
                      <a:pt x="2399" y="147"/>
                    </a:lnTo>
                    <a:lnTo>
                      <a:pt x="2301" y="169"/>
                    </a:lnTo>
                    <a:lnTo>
                      <a:pt x="2095" y="223"/>
                    </a:lnTo>
                    <a:lnTo>
                      <a:pt x="1889" y="277"/>
                    </a:lnTo>
                    <a:lnTo>
                      <a:pt x="1688" y="326"/>
                    </a:lnTo>
                    <a:lnTo>
                      <a:pt x="1590" y="354"/>
                    </a:lnTo>
                    <a:lnTo>
                      <a:pt x="1503" y="381"/>
                    </a:lnTo>
                    <a:lnTo>
                      <a:pt x="1107" y="506"/>
                    </a:lnTo>
                    <a:lnTo>
                      <a:pt x="912" y="577"/>
                    </a:lnTo>
                    <a:lnTo>
                      <a:pt x="727" y="647"/>
                    </a:lnTo>
                    <a:lnTo>
                      <a:pt x="548" y="718"/>
                    </a:lnTo>
                    <a:lnTo>
                      <a:pt x="380" y="794"/>
                    </a:lnTo>
                    <a:lnTo>
                      <a:pt x="228" y="876"/>
                    </a:lnTo>
                    <a:lnTo>
                      <a:pt x="92" y="958"/>
                    </a:lnTo>
                    <a:lnTo>
                      <a:pt x="92" y="958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>
                      <a:gamma/>
                      <a:shade val="81961"/>
                      <a:invGamma/>
                    </a:schemeClr>
                  </a:gs>
                  <a:gs pos="100000">
                    <a:schemeClr val="bg1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11" name="Freeform 7"/>
              <p:cNvSpPr>
                <a:spLocks/>
              </p:cNvSpPr>
              <p:nvPr/>
            </p:nvSpPr>
            <p:spPr bwMode="hidden">
              <a:xfrm>
                <a:off x="2748" y="2230"/>
                <a:ext cx="3007" cy="2085"/>
              </a:xfrm>
              <a:custGeom>
                <a:avLst/>
                <a:gdLst/>
                <a:ahLst/>
                <a:cxnLst>
                  <a:cxn ang="0">
                    <a:pos x="1433" y="474"/>
                  </a:cxn>
                  <a:cxn ang="0">
                    <a:pos x="1460" y="528"/>
                  </a:cxn>
                  <a:cxn ang="0">
                    <a:pos x="1541" y="593"/>
                  </a:cxn>
                  <a:cxn ang="0">
                    <a:pos x="1715" y="670"/>
                  </a:cxn>
                  <a:cxn ang="0">
                    <a:pos x="1927" y="735"/>
                  </a:cxn>
                  <a:cxn ang="0">
                    <a:pos x="2155" y="789"/>
                  </a:cxn>
                  <a:cxn ang="0">
                    <a:pos x="2372" y="849"/>
                  </a:cxn>
                  <a:cxn ang="0">
                    <a:pos x="2551" y="920"/>
                  </a:cxn>
                  <a:cxn ang="0">
                    <a:pos x="2638" y="980"/>
                  </a:cxn>
                  <a:cxn ang="0">
                    <a:pos x="2676" y="1029"/>
                  </a:cxn>
                  <a:cxn ang="0">
                    <a:pos x="2681" y="1083"/>
                  </a:cxn>
                  <a:cxn ang="0">
                    <a:pos x="2665" y="1127"/>
                  </a:cxn>
                  <a:cxn ang="0">
                    <a:pos x="2616" y="1170"/>
                  </a:cxn>
                  <a:cxn ang="0">
                    <a:pos x="2545" y="1208"/>
                  </a:cxn>
                  <a:cxn ang="0">
                    <a:pos x="2448" y="1241"/>
                  </a:cxn>
                  <a:cxn ang="0">
                    <a:pos x="2328" y="1274"/>
                  </a:cxn>
                  <a:cxn ang="0">
                    <a:pos x="2106" y="1328"/>
                  </a:cxn>
                  <a:cxn ang="0">
                    <a:pos x="1742" y="1421"/>
                  </a:cxn>
                  <a:cxn ang="0">
                    <a:pos x="1308" y="1540"/>
                  </a:cxn>
                  <a:cxn ang="0">
                    <a:pos x="820" y="1709"/>
                  </a:cxn>
                  <a:cxn ang="0">
                    <a:pos x="282" y="1943"/>
                  </a:cxn>
                  <a:cxn ang="0">
                    <a:pos x="152" y="2085"/>
                  </a:cxn>
                  <a:cxn ang="0">
                    <a:pos x="386" y="1992"/>
                  </a:cxn>
                  <a:cxn ang="0">
                    <a:pos x="700" y="1834"/>
                  </a:cxn>
                  <a:cxn ang="0">
                    <a:pos x="1064" y="1693"/>
                  </a:cxn>
                  <a:cxn ang="0">
                    <a:pos x="1661" y="1497"/>
                  </a:cxn>
                  <a:cxn ang="0">
                    <a:pos x="1845" y="1442"/>
                  </a:cxn>
                  <a:cxn ang="0">
                    <a:pos x="2252" y="1339"/>
                  </a:cxn>
                  <a:cxn ang="0">
                    <a:pos x="2551" y="1263"/>
                  </a:cxn>
                  <a:cxn ang="0">
                    <a:pos x="2730" y="1214"/>
                  </a:cxn>
                  <a:cxn ang="0">
                    <a:pos x="2876" y="1170"/>
                  </a:cxn>
                  <a:cxn ang="0">
                    <a:pos x="2974" y="1132"/>
                  </a:cxn>
                  <a:cxn ang="0">
                    <a:pos x="3007" y="871"/>
                  </a:cxn>
                  <a:cxn ang="0">
                    <a:pos x="2860" y="844"/>
                  </a:cxn>
                  <a:cxn ang="0">
                    <a:pos x="2670" y="806"/>
                  </a:cxn>
                  <a:cxn ang="0">
                    <a:pos x="2458" y="757"/>
                  </a:cxn>
                  <a:cxn ang="0">
                    <a:pos x="2138" y="670"/>
                  </a:cxn>
                  <a:cxn ang="0">
                    <a:pos x="1959" y="604"/>
                  </a:cxn>
                  <a:cxn ang="0">
                    <a:pos x="1824" y="534"/>
                  </a:cxn>
                  <a:cxn ang="0">
                    <a:pos x="1769" y="474"/>
                  </a:cxn>
                  <a:cxn ang="0">
                    <a:pos x="1753" y="436"/>
                  </a:cxn>
                  <a:cxn ang="0">
                    <a:pos x="1780" y="381"/>
                  </a:cxn>
                  <a:cxn ang="0">
                    <a:pos x="1862" y="316"/>
                  </a:cxn>
                  <a:cxn ang="0">
                    <a:pos x="1986" y="267"/>
                  </a:cxn>
                  <a:cxn ang="0">
                    <a:pos x="2149" y="229"/>
                  </a:cxn>
                  <a:cxn ang="0">
                    <a:pos x="2431" y="180"/>
                  </a:cxn>
                  <a:cxn ang="0">
                    <a:pos x="2827" y="125"/>
                  </a:cxn>
                  <a:cxn ang="0">
                    <a:pos x="3007" y="87"/>
                  </a:cxn>
                  <a:cxn ang="0">
                    <a:pos x="2909" y="22"/>
                  </a:cxn>
                  <a:cxn ang="0">
                    <a:pos x="2676" y="66"/>
                  </a:cxn>
                  <a:cxn ang="0">
                    <a:pos x="2285" y="120"/>
                  </a:cxn>
                  <a:cxn ang="0">
                    <a:pos x="2030" y="158"/>
                  </a:cxn>
                  <a:cxn ang="0">
                    <a:pos x="1791" y="202"/>
                  </a:cxn>
                  <a:cxn ang="0">
                    <a:pos x="1601" y="261"/>
                  </a:cxn>
                  <a:cxn ang="0">
                    <a:pos x="1471" y="338"/>
                  </a:cxn>
                  <a:cxn ang="0">
                    <a:pos x="1438" y="387"/>
                  </a:cxn>
                  <a:cxn ang="0">
                    <a:pos x="1427" y="441"/>
                  </a:cxn>
                </a:cxnLst>
                <a:rect l="0" t="0" r="r" b="b"/>
                <a:pathLst>
                  <a:path w="3007" h="2085">
                    <a:moveTo>
                      <a:pt x="1427" y="441"/>
                    </a:moveTo>
                    <a:lnTo>
                      <a:pt x="1433" y="474"/>
                    </a:lnTo>
                    <a:lnTo>
                      <a:pt x="1444" y="501"/>
                    </a:lnTo>
                    <a:lnTo>
                      <a:pt x="1460" y="528"/>
                    </a:lnTo>
                    <a:lnTo>
                      <a:pt x="1482" y="550"/>
                    </a:lnTo>
                    <a:lnTo>
                      <a:pt x="1541" y="593"/>
                    </a:lnTo>
                    <a:lnTo>
                      <a:pt x="1623" y="637"/>
                    </a:lnTo>
                    <a:lnTo>
                      <a:pt x="1715" y="670"/>
                    </a:lnTo>
                    <a:lnTo>
                      <a:pt x="1818" y="702"/>
                    </a:lnTo>
                    <a:lnTo>
                      <a:pt x="1927" y="735"/>
                    </a:lnTo>
                    <a:lnTo>
                      <a:pt x="2041" y="762"/>
                    </a:lnTo>
                    <a:lnTo>
                      <a:pt x="2155" y="789"/>
                    </a:lnTo>
                    <a:lnTo>
                      <a:pt x="2269" y="822"/>
                    </a:lnTo>
                    <a:lnTo>
                      <a:pt x="2372" y="849"/>
                    </a:lnTo>
                    <a:lnTo>
                      <a:pt x="2464" y="882"/>
                    </a:lnTo>
                    <a:lnTo>
                      <a:pt x="2551" y="920"/>
                    </a:lnTo>
                    <a:lnTo>
                      <a:pt x="2616" y="958"/>
                    </a:lnTo>
                    <a:lnTo>
                      <a:pt x="2638" y="980"/>
                    </a:lnTo>
                    <a:lnTo>
                      <a:pt x="2659" y="1007"/>
                    </a:lnTo>
                    <a:lnTo>
                      <a:pt x="2676" y="1029"/>
                    </a:lnTo>
                    <a:lnTo>
                      <a:pt x="2681" y="1056"/>
                    </a:lnTo>
                    <a:lnTo>
                      <a:pt x="2681" y="1083"/>
                    </a:lnTo>
                    <a:lnTo>
                      <a:pt x="2676" y="1105"/>
                    </a:lnTo>
                    <a:lnTo>
                      <a:pt x="2665" y="1127"/>
                    </a:lnTo>
                    <a:lnTo>
                      <a:pt x="2643" y="1149"/>
                    </a:lnTo>
                    <a:lnTo>
                      <a:pt x="2616" y="1170"/>
                    </a:lnTo>
                    <a:lnTo>
                      <a:pt x="2583" y="1187"/>
                    </a:lnTo>
                    <a:lnTo>
                      <a:pt x="2545" y="1208"/>
                    </a:lnTo>
                    <a:lnTo>
                      <a:pt x="2502" y="1225"/>
                    </a:lnTo>
                    <a:lnTo>
                      <a:pt x="2448" y="1241"/>
                    </a:lnTo>
                    <a:lnTo>
                      <a:pt x="2388" y="1257"/>
                    </a:lnTo>
                    <a:lnTo>
                      <a:pt x="2328" y="1274"/>
                    </a:lnTo>
                    <a:lnTo>
                      <a:pt x="2258" y="1290"/>
                    </a:lnTo>
                    <a:lnTo>
                      <a:pt x="2106" y="1328"/>
                    </a:lnTo>
                    <a:lnTo>
                      <a:pt x="1932" y="1372"/>
                    </a:lnTo>
                    <a:lnTo>
                      <a:pt x="1742" y="1421"/>
                    </a:lnTo>
                    <a:lnTo>
                      <a:pt x="1531" y="1475"/>
                    </a:lnTo>
                    <a:lnTo>
                      <a:pt x="1308" y="1540"/>
                    </a:lnTo>
                    <a:lnTo>
                      <a:pt x="1069" y="1617"/>
                    </a:lnTo>
                    <a:lnTo>
                      <a:pt x="820" y="1709"/>
                    </a:lnTo>
                    <a:lnTo>
                      <a:pt x="554" y="1818"/>
                    </a:lnTo>
                    <a:lnTo>
                      <a:pt x="282" y="1943"/>
                    </a:lnTo>
                    <a:lnTo>
                      <a:pt x="0" y="2085"/>
                    </a:lnTo>
                    <a:lnTo>
                      <a:pt x="152" y="2085"/>
                    </a:lnTo>
                    <a:lnTo>
                      <a:pt x="244" y="2074"/>
                    </a:lnTo>
                    <a:lnTo>
                      <a:pt x="386" y="1992"/>
                    </a:lnTo>
                    <a:lnTo>
                      <a:pt x="537" y="1910"/>
                    </a:lnTo>
                    <a:lnTo>
                      <a:pt x="700" y="1834"/>
                    </a:lnTo>
                    <a:lnTo>
                      <a:pt x="879" y="1763"/>
                    </a:lnTo>
                    <a:lnTo>
                      <a:pt x="1064" y="1693"/>
                    </a:lnTo>
                    <a:lnTo>
                      <a:pt x="1259" y="1622"/>
                    </a:lnTo>
                    <a:lnTo>
                      <a:pt x="1661" y="1497"/>
                    </a:lnTo>
                    <a:lnTo>
                      <a:pt x="1748" y="1470"/>
                    </a:lnTo>
                    <a:lnTo>
                      <a:pt x="1845" y="1442"/>
                    </a:lnTo>
                    <a:lnTo>
                      <a:pt x="2046" y="1393"/>
                    </a:lnTo>
                    <a:lnTo>
                      <a:pt x="2252" y="1339"/>
                    </a:lnTo>
                    <a:lnTo>
                      <a:pt x="2458" y="1285"/>
                    </a:lnTo>
                    <a:lnTo>
                      <a:pt x="2551" y="1263"/>
                    </a:lnTo>
                    <a:lnTo>
                      <a:pt x="2643" y="1236"/>
                    </a:lnTo>
                    <a:lnTo>
                      <a:pt x="2730" y="1214"/>
                    </a:lnTo>
                    <a:lnTo>
                      <a:pt x="2806" y="1192"/>
                    </a:lnTo>
                    <a:lnTo>
                      <a:pt x="2876" y="1170"/>
                    </a:lnTo>
                    <a:lnTo>
                      <a:pt x="2931" y="1149"/>
                    </a:lnTo>
                    <a:lnTo>
                      <a:pt x="2974" y="1132"/>
                    </a:lnTo>
                    <a:lnTo>
                      <a:pt x="3007" y="1116"/>
                    </a:lnTo>
                    <a:lnTo>
                      <a:pt x="3007" y="871"/>
                    </a:lnTo>
                    <a:lnTo>
                      <a:pt x="2941" y="860"/>
                    </a:lnTo>
                    <a:lnTo>
                      <a:pt x="2860" y="844"/>
                    </a:lnTo>
                    <a:lnTo>
                      <a:pt x="2773" y="827"/>
                    </a:lnTo>
                    <a:lnTo>
                      <a:pt x="2670" y="806"/>
                    </a:lnTo>
                    <a:lnTo>
                      <a:pt x="2567" y="784"/>
                    </a:lnTo>
                    <a:lnTo>
                      <a:pt x="2458" y="757"/>
                    </a:lnTo>
                    <a:lnTo>
                      <a:pt x="2241" y="702"/>
                    </a:lnTo>
                    <a:lnTo>
                      <a:pt x="2138" y="670"/>
                    </a:lnTo>
                    <a:lnTo>
                      <a:pt x="2046" y="637"/>
                    </a:lnTo>
                    <a:lnTo>
                      <a:pt x="1959" y="604"/>
                    </a:lnTo>
                    <a:lnTo>
                      <a:pt x="1883" y="566"/>
                    </a:lnTo>
                    <a:lnTo>
                      <a:pt x="1824" y="534"/>
                    </a:lnTo>
                    <a:lnTo>
                      <a:pt x="1780" y="495"/>
                    </a:lnTo>
                    <a:lnTo>
                      <a:pt x="1769" y="474"/>
                    </a:lnTo>
                    <a:lnTo>
                      <a:pt x="1758" y="457"/>
                    </a:lnTo>
                    <a:lnTo>
                      <a:pt x="1753" y="436"/>
                    </a:lnTo>
                    <a:lnTo>
                      <a:pt x="1758" y="419"/>
                    </a:lnTo>
                    <a:lnTo>
                      <a:pt x="1780" y="381"/>
                    </a:lnTo>
                    <a:lnTo>
                      <a:pt x="1813" y="343"/>
                    </a:lnTo>
                    <a:lnTo>
                      <a:pt x="1862" y="316"/>
                    </a:lnTo>
                    <a:lnTo>
                      <a:pt x="1921" y="289"/>
                    </a:lnTo>
                    <a:lnTo>
                      <a:pt x="1986" y="267"/>
                    </a:lnTo>
                    <a:lnTo>
                      <a:pt x="2062" y="245"/>
                    </a:lnTo>
                    <a:lnTo>
                      <a:pt x="2149" y="229"/>
                    </a:lnTo>
                    <a:lnTo>
                      <a:pt x="2236" y="213"/>
                    </a:lnTo>
                    <a:lnTo>
                      <a:pt x="2431" y="180"/>
                    </a:lnTo>
                    <a:lnTo>
                      <a:pt x="2627" y="158"/>
                    </a:lnTo>
                    <a:lnTo>
                      <a:pt x="2827" y="125"/>
                    </a:lnTo>
                    <a:lnTo>
                      <a:pt x="2920" y="109"/>
                    </a:lnTo>
                    <a:lnTo>
                      <a:pt x="3007" y="87"/>
                    </a:lnTo>
                    <a:lnTo>
                      <a:pt x="3007" y="0"/>
                    </a:lnTo>
                    <a:lnTo>
                      <a:pt x="2909" y="22"/>
                    </a:lnTo>
                    <a:lnTo>
                      <a:pt x="2795" y="44"/>
                    </a:lnTo>
                    <a:lnTo>
                      <a:pt x="2676" y="66"/>
                    </a:lnTo>
                    <a:lnTo>
                      <a:pt x="2551" y="82"/>
                    </a:lnTo>
                    <a:lnTo>
                      <a:pt x="2285" y="120"/>
                    </a:lnTo>
                    <a:lnTo>
                      <a:pt x="2155" y="136"/>
                    </a:lnTo>
                    <a:lnTo>
                      <a:pt x="2030" y="158"/>
                    </a:lnTo>
                    <a:lnTo>
                      <a:pt x="1905" y="174"/>
                    </a:lnTo>
                    <a:lnTo>
                      <a:pt x="1791" y="202"/>
                    </a:lnTo>
                    <a:lnTo>
                      <a:pt x="1688" y="229"/>
                    </a:lnTo>
                    <a:lnTo>
                      <a:pt x="1601" y="261"/>
                    </a:lnTo>
                    <a:lnTo>
                      <a:pt x="1525" y="300"/>
                    </a:lnTo>
                    <a:lnTo>
                      <a:pt x="1471" y="338"/>
                    </a:lnTo>
                    <a:lnTo>
                      <a:pt x="1455" y="359"/>
                    </a:lnTo>
                    <a:lnTo>
                      <a:pt x="1438" y="387"/>
                    </a:lnTo>
                    <a:lnTo>
                      <a:pt x="1427" y="414"/>
                    </a:lnTo>
                    <a:lnTo>
                      <a:pt x="1427" y="441"/>
                    </a:lnTo>
                    <a:lnTo>
                      <a:pt x="1427" y="441"/>
                    </a:lnTo>
                    <a:close/>
                  </a:path>
                </a:pathLst>
              </a:custGeom>
              <a:solidFill>
                <a:schemeClr val="bg1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12" name="Freeform 8"/>
              <p:cNvSpPr>
                <a:spLocks/>
              </p:cNvSpPr>
              <p:nvPr/>
            </p:nvSpPr>
            <p:spPr bwMode="hidden">
              <a:xfrm>
                <a:off x="4501" y="2317"/>
                <a:ext cx="1248" cy="539"/>
              </a:xfrm>
              <a:custGeom>
                <a:avLst/>
                <a:gdLst/>
                <a:ahLst/>
                <a:cxnLst>
                  <a:cxn ang="0">
                    <a:pos x="0" y="332"/>
                  </a:cxn>
                  <a:cxn ang="0">
                    <a:pos x="0" y="360"/>
                  </a:cxn>
                  <a:cxn ang="0">
                    <a:pos x="5" y="387"/>
                  </a:cxn>
                  <a:cxn ang="0">
                    <a:pos x="27" y="414"/>
                  </a:cxn>
                  <a:cxn ang="0">
                    <a:pos x="54" y="436"/>
                  </a:cxn>
                  <a:cxn ang="0">
                    <a:pos x="92" y="463"/>
                  </a:cxn>
                  <a:cxn ang="0">
                    <a:pos x="141" y="490"/>
                  </a:cxn>
                  <a:cxn ang="0">
                    <a:pos x="195" y="512"/>
                  </a:cxn>
                  <a:cxn ang="0">
                    <a:pos x="255" y="539"/>
                  </a:cxn>
                  <a:cxn ang="0">
                    <a:pos x="212" y="517"/>
                  </a:cxn>
                  <a:cxn ang="0">
                    <a:pos x="179" y="490"/>
                  </a:cxn>
                  <a:cxn ang="0">
                    <a:pos x="157" y="468"/>
                  </a:cxn>
                  <a:cxn ang="0">
                    <a:pos x="141" y="447"/>
                  </a:cxn>
                  <a:cxn ang="0">
                    <a:pos x="136" y="425"/>
                  </a:cxn>
                  <a:cxn ang="0">
                    <a:pos x="136" y="403"/>
                  </a:cxn>
                  <a:cxn ang="0">
                    <a:pos x="141" y="381"/>
                  </a:cxn>
                  <a:cxn ang="0">
                    <a:pos x="157" y="365"/>
                  </a:cxn>
                  <a:cxn ang="0">
                    <a:pos x="179" y="343"/>
                  </a:cxn>
                  <a:cxn ang="0">
                    <a:pos x="201" y="327"/>
                  </a:cxn>
                  <a:cxn ang="0">
                    <a:pos x="266" y="294"/>
                  </a:cxn>
                  <a:cxn ang="0">
                    <a:pos x="353" y="262"/>
                  </a:cxn>
                  <a:cxn ang="0">
                    <a:pos x="445" y="234"/>
                  </a:cxn>
                  <a:cxn ang="0">
                    <a:pos x="554" y="213"/>
                  </a:cxn>
                  <a:cxn ang="0">
                    <a:pos x="662" y="191"/>
                  </a:cxn>
                  <a:cxn ang="0">
                    <a:pos x="890" y="153"/>
                  </a:cxn>
                  <a:cxn ang="0">
                    <a:pos x="993" y="136"/>
                  </a:cxn>
                  <a:cxn ang="0">
                    <a:pos x="1091" y="120"/>
                  </a:cxn>
                  <a:cxn ang="0">
                    <a:pos x="1178" y="115"/>
                  </a:cxn>
                  <a:cxn ang="0">
                    <a:pos x="1248" y="104"/>
                  </a:cxn>
                  <a:cxn ang="0">
                    <a:pos x="1248" y="0"/>
                  </a:cxn>
                  <a:cxn ang="0">
                    <a:pos x="1161" y="22"/>
                  </a:cxn>
                  <a:cxn ang="0">
                    <a:pos x="1069" y="38"/>
                  </a:cxn>
                  <a:cxn ang="0">
                    <a:pos x="874" y="71"/>
                  </a:cxn>
                  <a:cxn ang="0">
                    <a:pos x="673" y="93"/>
                  </a:cxn>
                  <a:cxn ang="0">
                    <a:pos x="483" y="126"/>
                  </a:cxn>
                  <a:cxn ang="0">
                    <a:pos x="391" y="142"/>
                  </a:cxn>
                  <a:cxn ang="0">
                    <a:pos x="309" y="158"/>
                  </a:cxn>
                  <a:cxn ang="0">
                    <a:pos x="228" y="180"/>
                  </a:cxn>
                  <a:cxn ang="0">
                    <a:pos x="163" y="202"/>
                  </a:cxn>
                  <a:cxn ang="0">
                    <a:pos x="103" y="229"/>
                  </a:cxn>
                  <a:cxn ang="0">
                    <a:pos x="54" y="256"/>
                  </a:cxn>
                  <a:cxn ang="0">
                    <a:pos x="22" y="294"/>
                  </a:cxn>
                  <a:cxn ang="0">
                    <a:pos x="0" y="332"/>
                  </a:cxn>
                  <a:cxn ang="0">
                    <a:pos x="0" y="332"/>
                  </a:cxn>
                </a:cxnLst>
                <a:rect l="0" t="0" r="r" b="b"/>
                <a:pathLst>
                  <a:path w="1248" h="539">
                    <a:moveTo>
                      <a:pt x="0" y="332"/>
                    </a:moveTo>
                    <a:lnTo>
                      <a:pt x="0" y="360"/>
                    </a:lnTo>
                    <a:lnTo>
                      <a:pt x="5" y="387"/>
                    </a:lnTo>
                    <a:lnTo>
                      <a:pt x="27" y="414"/>
                    </a:lnTo>
                    <a:lnTo>
                      <a:pt x="54" y="436"/>
                    </a:lnTo>
                    <a:lnTo>
                      <a:pt x="92" y="463"/>
                    </a:lnTo>
                    <a:lnTo>
                      <a:pt x="141" y="490"/>
                    </a:lnTo>
                    <a:lnTo>
                      <a:pt x="195" y="512"/>
                    </a:lnTo>
                    <a:lnTo>
                      <a:pt x="255" y="539"/>
                    </a:lnTo>
                    <a:lnTo>
                      <a:pt x="212" y="517"/>
                    </a:lnTo>
                    <a:lnTo>
                      <a:pt x="179" y="490"/>
                    </a:lnTo>
                    <a:lnTo>
                      <a:pt x="157" y="468"/>
                    </a:lnTo>
                    <a:lnTo>
                      <a:pt x="141" y="447"/>
                    </a:lnTo>
                    <a:lnTo>
                      <a:pt x="136" y="425"/>
                    </a:lnTo>
                    <a:lnTo>
                      <a:pt x="136" y="403"/>
                    </a:lnTo>
                    <a:lnTo>
                      <a:pt x="141" y="381"/>
                    </a:lnTo>
                    <a:lnTo>
                      <a:pt x="157" y="365"/>
                    </a:lnTo>
                    <a:lnTo>
                      <a:pt x="179" y="343"/>
                    </a:lnTo>
                    <a:lnTo>
                      <a:pt x="201" y="327"/>
                    </a:lnTo>
                    <a:lnTo>
                      <a:pt x="266" y="294"/>
                    </a:lnTo>
                    <a:lnTo>
                      <a:pt x="353" y="262"/>
                    </a:lnTo>
                    <a:lnTo>
                      <a:pt x="445" y="234"/>
                    </a:lnTo>
                    <a:lnTo>
                      <a:pt x="554" y="213"/>
                    </a:lnTo>
                    <a:lnTo>
                      <a:pt x="662" y="191"/>
                    </a:lnTo>
                    <a:lnTo>
                      <a:pt x="890" y="153"/>
                    </a:lnTo>
                    <a:lnTo>
                      <a:pt x="993" y="136"/>
                    </a:lnTo>
                    <a:lnTo>
                      <a:pt x="1091" y="120"/>
                    </a:lnTo>
                    <a:lnTo>
                      <a:pt x="1178" y="115"/>
                    </a:lnTo>
                    <a:lnTo>
                      <a:pt x="1248" y="104"/>
                    </a:lnTo>
                    <a:lnTo>
                      <a:pt x="1248" y="0"/>
                    </a:lnTo>
                    <a:lnTo>
                      <a:pt x="1161" y="22"/>
                    </a:lnTo>
                    <a:lnTo>
                      <a:pt x="1069" y="38"/>
                    </a:lnTo>
                    <a:lnTo>
                      <a:pt x="874" y="71"/>
                    </a:lnTo>
                    <a:lnTo>
                      <a:pt x="673" y="93"/>
                    </a:lnTo>
                    <a:lnTo>
                      <a:pt x="483" y="126"/>
                    </a:lnTo>
                    <a:lnTo>
                      <a:pt x="391" y="142"/>
                    </a:lnTo>
                    <a:lnTo>
                      <a:pt x="309" y="158"/>
                    </a:lnTo>
                    <a:lnTo>
                      <a:pt x="228" y="180"/>
                    </a:lnTo>
                    <a:lnTo>
                      <a:pt x="163" y="202"/>
                    </a:lnTo>
                    <a:lnTo>
                      <a:pt x="103" y="229"/>
                    </a:lnTo>
                    <a:lnTo>
                      <a:pt x="54" y="256"/>
                    </a:lnTo>
                    <a:lnTo>
                      <a:pt x="22" y="294"/>
                    </a:lnTo>
                    <a:lnTo>
                      <a:pt x="0" y="332"/>
                    </a:lnTo>
                    <a:lnTo>
                      <a:pt x="0" y="332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>
                      <a:gamma/>
                      <a:shade val="87843"/>
                      <a:invGamma/>
                    </a:schemeClr>
                  </a:gs>
                  <a:gs pos="100000">
                    <a:schemeClr val="bg1"/>
                  </a:gs>
                </a:gsLst>
                <a:lin ang="27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</p:grpSp>
        <p:sp>
          <p:nvSpPr>
            <p:cNvPr id="6" name="Freeform 9"/>
            <p:cNvSpPr>
              <a:spLocks/>
            </p:cNvSpPr>
            <p:nvPr/>
          </p:nvSpPr>
          <p:spPr bwMode="hidden">
            <a:xfrm>
              <a:off x="3322" y="1341"/>
              <a:ext cx="1825" cy="1537"/>
            </a:xfrm>
            <a:custGeom>
              <a:avLst/>
              <a:gdLst/>
              <a:ahLst/>
              <a:cxnLst>
                <a:cxn ang="0">
                  <a:pos x="982" y="1061"/>
                </a:cxn>
                <a:cxn ang="0">
                  <a:pos x="1357" y="1012"/>
                </a:cxn>
                <a:cxn ang="0">
                  <a:pos x="1666" y="957"/>
                </a:cxn>
                <a:cxn ang="0">
                  <a:pos x="1916" y="897"/>
                </a:cxn>
                <a:cxn ang="0">
                  <a:pos x="2100" y="832"/>
                </a:cxn>
                <a:cxn ang="0">
                  <a:pos x="2220" y="756"/>
                </a:cxn>
                <a:cxn ang="0">
                  <a:pos x="2285" y="669"/>
                </a:cxn>
                <a:cxn ang="0">
                  <a:pos x="2290" y="560"/>
                </a:cxn>
                <a:cxn ang="0">
                  <a:pos x="2241" y="457"/>
                </a:cxn>
                <a:cxn ang="0">
                  <a:pos x="2144" y="364"/>
                </a:cxn>
                <a:cxn ang="0">
                  <a:pos x="2008" y="277"/>
                </a:cxn>
                <a:cxn ang="0">
                  <a:pos x="1769" y="157"/>
                </a:cxn>
                <a:cxn ang="0">
                  <a:pos x="1612" y="92"/>
                </a:cxn>
                <a:cxn ang="0">
                  <a:pos x="1476" y="43"/>
                </a:cxn>
                <a:cxn ang="0">
                  <a:pos x="1384" y="10"/>
                </a:cxn>
                <a:cxn ang="0">
                  <a:pos x="1346" y="0"/>
                </a:cxn>
                <a:cxn ang="0">
                  <a:pos x="1655" y="119"/>
                </a:cxn>
                <a:cxn ang="0">
                  <a:pos x="1948" y="255"/>
                </a:cxn>
                <a:cxn ang="0">
                  <a:pos x="2068" y="326"/>
                </a:cxn>
                <a:cxn ang="0">
                  <a:pos x="2171" y="402"/>
                </a:cxn>
                <a:cxn ang="0">
                  <a:pos x="2236" y="478"/>
                </a:cxn>
                <a:cxn ang="0">
                  <a:pos x="2263" y="560"/>
                </a:cxn>
                <a:cxn ang="0">
                  <a:pos x="2241" y="636"/>
                </a:cxn>
                <a:cxn ang="0">
                  <a:pos x="2171" y="702"/>
                </a:cxn>
                <a:cxn ang="0">
                  <a:pos x="2062" y="756"/>
                </a:cxn>
                <a:cxn ang="0">
                  <a:pos x="1921" y="800"/>
                </a:cxn>
                <a:cxn ang="0">
                  <a:pos x="1748" y="843"/>
                </a:cxn>
                <a:cxn ang="0">
                  <a:pos x="1351" y="908"/>
                </a:cxn>
                <a:cxn ang="0">
                  <a:pos x="923" y="968"/>
                </a:cxn>
                <a:cxn ang="0">
                  <a:pos x="521" y="1028"/>
                </a:cxn>
                <a:cxn ang="0">
                  <a:pos x="353" y="1066"/>
                </a:cxn>
                <a:cxn ang="0">
                  <a:pos x="206" y="1104"/>
                </a:cxn>
                <a:cxn ang="0">
                  <a:pos x="92" y="1148"/>
                </a:cxn>
                <a:cxn ang="0">
                  <a:pos x="22" y="1202"/>
                </a:cxn>
                <a:cxn ang="0">
                  <a:pos x="0" y="1262"/>
                </a:cxn>
                <a:cxn ang="0">
                  <a:pos x="27" y="1327"/>
                </a:cxn>
                <a:cxn ang="0">
                  <a:pos x="98" y="1382"/>
                </a:cxn>
                <a:cxn ang="0">
                  <a:pos x="196" y="1425"/>
                </a:cxn>
                <a:cxn ang="0">
                  <a:pos x="326" y="1469"/>
                </a:cxn>
                <a:cxn ang="0">
                  <a:pos x="217" y="1414"/>
                </a:cxn>
                <a:cxn ang="0">
                  <a:pos x="147" y="1360"/>
                </a:cxn>
                <a:cxn ang="0">
                  <a:pos x="120" y="1306"/>
                </a:cxn>
                <a:cxn ang="0">
                  <a:pos x="141" y="1257"/>
                </a:cxn>
                <a:cxn ang="0">
                  <a:pos x="212" y="1208"/>
                </a:cxn>
                <a:cxn ang="0">
                  <a:pos x="342" y="1164"/>
                </a:cxn>
                <a:cxn ang="0">
                  <a:pos x="527" y="1121"/>
                </a:cxn>
                <a:cxn ang="0">
                  <a:pos x="771" y="1088"/>
                </a:cxn>
              </a:cxnLst>
              <a:rect l="0" t="0" r="r" b="b"/>
              <a:pathLst>
                <a:path w="2296" h="1469">
                  <a:moveTo>
                    <a:pt x="771" y="1088"/>
                  </a:moveTo>
                  <a:lnTo>
                    <a:pt x="982" y="1061"/>
                  </a:lnTo>
                  <a:lnTo>
                    <a:pt x="1178" y="1034"/>
                  </a:lnTo>
                  <a:lnTo>
                    <a:pt x="1357" y="1012"/>
                  </a:lnTo>
                  <a:lnTo>
                    <a:pt x="1520" y="985"/>
                  </a:lnTo>
                  <a:lnTo>
                    <a:pt x="1666" y="957"/>
                  </a:lnTo>
                  <a:lnTo>
                    <a:pt x="1796" y="930"/>
                  </a:lnTo>
                  <a:lnTo>
                    <a:pt x="1916" y="897"/>
                  </a:lnTo>
                  <a:lnTo>
                    <a:pt x="2013" y="870"/>
                  </a:lnTo>
                  <a:lnTo>
                    <a:pt x="2100" y="832"/>
                  </a:lnTo>
                  <a:lnTo>
                    <a:pt x="2171" y="800"/>
                  </a:lnTo>
                  <a:lnTo>
                    <a:pt x="2220" y="756"/>
                  </a:lnTo>
                  <a:lnTo>
                    <a:pt x="2263" y="712"/>
                  </a:lnTo>
                  <a:lnTo>
                    <a:pt x="2285" y="669"/>
                  </a:lnTo>
                  <a:lnTo>
                    <a:pt x="2296" y="614"/>
                  </a:lnTo>
                  <a:lnTo>
                    <a:pt x="2290" y="560"/>
                  </a:lnTo>
                  <a:lnTo>
                    <a:pt x="2269" y="500"/>
                  </a:lnTo>
                  <a:lnTo>
                    <a:pt x="2241" y="457"/>
                  </a:lnTo>
                  <a:lnTo>
                    <a:pt x="2198" y="408"/>
                  </a:lnTo>
                  <a:lnTo>
                    <a:pt x="2144" y="364"/>
                  </a:lnTo>
                  <a:lnTo>
                    <a:pt x="2079" y="321"/>
                  </a:lnTo>
                  <a:lnTo>
                    <a:pt x="2008" y="277"/>
                  </a:lnTo>
                  <a:lnTo>
                    <a:pt x="1927" y="234"/>
                  </a:lnTo>
                  <a:lnTo>
                    <a:pt x="1769" y="157"/>
                  </a:lnTo>
                  <a:lnTo>
                    <a:pt x="1688" y="125"/>
                  </a:lnTo>
                  <a:lnTo>
                    <a:pt x="1612" y="92"/>
                  </a:lnTo>
                  <a:lnTo>
                    <a:pt x="1536" y="65"/>
                  </a:lnTo>
                  <a:lnTo>
                    <a:pt x="1476" y="43"/>
                  </a:lnTo>
                  <a:lnTo>
                    <a:pt x="1422" y="27"/>
                  </a:lnTo>
                  <a:lnTo>
                    <a:pt x="1384" y="10"/>
                  </a:lnTo>
                  <a:lnTo>
                    <a:pt x="1357" y="5"/>
                  </a:lnTo>
                  <a:lnTo>
                    <a:pt x="1346" y="0"/>
                  </a:lnTo>
                  <a:lnTo>
                    <a:pt x="1498" y="54"/>
                  </a:lnTo>
                  <a:lnTo>
                    <a:pt x="1655" y="119"/>
                  </a:lnTo>
                  <a:lnTo>
                    <a:pt x="1807" y="185"/>
                  </a:lnTo>
                  <a:lnTo>
                    <a:pt x="1948" y="255"/>
                  </a:lnTo>
                  <a:lnTo>
                    <a:pt x="2013" y="288"/>
                  </a:lnTo>
                  <a:lnTo>
                    <a:pt x="2068" y="326"/>
                  </a:lnTo>
                  <a:lnTo>
                    <a:pt x="2122" y="364"/>
                  </a:lnTo>
                  <a:lnTo>
                    <a:pt x="2171" y="402"/>
                  </a:lnTo>
                  <a:lnTo>
                    <a:pt x="2209" y="440"/>
                  </a:lnTo>
                  <a:lnTo>
                    <a:pt x="2236" y="478"/>
                  </a:lnTo>
                  <a:lnTo>
                    <a:pt x="2252" y="522"/>
                  </a:lnTo>
                  <a:lnTo>
                    <a:pt x="2263" y="560"/>
                  </a:lnTo>
                  <a:lnTo>
                    <a:pt x="2258" y="598"/>
                  </a:lnTo>
                  <a:lnTo>
                    <a:pt x="2241" y="636"/>
                  </a:lnTo>
                  <a:lnTo>
                    <a:pt x="2214" y="669"/>
                  </a:lnTo>
                  <a:lnTo>
                    <a:pt x="2171" y="702"/>
                  </a:lnTo>
                  <a:lnTo>
                    <a:pt x="2122" y="729"/>
                  </a:lnTo>
                  <a:lnTo>
                    <a:pt x="2062" y="756"/>
                  </a:lnTo>
                  <a:lnTo>
                    <a:pt x="1997" y="778"/>
                  </a:lnTo>
                  <a:lnTo>
                    <a:pt x="1921" y="800"/>
                  </a:lnTo>
                  <a:lnTo>
                    <a:pt x="1834" y="821"/>
                  </a:lnTo>
                  <a:lnTo>
                    <a:pt x="1748" y="843"/>
                  </a:lnTo>
                  <a:lnTo>
                    <a:pt x="1552" y="876"/>
                  </a:lnTo>
                  <a:lnTo>
                    <a:pt x="1351" y="908"/>
                  </a:lnTo>
                  <a:lnTo>
                    <a:pt x="1134" y="941"/>
                  </a:lnTo>
                  <a:lnTo>
                    <a:pt x="923" y="968"/>
                  </a:lnTo>
                  <a:lnTo>
                    <a:pt x="716" y="995"/>
                  </a:lnTo>
                  <a:lnTo>
                    <a:pt x="521" y="1028"/>
                  </a:lnTo>
                  <a:lnTo>
                    <a:pt x="434" y="1044"/>
                  </a:lnTo>
                  <a:lnTo>
                    <a:pt x="353" y="1066"/>
                  </a:lnTo>
                  <a:lnTo>
                    <a:pt x="277" y="1082"/>
                  </a:lnTo>
                  <a:lnTo>
                    <a:pt x="206" y="1104"/>
                  </a:lnTo>
                  <a:lnTo>
                    <a:pt x="147" y="1126"/>
                  </a:lnTo>
                  <a:lnTo>
                    <a:pt x="92" y="1148"/>
                  </a:lnTo>
                  <a:lnTo>
                    <a:pt x="54" y="1175"/>
                  </a:lnTo>
                  <a:lnTo>
                    <a:pt x="22" y="1202"/>
                  </a:lnTo>
                  <a:lnTo>
                    <a:pt x="6" y="1229"/>
                  </a:lnTo>
                  <a:lnTo>
                    <a:pt x="0" y="1262"/>
                  </a:lnTo>
                  <a:lnTo>
                    <a:pt x="11" y="1295"/>
                  </a:lnTo>
                  <a:lnTo>
                    <a:pt x="27" y="1327"/>
                  </a:lnTo>
                  <a:lnTo>
                    <a:pt x="54" y="1355"/>
                  </a:lnTo>
                  <a:lnTo>
                    <a:pt x="98" y="1382"/>
                  </a:lnTo>
                  <a:lnTo>
                    <a:pt x="141" y="1404"/>
                  </a:lnTo>
                  <a:lnTo>
                    <a:pt x="196" y="1425"/>
                  </a:lnTo>
                  <a:lnTo>
                    <a:pt x="261" y="1447"/>
                  </a:lnTo>
                  <a:lnTo>
                    <a:pt x="326" y="1469"/>
                  </a:lnTo>
                  <a:lnTo>
                    <a:pt x="266" y="1442"/>
                  </a:lnTo>
                  <a:lnTo>
                    <a:pt x="217" y="1414"/>
                  </a:lnTo>
                  <a:lnTo>
                    <a:pt x="174" y="1387"/>
                  </a:lnTo>
                  <a:lnTo>
                    <a:pt x="147" y="1360"/>
                  </a:lnTo>
                  <a:lnTo>
                    <a:pt x="125" y="1333"/>
                  </a:lnTo>
                  <a:lnTo>
                    <a:pt x="120" y="1306"/>
                  </a:lnTo>
                  <a:lnTo>
                    <a:pt x="125" y="1278"/>
                  </a:lnTo>
                  <a:lnTo>
                    <a:pt x="141" y="1257"/>
                  </a:lnTo>
                  <a:lnTo>
                    <a:pt x="174" y="1229"/>
                  </a:lnTo>
                  <a:lnTo>
                    <a:pt x="212" y="1208"/>
                  </a:lnTo>
                  <a:lnTo>
                    <a:pt x="272" y="1186"/>
                  </a:lnTo>
                  <a:lnTo>
                    <a:pt x="342" y="1164"/>
                  </a:lnTo>
                  <a:lnTo>
                    <a:pt x="423" y="1142"/>
                  </a:lnTo>
                  <a:lnTo>
                    <a:pt x="527" y="1121"/>
                  </a:lnTo>
                  <a:lnTo>
                    <a:pt x="641" y="1104"/>
                  </a:lnTo>
                  <a:lnTo>
                    <a:pt x="771" y="1088"/>
                  </a:lnTo>
                  <a:lnTo>
                    <a:pt x="771" y="1088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4706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7" name="Freeform 10"/>
            <p:cNvSpPr>
              <a:spLocks/>
            </p:cNvSpPr>
            <p:nvPr/>
          </p:nvSpPr>
          <p:spPr bwMode="hidden">
            <a:xfrm>
              <a:off x="0" y="0"/>
              <a:ext cx="5758" cy="1776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1906"/>
                </a:cxn>
                <a:cxn ang="0">
                  <a:pos x="5740" y="1906"/>
                </a:cxn>
                <a:cxn ang="0">
                  <a:pos x="574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5740" h="1906">
                  <a:moveTo>
                    <a:pt x="0" y="0"/>
                  </a:moveTo>
                  <a:lnTo>
                    <a:pt x="0" y="1906"/>
                  </a:lnTo>
                  <a:lnTo>
                    <a:pt x="5740" y="1906"/>
                  </a:lnTo>
                  <a:lnTo>
                    <a:pt x="5740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</p:grpSp>
      <p:sp>
        <p:nvSpPr>
          <p:cNvPr id="173067" name="Rectangle 11"/>
          <p:cNvSpPr>
            <a:spLocks noGrp="1" noChangeArrowheads="1"/>
          </p:cNvSpPr>
          <p:nvPr>
            <p:ph type="ctrTitle" sz="quarter"/>
          </p:nvPr>
        </p:nvSpPr>
        <p:spPr>
          <a:xfrm>
            <a:off x="685800" y="1736725"/>
            <a:ext cx="7772400" cy="1920875"/>
          </a:xfrm>
        </p:spPr>
        <p:txBody>
          <a:bodyPr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73068" name="Rectangle 12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13" name="Rectangle 13"/>
          <p:cNvSpPr>
            <a:spLocks noGrp="1" noChangeArrowheads="1"/>
          </p:cNvSpPr>
          <p:nvPr>
            <p:ph type="dt" sz="quarter" idx="10"/>
          </p:nvPr>
        </p:nvSpPr>
        <p:spPr bwMode="auto">
          <a:xfrm>
            <a:off x="457200" y="6248400"/>
            <a:ext cx="2133600" cy="47625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 smtClean="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4" name="Rectangle 14"/>
          <p:cNvSpPr>
            <a:spLocks noGrp="1" noChangeArrowheads="1"/>
          </p:cNvSpPr>
          <p:nvPr>
            <p:ph type="ftr" sz="quarter" idx="11"/>
          </p:nvPr>
        </p:nvSpPr>
        <p:spPr bwMode="auto">
          <a:xfrm>
            <a:off x="3124200" y="6251575"/>
            <a:ext cx="2895600" cy="47625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 eaLnBrk="1" hangingPunct="1">
              <a:defRPr sz="1200" smtClean="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5" name="Rectangle 15"/>
          <p:cNvSpPr>
            <a:spLocks noGrp="1" noChangeArrowheads="1"/>
          </p:cNvSpPr>
          <p:nvPr>
            <p:ph type="sldNum" sz="quarter" idx="12"/>
          </p:nvPr>
        </p:nvSpPr>
        <p:spPr bwMode="auto">
          <a:xfrm>
            <a:off x="6553200" y="6254750"/>
            <a:ext cx="2133600" cy="47625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 smtClean="0">
                <a:latin typeface="Arial" charset="0"/>
              </a:defRPr>
            </a:lvl1pPr>
          </a:lstStyle>
          <a:p>
            <a:pPr>
              <a:defRPr/>
            </a:pPr>
            <a:fld id="{69619742-B77E-4509-923F-4632CDDB521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953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953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6278562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6278562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9530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9530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122" name="Group 4"/>
          <p:cNvGrpSpPr>
            <a:grpSpLocks/>
          </p:cNvGrpSpPr>
          <p:nvPr/>
        </p:nvGrpSpPr>
        <p:grpSpPr bwMode="auto">
          <a:xfrm>
            <a:off x="0" y="0"/>
            <a:ext cx="9140825" cy="6850063"/>
            <a:chOff x="0" y="0"/>
            <a:chExt cx="5758" cy="4315"/>
          </a:xfrm>
        </p:grpSpPr>
        <p:grpSp>
          <p:nvGrpSpPr>
            <p:cNvPr id="5125" name="Group 5"/>
            <p:cNvGrpSpPr>
              <a:grpSpLocks/>
            </p:cNvGrpSpPr>
            <p:nvPr userDrawn="1"/>
          </p:nvGrpSpPr>
          <p:grpSpPr bwMode="auto">
            <a:xfrm>
              <a:off x="1728" y="2230"/>
              <a:ext cx="4027" cy="2085"/>
              <a:chOff x="1728" y="2230"/>
              <a:chExt cx="4027" cy="2085"/>
            </a:xfrm>
          </p:grpSpPr>
          <p:sp>
            <p:nvSpPr>
              <p:cNvPr id="172038" name="Freeform 6"/>
              <p:cNvSpPr>
                <a:spLocks/>
              </p:cNvSpPr>
              <p:nvPr/>
            </p:nvSpPr>
            <p:spPr bwMode="hidden">
              <a:xfrm>
                <a:off x="1728" y="2644"/>
                <a:ext cx="2882" cy="1671"/>
              </a:xfrm>
              <a:custGeom>
                <a:avLst/>
                <a:gdLst/>
                <a:ahLst/>
                <a:cxnLst>
                  <a:cxn ang="0">
                    <a:pos x="2740" y="528"/>
                  </a:cxn>
                  <a:cxn ang="0">
                    <a:pos x="2632" y="484"/>
                  </a:cxn>
                  <a:cxn ang="0">
                    <a:pos x="2480" y="424"/>
                  </a:cxn>
                  <a:cxn ang="0">
                    <a:pos x="2203" y="343"/>
                  </a:cxn>
                  <a:cxn ang="0">
                    <a:pos x="1970" y="277"/>
                  </a:cxn>
                  <a:cxn ang="0">
                    <a:pos x="1807" y="212"/>
                  </a:cxn>
                  <a:cxn ang="0">
                    <a:pos x="1693" y="152"/>
                  </a:cxn>
                  <a:cxn ang="0">
                    <a:pos x="1628" y="103"/>
                  </a:cxn>
                  <a:cxn ang="0">
                    <a:pos x="1590" y="60"/>
                  </a:cxn>
                  <a:cxn ang="0">
                    <a:pos x="1579" y="27"/>
                  </a:cxn>
                  <a:cxn ang="0">
                    <a:pos x="1585" y="0"/>
                  </a:cxn>
                  <a:cxn ang="0">
                    <a:pos x="1557" y="49"/>
                  </a:cxn>
                  <a:cxn ang="0">
                    <a:pos x="1568" y="98"/>
                  </a:cxn>
                  <a:cxn ang="0">
                    <a:pos x="1617" y="141"/>
                  </a:cxn>
                  <a:cxn ang="0">
                    <a:pos x="1688" y="185"/>
                  </a:cxn>
                  <a:cxn ang="0">
                    <a:pos x="1791" y="228"/>
                  </a:cxn>
                  <a:cxn ang="0">
                    <a:pos x="2040" y="310"/>
                  </a:cxn>
                  <a:cxn ang="0">
                    <a:pos x="2285" y="381"/>
                  </a:cxn>
                  <a:cxn ang="0">
                    <a:pos x="2464" y="435"/>
                  </a:cxn>
                  <a:cxn ang="0">
                    <a:pos x="2605" y="484"/>
                  </a:cxn>
                  <a:cxn ang="0">
                    <a:pos x="2708" y="528"/>
                  </a:cxn>
                  <a:cxn ang="0">
                    <a:pos x="2768" y="560"/>
                  </a:cxn>
                  <a:cxn ang="0">
                    <a:pos x="2795" y="593"/>
                  </a:cxn>
                  <a:cxn ang="0">
                    <a:pos x="2795" y="642"/>
                  </a:cxn>
                  <a:cxn ang="0">
                    <a:pos x="2762" y="691"/>
                  </a:cxn>
                  <a:cxn ang="0">
                    <a:pos x="2692" y="735"/>
                  </a:cxn>
                  <a:cxn ang="0">
                    <a:pos x="2589" y="778"/>
                  </a:cxn>
                  <a:cxn ang="0">
                    <a:pos x="2458" y="822"/>
                  </a:cxn>
                  <a:cxn ang="0">
                    <a:pos x="2301" y="865"/>
                  </a:cxn>
                  <a:cxn ang="0">
                    <a:pos x="2030" y="930"/>
                  </a:cxn>
                  <a:cxn ang="0">
                    <a:pos x="1606" y="1034"/>
                  </a:cxn>
                  <a:cxn ang="0">
                    <a:pos x="1145" y="1164"/>
                  </a:cxn>
                  <a:cxn ang="0">
                    <a:pos x="673" y="1328"/>
                  </a:cxn>
                  <a:cxn ang="0">
                    <a:pos x="217" y="1545"/>
                  </a:cxn>
                  <a:cxn ang="0">
                    <a:pos x="353" y="1671"/>
                  </a:cxn>
                  <a:cxn ang="0">
                    <a:pos x="754" y="1469"/>
                  </a:cxn>
                  <a:cxn ang="0">
                    <a:pos x="1145" y="1311"/>
                  </a:cxn>
                  <a:cxn ang="0">
                    <a:pos x="1519" y="1186"/>
                  </a:cxn>
                  <a:cxn ang="0">
                    <a:pos x="1861" y="1083"/>
                  </a:cxn>
                  <a:cxn ang="0">
                    <a:pos x="2165" y="1007"/>
                  </a:cxn>
                  <a:cxn ang="0">
                    <a:pos x="2426" y="947"/>
                  </a:cxn>
                  <a:cxn ang="0">
                    <a:pos x="2626" y="892"/>
                  </a:cxn>
                  <a:cxn ang="0">
                    <a:pos x="2762" y="838"/>
                  </a:cxn>
                  <a:cxn ang="0">
                    <a:pos x="2827" y="794"/>
                  </a:cxn>
                  <a:cxn ang="0">
                    <a:pos x="2865" y="745"/>
                  </a:cxn>
                  <a:cxn ang="0">
                    <a:pos x="2882" y="702"/>
                  </a:cxn>
                  <a:cxn ang="0">
                    <a:pos x="2854" y="620"/>
                  </a:cxn>
                  <a:cxn ang="0">
                    <a:pos x="2800" y="560"/>
                  </a:cxn>
                  <a:cxn ang="0">
                    <a:pos x="2773" y="544"/>
                  </a:cxn>
                </a:cxnLst>
                <a:rect l="0" t="0" r="r" b="b"/>
                <a:pathLst>
                  <a:path w="2882" h="1671">
                    <a:moveTo>
                      <a:pt x="2773" y="544"/>
                    </a:moveTo>
                    <a:lnTo>
                      <a:pt x="2740" y="528"/>
                    </a:lnTo>
                    <a:lnTo>
                      <a:pt x="2692" y="506"/>
                    </a:lnTo>
                    <a:lnTo>
                      <a:pt x="2632" y="484"/>
                    </a:lnTo>
                    <a:lnTo>
                      <a:pt x="2561" y="457"/>
                    </a:lnTo>
                    <a:lnTo>
                      <a:pt x="2480" y="424"/>
                    </a:lnTo>
                    <a:lnTo>
                      <a:pt x="2388" y="397"/>
                    </a:lnTo>
                    <a:lnTo>
                      <a:pt x="2203" y="343"/>
                    </a:lnTo>
                    <a:lnTo>
                      <a:pt x="2078" y="310"/>
                    </a:lnTo>
                    <a:lnTo>
                      <a:pt x="1970" y="277"/>
                    </a:lnTo>
                    <a:lnTo>
                      <a:pt x="1878" y="245"/>
                    </a:lnTo>
                    <a:lnTo>
                      <a:pt x="1807" y="212"/>
                    </a:lnTo>
                    <a:lnTo>
                      <a:pt x="1742" y="179"/>
                    </a:lnTo>
                    <a:lnTo>
                      <a:pt x="1693" y="152"/>
                    </a:lnTo>
                    <a:lnTo>
                      <a:pt x="1655" y="125"/>
                    </a:lnTo>
                    <a:lnTo>
                      <a:pt x="1628" y="103"/>
                    </a:lnTo>
                    <a:lnTo>
                      <a:pt x="1606" y="81"/>
                    </a:lnTo>
                    <a:lnTo>
                      <a:pt x="1590" y="60"/>
                    </a:lnTo>
                    <a:lnTo>
                      <a:pt x="1585" y="43"/>
                    </a:lnTo>
                    <a:lnTo>
                      <a:pt x="1579" y="27"/>
                    </a:lnTo>
                    <a:lnTo>
                      <a:pt x="1585" y="5"/>
                    </a:lnTo>
                    <a:lnTo>
                      <a:pt x="1585" y="0"/>
                    </a:lnTo>
                    <a:lnTo>
                      <a:pt x="1568" y="27"/>
                    </a:lnTo>
                    <a:lnTo>
                      <a:pt x="1557" y="49"/>
                    </a:lnTo>
                    <a:lnTo>
                      <a:pt x="1557" y="76"/>
                    </a:lnTo>
                    <a:lnTo>
                      <a:pt x="1568" y="98"/>
                    </a:lnTo>
                    <a:lnTo>
                      <a:pt x="1590" y="120"/>
                    </a:lnTo>
                    <a:lnTo>
                      <a:pt x="1617" y="141"/>
                    </a:lnTo>
                    <a:lnTo>
                      <a:pt x="1650" y="163"/>
                    </a:lnTo>
                    <a:lnTo>
                      <a:pt x="1688" y="185"/>
                    </a:lnTo>
                    <a:lnTo>
                      <a:pt x="1737" y="207"/>
                    </a:lnTo>
                    <a:lnTo>
                      <a:pt x="1791" y="228"/>
                    </a:lnTo>
                    <a:lnTo>
                      <a:pt x="1905" y="267"/>
                    </a:lnTo>
                    <a:lnTo>
                      <a:pt x="2040" y="310"/>
                    </a:lnTo>
                    <a:lnTo>
                      <a:pt x="2182" y="348"/>
                    </a:lnTo>
                    <a:lnTo>
                      <a:pt x="2285" y="381"/>
                    </a:lnTo>
                    <a:lnTo>
                      <a:pt x="2382" y="408"/>
                    </a:lnTo>
                    <a:lnTo>
                      <a:pt x="2464" y="435"/>
                    </a:lnTo>
                    <a:lnTo>
                      <a:pt x="2540" y="462"/>
                    </a:lnTo>
                    <a:lnTo>
                      <a:pt x="2605" y="484"/>
                    </a:lnTo>
                    <a:lnTo>
                      <a:pt x="2659" y="506"/>
                    </a:lnTo>
                    <a:lnTo>
                      <a:pt x="2708" y="528"/>
                    </a:lnTo>
                    <a:lnTo>
                      <a:pt x="2740" y="544"/>
                    </a:lnTo>
                    <a:lnTo>
                      <a:pt x="2768" y="560"/>
                    </a:lnTo>
                    <a:lnTo>
                      <a:pt x="2784" y="577"/>
                    </a:lnTo>
                    <a:lnTo>
                      <a:pt x="2795" y="593"/>
                    </a:lnTo>
                    <a:lnTo>
                      <a:pt x="2800" y="615"/>
                    </a:lnTo>
                    <a:lnTo>
                      <a:pt x="2795" y="642"/>
                    </a:lnTo>
                    <a:lnTo>
                      <a:pt x="2784" y="664"/>
                    </a:lnTo>
                    <a:lnTo>
                      <a:pt x="2762" y="691"/>
                    </a:lnTo>
                    <a:lnTo>
                      <a:pt x="2730" y="713"/>
                    </a:lnTo>
                    <a:lnTo>
                      <a:pt x="2692" y="735"/>
                    </a:lnTo>
                    <a:lnTo>
                      <a:pt x="2643" y="756"/>
                    </a:lnTo>
                    <a:lnTo>
                      <a:pt x="2589" y="778"/>
                    </a:lnTo>
                    <a:lnTo>
                      <a:pt x="2529" y="800"/>
                    </a:lnTo>
                    <a:lnTo>
                      <a:pt x="2458" y="822"/>
                    </a:lnTo>
                    <a:lnTo>
                      <a:pt x="2382" y="843"/>
                    </a:lnTo>
                    <a:lnTo>
                      <a:pt x="2301" y="865"/>
                    </a:lnTo>
                    <a:lnTo>
                      <a:pt x="2214" y="887"/>
                    </a:lnTo>
                    <a:lnTo>
                      <a:pt x="2030" y="930"/>
                    </a:lnTo>
                    <a:lnTo>
                      <a:pt x="1823" y="979"/>
                    </a:lnTo>
                    <a:lnTo>
                      <a:pt x="1606" y="1034"/>
                    </a:lnTo>
                    <a:lnTo>
                      <a:pt x="1378" y="1094"/>
                    </a:lnTo>
                    <a:lnTo>
                      <a:pt x="1145" y="1164"/>
                    </a:lnTo>
                    <a:lnTo>
                      <a:pt x="912" y="1241"/>
                    </a:lnTo>
                    <a:lnTo>
                      <a:pt x="673" y="1328"/>
                    </a:lnTo>
                    <a:lnTo>
                      <a:pt x="440" y="1431"/>
                    </a:lnTo>
                    <a:lnTo>
                      <a:pt x="217" y="1545"/>
                    </a:lnTo>
                    <a:lnTo>
                      <a:pt x="0" y="1671"/>
                    </a:lnTo>
                    <a:lnTo>
                      <a:pt x="353" y="1671"/>
                    </a:lnTo>
                    <a:lnTo>
                      <a:pt x="554" y="1567"/>
                    </a:lnTo>
                    <a:lnTo>
                      <a:pt x="754" y="1469"/>
                    </a:lnTo>
                    <a:lnTo>
                      <a:pt x="955" y="1388"/>
                    </a:lnTo>
                    <a:lnTo>
                      <a:pt x="1145" y="1311"/>
                    </a:lnTo>
                    <a:lnTo>
                      <a:pt x="1335" y="1241"/>
                    </a:lnTo>
                    <a:lnTo>
                      <a:pt x="1519" y="1186"/>
                    </a:lnTo>
                    <a:lnTo>
                      <a:pt x="1693" y="1132"/>
                    </a:lnTo>
                    <a:lnTo>
                      <a:pt x="1861" y="1083"/>
                    </a:lnTo>
                    <a:lnTo>
                      <a:pt x="2019" y="1045"/>
                    </a:lnTo>
                    <a:lnTo>
                      <a:pt x="2165" y="1007"/>
                    </a:lnTo>
                    <a:lnTo>
                      <a:pt x="2301" y="974"/>
                    </a:lnTo>
                    <a:lnTo>
                      <a:pt x="2426" y="947"/>
                    </a:lnTo>
                    <a:lnTo>
                      <a:pt x="2534" y="914"/>
                    </a:lnTo>
                    <a:lnTo>
                      <a:pt x="2626" y="892"/>
                    </a:lnTo>
                    <a:lnTo>
                      <a:pt x="2702" y="865"/>
                    </a:lnTo>
                    <a:lnTo>
                      <a:pt x="2762" y="838"/>
                    </a:lnTo>
                    <a:lnTo>
                      <a:pt x="2800" y="816"/>
                    </a:lnTo>
                    <a:lnTo>
                      <a:pt x="2827" y="794"/>
                    </a:lnTo>
                    <a:lnTo>
                      <a:pt x="2849" y="767"/>
                    </a:lnTo>
                    <a:lnTo>
                      <a:pt x="2865" y="745"/>
                    </a:lnTo>
                    <a:lnTo>
                      <a:pt x="2876" y="724"/>
                    </a:lnTo>
                    <a:lnTo>
                      <a:pt x="2882" y="702"/>
                    </a:lnTo>
                    <a:lnTo>
                      <a:pt x="2876" y="658"/>
                    </a:lnTo>
                    <a:lnTo>
                      <a:pt x="2854" y="620"/>
                    </a:lnTo>
                    <a:lnTo>
                      <a:pt x="2833" y="588"/>
                    </a:lnTo>
                    <a:lnTo>
                      <a:pt x="2800" y="560"/>
                    </a:lnTo>
                    <a:lnTo>
                      <a:pt x="2773" y="544"/>
                    </a:lnTo>
                    <a:lnTo>
                      <a:pt x="2773" y="544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90980"/>
                      <a:invGamma/>
                    </a:schemeClr>
                  </a:gs>
                </a:gsLst>
                <a:lin ang="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172039" name="Freeform 7"/>
              <p:cNvSpPr>
                <a:spLocks/>
              </p:cNvSpPr>
              <p:nvPr/>
            </p:nvSpPr>
            <p:spPr bwMode="hidden">
              <a:xfrm>
                <a:off x="4170" y="2671"/>
                <a:ext cx="1259" cy="811"/>
              </a:xfrm>
              <a:custGeom>
                <a:avLst/>
                <a:gdLst/>
                <a:ahLst/>
                <a:cxnLst>
                  <a:cxn ang="0">
                    <a:pos x="1259" y="615"/>
                  </a:cxn>
                  <a:cxn ang="0">
                    <a:pos x="1248" y="588"/>
                  </a:cxn>
                  <a:cxn ang="0">
                    <a:pos x="1237" y="566"/>
                  </a:cxn>
                  <a:cxn ang="0">
                    <a:pos x="1216" y="539"/>
                  </a:cxn>
                  <a:cxn ang="0">
                    <a:pos x="1188" y="517"/>
                  </a:cxn>
                  <a:cxn ang="0">
                    <a:pos x="1123" y="479"/>
                  </a:cxn>
                  <a:cxn ang="0">
                    <a:pos x="1042" y="441"/>
                  </a:cxn>
                  <a:cxn ang="0">
                    <a:pos x="944" y="408"/>
                  </a:cxn>
                  <a:cxn ang="0">
                    <a:pos x="841" y="381"/>
                  </a:cxn>
                  <a:cxn ang="0">
                    <a:pos x="727" y="348"/>
                  </a:cxn>
                  <a:cxn ang="0">
                    <a:pos x="613" y="321"/>
                  </a:cxn>
                  <a:cxn ang="0">
                    <a:pos x="499" y="294"/>
                  </a:cxn>
                  <a:cxn ang="0">
                    <a:pos x="391" y="261"/>
                  </a:cxn>
                  <a:cxn ang="0">
                    <a:pos x="288" y="229"/>
                  </a:cxn>
                  <a:cxn ang="0">
                    <a:pos x="195" y="196"/>
                  </a:cxn>
                  <a:cxn ang="0">
                    <a:pos x="119" y="152"/>
                  </a:cxn>
                  <a:cxn ang="0">
                    <a:pos x="54" y="109"/>
                  </a:cxn>
                  <a:cxn ang="0">
                    <a:pos x="33" y="87"/>
                  </a:cxn>
                  <a:cxn ang="0">
                    <a:pos x="16" y="60"/>
                  </a:cxn>
                  <a:cxn ang="0">
                    <a:pos x="5" y="33"/>
                  </a:cxn>
                  <a:cxn ang="0">
                    <a:pos x="0" y="0"/>
                  </a:cxn>
                  <a:cxn ang="0">
                    <a:pos x="0" y="6"/>
                  </a:cxn>
                  <a:cxn ang="0">
                    <a:pos x="0" y="11"/>
                  </a:cxn>
                  <a:cxn ang="0">
                    <a:pos x="0" y="38"/>
                  </a:cxn>
                  <a:cxn ang="0">
                    <a:pos x="5" y="60"/>
                  </a:cxn>
                  <a:cxn ang="0">
                    <a:pos x="16" y="87"/>
                  </a:cxn>
                  <a:cxn ang="0">
                    <a:pos x="33" y="114"/>
                  </a:cxn>
                  <a:cxn ang="0">
                    <a:pos x="54" y="142"/>
                  </a:cxn>
                  <a:cxn ang="0">
                    <a:pos x="87" y="174"/>
                  </a:cxn>
                  <a:cxn ang="0">
                    <a:pos x="125" y="207"/>
                  </a:cxn>
                  <a:cxn ang="0">
                    <a:pos x="179" y="240"/>
                  </a:cxn>
                  <a:cxn ang="0">
                    <a:pos x="244" y="278"/>
                  </a:cxn>
                  <a:cxn ang="0">
                    <a:pos x="326" y="310"/>
                  </a:cxn>
                  <a:cxn ang="0">
                    <a:pos x="418" y="348"/>
                  </a:cxn>
                  <a:cxn ang="0">
                    <a:pos x="526" y="381"/>
                  </a:cxn>
                  <a:cxn ang="0">
                    <a:pos x="657" y="414"/>
                  </a:cxn>
                  <a:cxn ang="0">
                    <a:pos x="749" y="435"/>
                  </a:cxn>
                  <a:cxn ang="0">
                    <a:pos x="830" y="463"/>
                  </a:cxn>
                  <a:cxn ang="0">
                    <a:pos x="901" y="490"/>
                  </a:cxn>
                  <a:cxn ang="0">
                    <a:pos x="966" y="512"/>
                  </a:cxn>
                  <a:cxn ang="0">
                    <a:pos x="1015" y="539"/>
                  </a:cxn>
                  <a:cxn ang="0">
                    <a:pos x="1053" y="566"/>
                  </a:cxn>
                  <a:cxn ang="0">
                    <a:pos x="1080" y="593"/>
                  </a:cxn>
                  <a:cxn ang="0">
                    <a:pos x="1102" y="620"/>
                  </a:cxn>
                  <a:cxn ang="0">
                    <a:pos x="1112" y="648"/>
                  </a:cxn>
                  <a:cxn ang="0">
                    <a:pos x="1118" y="675"/>
                  </a:cxn>
                  <a:cxn ang="0">
                    <a:pos x="1112" y="697"/>
                  </a:cxn>
                  <a:cxn ang="0">
                    <a:pos x="1096" y="724"/>
                  </a:cxn>
                  <a:cxn ang="0">
                    <a:pos x="1080" y="746"/>
                  </a:cxn>
                  <a:cxn ang="0">
                    <a:pos x="1053" y="767"/>
                  </a:cxn>
                  <a:cxn ang="0">
                    <a:pos x="1015" y="789"/>
                  </a:cxn>
                  <a:cxn ang="0">
                    <a:pos x="977" y="811"/>
                  </a:cxn>
                  <a:cxn ang="0">
                    <a:pos x="1047" y="789"/>
                  </a:cxn>
                  <a:cxn ang="0">
                    <a:pos x="1107" y="767"/>
                  </a:cxn>
                  <a:cxn ang="0">
                    <a:pos x="1156" y="746"/>
                  </a:cxn>
                  <a:cxn ang="0">
                    <a:pos x="1199" y="724"/>
                  </a:cxn>
                  <a:cxn ang="0">
                    <a:pos x="1226" y="702"/>
                  </a:cxn>
                  <a:cxn ang="0">
                    <a:pos x="1248" y="675"/>
                  </a:cxn>
                  <a:cxn ang="0">
                    <a:pos x="1259" y="648"/>
                  </a:cxn>
                  <a:cxn ang="0">
                    <a:pos x="1259" y="615"/>
                  </a:cxn>
                  <a:cxn ang="0">
                    <a:pos x="1259" y="615"/>
                  </a:cxn>
                </a:cxnLst>
                <a:rect l="0" t="0" r="r" b="b"/>
                <a:pathLst>
                  <a:path w="1259" h="811">
                    <a:moveTo>
                      <a:pt x="1259" y="615"/>
                    </a:moveTo>
                    <a:lnTo>
                      <a:pt x="1248" y="588"/>
                    </a:lnTo>
                    <a:lnTo>
                      <a:pt x="1237" y="566"/>
                    </a:lnTo>
                    <a:lnTo>
                      <a:pt x="1216" y="539"/>
                    </a:lnTo>
                    <a:lnTo>
                      <a:pt x="1188" y="517"/>
                    </a:lnTo>
                    <a:lnTo>
                      <a:pt x="1123" y="479"/>
                    </a:lnTo>
                    <a:lnTo>
                      <a:pt x="1042" y="441"/>
                    </a:lnTo>
                    <a:lnTo>
                      <a:pt x="944" y="408"/>
                    </a:lnTo>
                    <a:lnTo>
                      <a:pt x="841" y="381"/>
                    </a:lnTo>
                    <a:lnTo>
                      <a:pt x="727" y="348"/>
                    </a:lnTo>
                    <a:lnTo>
                      <a:pt x="613" y="321"/>
                    </a:lnTo>
                    <a:lnTo>
                      <a:pt x="499" y="294"/>
                    </a:lnTo>
                    <a:lnTo>
                      <a:pt x="391" y="261"/>
                    </a:lnTo>
                    <a:lnTo>
                      <a:pt x="288" y="229"/>
                    </a:lnTo>
                    <a:lnTo>
                      <a:pt x="195" y="196"/>
                    </a:lnTo>
                    <a:lnTo>
                      <a:pt x="119" y="152"/>
                    </a:lnTo>
                    <a:lnTo>
                      <a:pt x="54" y="109"/>
                    </a:lnTo>
                    <a:lnTo>
                      <a:pt x="33" y="87"/>
                    </a:lnTo>
                    <a:lnTo>
                      <a:pt x="16" y="60"/>
                    </a:lnTo>
                    <a:lnTo>
                      <a:pt x="5" y="33"/>
                    </a:lnTo>
                    <a:lnTo>
                      <a:pt x="0" y="0"/>
                    </a:lnTo>
                    <a:lnTo>
                      <a:pt x="0" y="6"/>
                    </a:lnTo>
                    <a:lnTo>
                      <a:pt x="0" y="11"/>
                    </a:lnTo>
                    <a:lnTo>
                      <a:pt x="0" y="38"/>
                    </a:lnTo>
                    <a:lnTo>
                      <a:pt x="5" y="60"/>
                    </a:lnTo>
                    <a:lnTo>
                      <a:pt x="16" y="87"/>
                    </a:lnTo>
                    <a:lnTo>
                      <a:pt x="33" y="114"/>
                    </a:lnTo>
                    <a:lnTo>
                      <a:pt x="54" y="142"/>
                    </a:lnTo>
                    <a:lnTo>
                      <a:pt x="87" y="174"/>
                    </a:lnTo>
                    <a:lnTo>
                      <a:pt x="125" y="207"/>
                    </a:lnTo>
                    <a:lnTo>
                      <a:pt x="179" y="240"/>
                    </a:lnTo>
                    <a:lnTo>
                      <a:pt x="244" y="278"/>
                    </a:lnTo>
                    <a:lnTo>
                      <a:pt x="326" y="310"/>
                    </a:lnTo>
                    <a:lnTo>
                      <a:pt x="418" y="348"/>
                    </a:lnTo>
                    <a:lnTo>
                      <a:pt x="526" y="381"/>
                    </a:lnTo>
                    <a:lnTo>
                      <a:pt x="657" y="414"/>
                    </a:lnTo>
                    <a:lnTo>
                      <a:pt x="749" y="435"/>
                    </a:lnTo>
                    <a:lnTo>
                      <a:pt x="830" y="463"/>
                    </a:lnTo>
                    <a:lnTo>
                      <a:pt x="901" y="490"/>
                    </a:lnTo>
                    <a:lnTo>
                      <a:pt x="966" y="512"/>
                    </a:lnTo>
                    <a:lnTo>
                      <a:pt x="1015" y="539"/>
                    </a:lnTo>
                    <a:lnTo>
                      <a:pt x="1053" y="566"/>
                    </a:lnTo>
                    <a:lnTo>
                      <a:pt x="1080" y="593"/>
                    </a:lnTo>
                    <a:lnTo>
                      <a:pt x="1102" y="620"/>
                    </a:lnTo>
                    <a:lnTo>
                      <a:pt x="1112" y="648"/>
                    </a:lnTo>
                    <a:lnTo>
                      <a:pt x="1118" y="675"/>
                    </a:lnTo>
                    <a:lnTo>
                      <a:pt x="1112" y="697"/>
                    </a:lnTo>
                    <a:lnTo>
                      <a:pt x="1096" y="724"/>
                    </a:lnTo>
                    <a:lnTo>
                      <a:pt x="1080" y="746"/>
                    </a:lnTo>
                    <a:lnTo>
                      <a:pt x="1053" y="767"/>
                    </a:lnTo>
                    <a:lnTo>
                      <a:pt x="1015" y="789"/>
                    </a:lnTo>
                    <a:lnTo>
                      <a:pt x="977" y="811"/>
                    </a:lnTo>
                    <a:lnTo>
                      <a:pt x="1047" y="789"/>
                    </a:lnTo>
                    <a:lnTo>
                      <a:pt x="1107" y="767"/>
                    </a:lnTo>
                    <a:lnTo>
                      <a:pt x="1156" y="746"/>
                    </a:lnTo>
                    <a:lnTo>
                      <a:pt x="1199" y="724"/>
                    </a:lnTo>
                    <a:lnTo>
                      <a:pt x="1226" y="702"/>
                    </a:lnTo>
                    <a:lnTo>
                      <a:pt x="1248" y="675"/>
                    </a:lnTo>
                    <a:lnTo>
                      <a:pt x="1259" y="648"/>
                    </a:lnTo>
                    <a:lnTo>
                      <a:pt x="1259" y="615"/>
                    </a:lnTo>
                    <a:lnTo>
                      <a:pt x="1259" y="615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90980"/>
                      <a:invGamma/>
                    </a:schemeClr>
                  </a:gs>
                </a:gsLst>
                <a:lin ang="27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172040" name="Freeform 8"/>
              <p:cNvSpPr>
                <a:spLocks/>
              </p:cNvSpPr>
              <p:nvPr/>
            </p:nvSpPr>
            <p:spPr bwMode="hidden">
              <a:xfrm>
                <a:off x="2900" y="3346"/>
                <a:ext cx="2849" cy="969"/>
              </a:xfrm>
              <a:custGeom>
                <a:avLst/>
                <a:gdLst/>
                <a:ahLst/>
                <a:cxnLst>
                  <a:cxn ang="0">
                    <a:pos x="92" y="958"/>
                  </a:cxn>
                  <a:cxn ang="0">
                    <a:pos x="0" y="969"/>
                  </a:cxn>
                  <a:cxn ang="0">
                    <a:pos x="391" y="969"/>
                  </a:cxn>
                  <a:cxn ang="0">
                    <a:pos x="434" y="947"/>
                  </a:cxn>
                  <a:cxn ang="0">
                    <a:pos x="483" y="914"/>
                  </a:cxn>
                  <a:cxn ang="0">
                    <a:pos x="554" y="876"/>
                  </a:cxn>
                  <a:cxn ang="0">
                    <a:pos x="635" y="838"/>
                  </a:cxn>
                  <a:cxn ang="0">
                    <a:pos x="727" y="794"/>
                  </a:cxn>
                  <a:cxn ang="0">
                    <a:pos x="836" y="745"/>
                  </a:cxn>
                  <a:cxn ang="0">
                    <a:pos x="961" y="696"/>
                  </a:cxn>
                  <a:cxn ang="0">
                    <a:pos x="1102" y="642"/>
                  </a:cxn>
                  <a:cxn ang="0">
                    <a:pos x="1259" y="582"/>
                  </a:cxn>
                  <a:cxn ang="0">
                    <a:pos x="1433" y="522"/>
                  </a:cxn>
                  <a:cxn ang="0">
                    <a:pos x="1623" y="462"/>
                  </a:cxn>
                  <a:cxn ang="0">
                    <a:pos x="1829" y="403"/>
                  </a:cxn>
                  <a:cxn ang="0">
                    <a:pos x="2057" y="343"/>
                  </a:cxn>
                  <a:cxn ang="0">
                    <a:pos x="2301" y="283"/>
                  </a:cxn>
                  <a:cxn ang="0">
                    <a:pos x="2567" y="223"/>
                  </a:cxn>
                  <a:cxn ang="0">
                    <a:pos x="2849" y="163"/>
                  </a:cxn>
                  <a:cxn ang="0">
                    <a:pos x="2849" y="0"/>
                  </a:cxn>
                  <a:cxn ang="0">
                    <a:pos x="2817" y="16"/>
                  </a:cxn>
                  <a:cxn ang="0">
                    <a:pos x="2773" y="33"/>
                  </a:cxn>
                  <a:cxn ang="0">
                    <a:pos x="2719" y="54"/>
                  </a:cxn>
                  <a:cxn ang="0">
                    <a:pos x="2648" y="76"/>
                  </a:cxn>
                  <a:cxn ang="0">
                    <a:pos x="2572" y="98"/>
                  </a:cxn>
                  <a:cxn ang="0">
                    <a:pos x="2491" y="120"/>
                  </a:cxn>
                  <a:cxn ang="0">
                    <a:pos x="2399" y="147"/>
                  </a:cxn>
                  <a:cxn ang="0">
                    <a:pos x="2301" y="169"/>
                  </a:cxn>
                  <a:cxn ang="0">
                    <a:pos x="2095" y="223"/>
                  </a:cxn>
                  <a:cxn ang="0">
                    <a:pos x="1889" y="277"/>
                  </a:cxn>
                  <a:cxn ang="0">
                    <a:pos x="1688" y="326"/>
                  </a:cxn>
                  <a:cxn ang="0">
                    <a:pos x="1590" y="354"/>
                  </a:cxn>
                  <a:cxn ang="0">
                    <a:pos x="1503" y="381"/>
                  </a:cxn>
                  <a:cxn ang="0">
                    <a:pos x="1107" y="506"/>
                  </a:cxn>
                  <a:cxn ang="0">
                    <a:pos x="912" y="577"/>
                  </a:cxn>
                  <a:cxn ang="0">
                    <a:pos x="727" y="647"/>
                  </a:cxn>
                  <a:cxn ang="0">
                    <a:pos x="548" y="718"/>
                  </a:cxn>
                  <a:cxn ang="0">
                    <a:pos x="380" y="794"/>
                  </a:cxn>
                  <a:cxn ang="0">
                    <a:pos x="228" y="876"/>
                  </a:cxn>
                  <a:cxn ang="0">
                    <a:pos x="92" y="958"/>
                  </a:cxn>
                  <a:cxn ang="0">
                    <a:pos x="92" y="958"/>
                  </a:cxn>
                </a:cxnLst>
                <a:rect l="0" t="0" r="r" b="b"/>
                <a:pathLst>
                  <a:path w="2849" h="969">
                    <a:moveTo>
                      <a:pt x="92" y="958"/>
                    </a:moveTo>
                    <a:lnTo>
                      <a:pt x="0" y="969"/>
                    </a:lnTo>
                    <a:lnTo>
                      <a:pt x="391" y="969"/>
                    </a:lnTo>
                    <a:lnTo>
                      <a:pt x="434" y="947"/>
                    </a:lnTo>
                    <a:lnTo>
                      <a:pt x="483" y="914"/>
                    </a:lnTo>
                    <a:lnTo>
                      <a:pt x="554" y="876"/>
                    </a:lnTo>
                    <a:lnTo>
                      <a:pt x="635" y="838"/>
                    </a:lnTo>
                    <a:lnTo>
                      <a:pt x="727" y="794"/>
                    </a:lnTo>
                    <a:lnTo>
                      <a:pt x="836" y="745"/>
                    </a:lnTo>
                    <a:lnTo>
                      <a:pt x="961" y="696"/>
                    </a:lnTo>
                    <a:lnTo>
                      <a:pt x="1102" y="642"/>
                    </a:lnTo>
                    <a:lnTo>
                      <a:pt x="1259" y="582"/>
                    </a:lnTo>
                    <a:lnTo>
                      <a:pt x="1433" y="522"/>
                    </a:lnTo>
                    <a:lnTo>
                      <a:pt x="1623" y="462"/>
                    </a:lnTo>
                    <a:lnTo>
                      <a:pt x="1829" y="403"/>
                    </a:lnTo>
                    <a:lnTo>
                      <a:pt x="2057" y="343"/>
                    </a:lnTo>
                    <a:lnTo>
                      <a:pt x="2301" y="283"/>
                    </a:lnTo>
                    <a:lnTo>
                      <a:pt x="2567" y="223"/>
                    </a:lnTo>
                    <a:lnTo>
                      <a:pt x="2849" y="163"/>
                    </a:lnTo>
                    <a:lnTo>
                      <a:pt x="2849" y="0"/>
                    </a:lnTo>
                    <a:lnTo>
                      <a:pt x="2817" y="16"/>
                    </a:lnTo>
                    <a:lnTo>
                      <a:pt x="2773" y="33"/>
                    </a:lnTo>
                    <a:lnTo>
                      <a:pt x="2719" y="54"/>
                    </a:lnTo>
                    <a:lnTo>
                      <a:pt x="2648" y="76"/>
                    </a:lnTo>
                    <a:lnTo>
                      <a:pt x="2572" y="98"/>
                    </a:lnTo>
                    <a:lnTo>
                      <a:pt x="2491" y="120"/>
                    </a:lnTo>
                    <a:lnTo>
                      <a:pt x="2399" y="147"/>
                    </a:lnTo>
                    <a:lnTo>
                      <a:pt x="2301" y="169"/>
                    </a:lnTo>
                    <a:lnTo>
                      <a:pt x="2095" y="223"/>
                    </a:lnTo>
                    <a:lnTo>
                      <a:pt x="1889" y="277"/>
                    </a:lnTo>
                    <a:lnTo>
                      <a:pt x="1688" y="326"/>
                    </a:lnTo>
                    <a:lnTo>
                      <a:pt x="1590" y="354"/>
                    </a:lnTo>
                    <a:lnTo>
                      <a:pt x="1503" y="381"/>
                    </a:lnTo>
                    <a:lnTo>
                      <a:pt x="1107" y="506"/>
                    </a:lnTo>
                    <a:lnTo>
                      <a:pt x="912" y="577"/>
                    </a:lnTo>
                    <a:lnTo>
                      <a:pt x="727" y="647"/>
                    </a:lnTo>
                    <a:lnTo>
                      <a:pt x="548" y="718"/>
                    </a:lnTo>
                    <a:lnTo>
                      <a:pt x="380" y="794"/>
                    </a:lnTo>
                    <a:lnTo>
                      <a:pt x="228" y="876"/>
                    </a:lnTo>
                    <a:lnTo>
                      <a:pt x="92" y="958"/>
                    </a:lnTo>
                    <a:lnTo>
                      <a:pt x="92" y="958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>
                      <a:gamma/>
                      <a:shade val="81961"/>
                      <a:invGamma/>
                    </a:schemeClr>
                  </a:gs>
                  <a:gs pos="100000">
                    <a:schemeClr val="bg1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172041" name="Freeform 9"/>
              <p:cNvSpPr>
                <a:spLocks/>
              </p:cNvSpPr>
              <p:nvPr/>
            </p:nvSpPr>
            <p:spPr bwMode="hidden">
              <a:xfrm>
                <a:off x="2748" y="2230"/>
                <a:ext cx="3007" cy="2085"/>
              </a:xfrm>
              <a:custGeom>
                <a:avLst/>
                <a:gdLst/>
                <a:ahLst/>
                <a:cxnLst>
                  <a:cxn ang="0">
                    <a:pos x="1433" y="474"/>
                  </a:cxn>
                  <a:cxn ang="0">
                    <a:pos x="1460" y="528"/>
                  </a:cxn>
                  <a:cxn ang="0">
                    <a:pos x="1541" y="593"/>
                  </a:cxn>
                  <a:cxn ang="0">
                    <a:pos x="1715" y="670"/>
                  </a:cxn>
                  <a:cxn ang="0">
                    <a:pos x="1927" y="735"/>
                  </a:cxn>
                  <a:cxn ang="0">
                    <a:pos x="2155" y="789"/>
                  </a:cxn>
                  <a:cxn ang="0">
                    <a:pos x="2372" y="849"/>
                  </a:cxn>
                  <a:cxn ang="0">
                    <a:pos x="2551" y="920"/>
                  </a:cxn>
                  <a:cxn ang="0">
                    <a:pos x="2638" y="980"/>
                  </a:cxn>
                  <a:cxn ang="0">
                    <a:pos x="2676" y="1029"/>
                  </a:cxn>
                  <a:cxn ang="0">
                    <a:pos x="2681" y="1083"/>
                  </a:cxn>
                  <a:cxn ang="0">
                    <a:pos x="2665" y="1127"/>
                  </a:cxn>
                  <a:cxn ang="0">
                    <a:pos x="2616" y="1170"/>
                  </a:cxn>
                  <a:cxn ang="0">
                    <a:pos x="2545" y="1208"/>
                  </a:cxn>
                  <a:cxn ang="0">
                    <a:pos x="2448" y="1241"/>
                  </a:cxn>
                  <a:cxn ang="0">
                    <a:pos x="2328" y="1274"/>
                  </a:cxn>
                  <a:cxn ang="0">
                    <a:pos x="2106" y="1328"/>
                  </a:cxn>
                  <a:cxn ang="0">
                    <a:pos x="1742" y="1421"/>
                  </a:cxn>
                  <a:cxn ang="0">
                    <a:pos x="1308" y="1540"/>
                  </a:cxn>
                  <a:cxn ang="0">
                    <a:pos x="820" y="1709"/>
                  </a:cxn>
                  <a:cxn ang="0">
                    <a:pos x="282" y="1943"/>
                  </a:cxn>
                  <a:cxn ang="0">
                    <a:pos x="152" y="2085"/>
                  </a:cxn>
                  <a:cxn ang="0">
                    <a:pos x="386" y="1992"/>
                  </a:cxn>
                  <a:cxn ang="0">
                    <a:pos x="700" y="1834"/>
                  </a:cxn>
                  <a:cxn ang="0">
                    <a:pos x="1064" y="1693"/>
                  </a:cxn>
                  <a:cxn ang="0">
                    <a:pos x="1661" y="1497"/>
                  </a:cxn>
                  <a:cxn ang="0">
                    <a:pos x="1845" y="1442"/>
                  </a:cxn>
                  <a:cxn ang="0">
                    <a:pos x="2252" y="1339"/>
                  </a:cxn>
                  <a:cxn ang="0">
                    <a:pos x="2551" y="1263"/>
                  </a:cxn>
                  <a:cxn ang="0">
                    <a:pos x="2730" y="1214"/>
                  </a:cxn>
                  <a:cxn ang="0">
                    <a:pos x="2876" y="1170"/>
                  </a:cxn>
                  <a:cxn ang="0">
                    <a:pos x="2974" y="1132"/>
                  </a:cxn>
                  <a:cxn ang="0">
                    <a:pos x="3007" y="871"/>
                  </a:cxn>
                  <a:cxn ang="0">
                    <a:pos x="2860" y="844"/>
                  </a:cxn>
                  <a:cxn ang="0">
                    <a:pos x="2670" y="806"/>
                  </a:cxn>
                  <a:cxn ang="0">
                    <a:pos x="2458" y="757"/>
                  </a:cxn>
                  <a:cxn ang="0">
                    <a:pos x="2138" y="670"/>
                  </a:cxn>
                  <a:cxn ang="0">
                    <a:pos x="1959" y="604"/>
                  </a:cxn>
                  <a:cxn ang="0">
                    <a:pos x="1824" y="534"/>
                  </a:cxn>
                  <a:cxn ang="0">
                    <a:pos x="1769" y="474"/>
                  </a:cxn>
                  <a:cxn ang="0">
                    <a:pos x="1753" y="436"/>
                  </a:cxn>
                  <a:cxn ang="0">
                    <a:pos x="1780" y="381"/>
                  </a:cxn>
                  <a:cxn ang="0">
                    <a:pos x="1862" y="316"/>
                  </a:cxn>
                  <a:cxn ang="0">
                    <a:pos x="1986" y="267"/>
                  </a:cxn>
                  <a:cxn ang="0">
                    <a:pos x="2149" y="229"/>
                  </a:cxn>
                  <a:cxn ang="0">
                    <a:pos x="2431" y="180"/>
                  </a:cxn>
                  <a:cxn ang="0">
                    <a:pos x="2827" y="125"/>
                  </a:cxn>
                  <a:cxn ang="0">
                    <a:pos x="3007" y="87"/>
                  </a:cxn>
                  <a:cxn ang="0">
                    <a:pos x="2909" y="22"/>
                  </a:cxn>
                  <a:cxn ang="0">
                    <a:pos x="2676" y="66"/>
                  </a:cxn>
                  <a:cxn ang="0">
                    <a:pos x="2285" y="120"/>
                  </a:cxn>
                  <a:cxn ang="0">
                    <a:pos x="2030" y="158"/>
                  </a:cxn>
                  <a:cxn ang="0">
                    <a:pos x="1791" y="202"/>
                  </a:cxn>
                  <a:cxn ang="0">
                    <a:pos x="1601" y="261"/>
                  </a:cxn>
                  <a:cxn ang="0">
                    <a:pos x="1471" y="338"/>
                  </a:cxn>
                  <a:cxn ang="0">
                    <a:pos x="1438" y="387"/>
                  </a:cxn>
                  <a:cxn ang="0">
                    <a:pos x="1427" y="441"/>
                  </a:cxn>
                </a:cxnLst>
                <a:rect l="0" t="0" r="r" b="b"/>
                <a:pathLst>
                  <a:path w="3007" h="2085">
                    <a:moveTo>
                      <a:pt x="1427" y="441"/>
                    </a:moveTo>
                    <a:lnTo>
                      <a:pt x="1433" y="474"/>
                    </a:lnTo>
                    <a:lnTo>
                      <a:pt x="1444" y="501"/>
                    </a:lnTo>
                    <a:lnTo>
                      <a:pt x="1460" y="528"/>
                    </a:lnTo>
                    <a:lnTo>
                      <a:pt x="1482" y="550"/>
                    </a:lnTo>
                    <a:lnTo>
                      <a:pt x="1541" y="593"/>
                    </a:lnTo>
                    <a:lnTo>
                      <a:pt x="1623" y="637"/>
                    </a:lnTo>
                    <a:lnTo>
                      <a:pt x="1715" y="670"/>
                    </a:lnTo>
                    <a:lnTo>
                      <a:pt x="1818" y="702"/>
                    </a:lnTo>
                    <a:lnTo>
                      <a:pt x="1927" y="735"/>
                    </a:lnTo>
                    <a:lnTo>
                      <a:pt x="2041" y="762"/>
                    </a:lnTo>
                    <a:lnTo>
                      <a:pt x="2155" y="789"/>
                    </a:lnTo>
                    <a:lnTo>
                      <a:pt x="2269" y="822"/>
                    </a:lnTo>
                    <a:lnTo>
                      <a:pt x="2372" y="849"/>
                    </a:lnTo>
                    <a:lnTo>
                      <a:pt x="2464" y="882"/>
                    </a:lnTo>
                    <a:lnTo>
                      <a:pt x="2551" y="920"/>
                    </a:lnTo>
                    <a:lnTo>
                      <a:pt x="2616" y="958"/>
                    </a:lnTo>
                    <a:lnTo>
                      <a:pt x="2638" y="980"/>
                    </a:lnTo>
                    <a:lnTo>
                      <a:pt x="2659" y="1007"/>
                    </a:lnTo>
                    <a:lnTo>
                      <a:pt x="2676" y="1029"/>
                    </a:lnTo>
                    <a:lnTo>
                      <a:pt x="2681" y="1056"/>
                    </a:lnTo>
                    <a:lnTo>
                      <a:pt x="2681" y="1083"/>
                    </a:lnTo>
                    <a:lnTo>
                      <a:pt x="2676" y="1105"/>
                    </a:lnTo>
                    <a:lnTo>
                      <a:pt x="2665" y="1127"/>
                    </a:lnTo>
                    <a:lnTo>
                      <a:pt x="2643" y="1149"/>
                    </a:lnTo>
                    <a:lnTo>
                      <a:pt x="2616" y="1170"/>
                    </a:lnTo>
                    <a:lnTo>
                      <a:pt x="2583" y="1187"/>
                    </a:lnTo>
                    <a:lnTo>
                      <a:pt x="2545" y="1208"/>
                    </a:lnTo>
                    <a:lnTo>
                      <a:pt x="2502" y="1225"/>
                    </a:lnTo>
                    <a:lnTo>
                      <a:pt x="2448" y="1241"/>
                    </a:lnTo>
                    <a:lnTo>
                      <a:pt x="2388" y="1257"/>
                    </a:lnTo>
                    <a:lnTo>
                      <a:pt x="2328" y="1274"/>
                    </a:lnTo>
                    <a:lnTo>
                      <a:pt x="2258" y="1290"/>
                    </a:lnTo>
                    <a:lnTo>
                      <a:pt x="2106" y="1328"/>
                    </a:lnTo>
                    <a:lnTo>
                      <a:pt x="1932" y="1372"/>
                    </a:lnTo>
                    <a:lnTo>
                      <a:pt x="1742" y="1421"/>
                    </a:lnTo>
                    <a:lnTo>
                      <a:pt x="1531" y="1475"/>
                    </a:lnTo>
                    <a:lnTo>
                      <a:pt x="1308" y="1540"/>
                    </a:lnTo>
                    <a:lnTo>
                      <a:pt x="1069" y="1617"/>
                    </a:lnTo>
                    <a:lnTo>
                      <a:pt x="820" y="1709"/>
                    </a:lnTo>
                    <a:lnTo>
                      <a:pt x="554" y="1818"/>
                    </a:lnTo>
                    <a:lnTo>
                      <a:pt x="282" y="1943"/>
                    </a:lnTo>
                    <a:lnTo>
                      <a:pt x="0" y="2085"/>
                    </a:lnTo>
                    <a:lnTo>
                      <a:pt x="152" y="2085"/>
                    </a:lnTo>
                    <a:lnTo>
                      <a:pt x="244" y="2074"/>
                    </a:lnTo>
                    <a:lnTo>
                      <a:pt x="386" y="1992"/>
                    </a:lnTo>
                    <a:lnTo>
                      <a:pt x="537" y="1910"/>
                    </a:lnTo>
                    <a:lnTo>
                      <a:pt x="700" y="1834"/>
                    </a:lnTo>
                    <a:lnTo>
                      <a:pt x="879" y="1763"/>
                    </a:lnTo>
                    <a:lnTo>
                      <a:pt x="1064" y="1693"/>
                    </a:lnTo>
                    <a:lnTo>
                      <a:pt x="1259" y="1622"/>
                    </a:lnTo>
                    <a:lnTo>
                      <a:pt x="1661" y="1497"/>
                    </a:lnTo>
                    <a:lnTo>
                      <a:pt x="1748" y="1470"/>
                    </a:lnTo>
                    <a:lnTo>
                      <a:pt x="1845" y="1442"/>
                    </a:lnTo>
                    <a:lnTo>
                      <a:pt x="2046" y="1393"/>
                    </a:lnTo>
                    <a:lnTo>
                      <a:pt x="2252" y="1339"/>
                    </a:lnTo>
                    <a:lnTo>
                      <a:pt x="2458" y="1285"/>
                    </a:lnTo>
                    <a:lnTo>
                      <a:pt x="2551" y="1263"/>
                    </a:lnTo>
                    <a:lnTo>
                      <a:pt x="2643" y="1236"/>
                    </a:lnTo>
                    <a:lnTo>
                      <a:pt x="2730" y="1214"/>
                    </a:lnTo>
                    <a:lnTo>
                      <a:pt x="2806" y="1192"/>
                    </a:lnTo>
                    <a:lnTo>
                      <a:pt x="2876" y="1170"/>
                    </a:lnTo>
                    <a:lnTo>
                      <a:pt x="2931" y="1149"/>
                    </a:lnTo>
                    <a:lnTo>
                      <a:pt x="2974" y="1132"/>
                    </a:lnTo>
                    <a:lnTo>
                      <a:pt x="3007" y="1116"/>
                    </a:lnTo>
                    <a:lnTo>
                      <a:pt x="3007" y="871"/>
                    </a:lnTo>
                    <a:lnTo>
                      <a:pt x="2941" y="860"/>
                    </a:lnTo>
                    <a:lnTo>
                      <a:pt x="2860" y="844"/>
                    </a:lnTo>
                    <a:lnTo>
                      <a:pt x="2773" y="827"/>
                    </a:lnTo>
                    <a:lnTo>
                      <a:pt x="2670" y="806"/>
                    </a:lnTo>
                    <a:lnTo>
                      <a:pt x="2567" y="784"/>
                    </a:lnTo>
                    <a:lnTo>
                      <a:pt x="2458" y="757"/>
                    </a:lnTo>
                    <a:lnTo>
                      <a:pt x="2241" y="702"/>
                    </a:lnTo>
                    <a:lnTo>
                      <a:pt x="2138" y="670"/>
                    </a:lnTo>
                    <a:lnTo>
                      <a:pt x="2046" y="637"/>
                    </a:lnTo>
                    <a:lnTo>
                      <a:pt x="1959" y="604"/>
                    </a:lnTo>
                    <a:lnTo>
                      <a:pt x="1883" y="566"/>
                    </a:lnTo>
                    <a:lnTo>
                      <a:pt x="1824" y="534"/>
                    </a:lnTo>
                    <a:lnTo>
                      <a:pt x="1780" y="495"/>
                    </a:lnTo>
                    <a:lnTo>
                      <a:pt x="1769" y="474"/>
                    </a:lnTo>
                    <a:lnTo>
                      <a:pt x="1758" y="457"/>
                    </a:lnTo>
                    <a:lnTo>
                      <a:pt x="1753" y="436"/>
                    </a:lnTo>
                    <a:lnTo>
                      <a:pt x="1758" y="419"/>
                    </a:lnTo>
                    <a:lnTo>
                      <a:pt x="1780" y="381"/>
                    </a:lnTo>
                    <a:lnTo>
                      <a:pt x="1813" y="343"/>
                    </a:lnTo>
                    <a:lnTo>
                      <a:pt x="1862" y="316"/>
                    </a:lnTo>
                    <a:lnTo>
                      <a:pt x="1921" y="289"/>
                    </a:lnTo>
                    <a:lnTo>
                      <a:pt x="1986" y="267"/>
                    </a:lnTo>
                    <a:lnTo>
                      <a:pt x="2062" y="245"/>
                    </a:lnTo>
                    <a:lnTo>
                      <a:pt x="2149" y="229"/>
                    </a:lnTo>
                    <a:lnTo>
                      <a:pt x="2236" y="213"/>
                    </a:lnTo>
                    <a:lnTo>
                      <a:pt x="2431" y="180"/>
                    </a:lnTo>
                    <a:lnTo>
                      <a:pt x="2627" y="158"/>
                    </a:lnTo>
                    <a:lnTo>
                      <a:pt x="2827" y="125"/>
                    </a:lnTo>
                    <a:lnTo>
                      <a:pt x="2920" y="109"/>
                    </a:lnTo>
                    <a:lnTo>
                      <a:pt x="3007" y="87"/>
                    </a:lnTo>
                    <a:lnTo>
                      <a:pt x="3007" y="0"/>
                    </a:lnTo>
                    <a:lnTo>
                      <a:pt x="2909" y="22"/>
                    </a:lnTo>
                    <a:lnTo>
                      <a:pt x="2795" y="44"/>
                    </a:lnTo>
                    <a:lnTo>
                      <a:pt x="2676" y="66"/>
                    </a:lnTo>
                    <a:lnTo>
                      <a:pt x="2551" y="82"/>
                    </a:lnTo>
                    <a:lnTo>
                      <a:pt x="2285" y="120"/>
                    </a:lnTo>
                    <a:lnTo>
                      <a:pt x="2155" y="136"/>
                    </a:lnTo>
                    <a:lnTo>
                      <a:pt x="2030" y="158"/>
                    </a:lnTo>
                    <a:lnTo>
                      <a:pt x="1905" y="174"/>
                    </a:lnTo>
                    <a:lnTo>
                      <a:pt x="1791" y="202"/>
                    </a:lnTo>
                    <a:lnTo>
                      <a:pt x="1688" y="229"/>
                    </a:lnTo>
                    <a:lnTo>
                      <a:pt x="1601" y="261"/>
                    </a:lnTo>
                    <a:lnTo>
                      <a:pt x="1525" y="300"/>
                    </a:lnTo>
                    <a:lnTo>
                      <a:pt x="1471" y="338"/>
                    </a:lnTo>
                    <a:lnTo>
                      <a:pt x="1455" y="359"/>
                    </a:lnTo>
                    <a:lnTo>
                      <a:pt x="1438" y="387"/>
                    </a:lnTo>
                    <a:lnTo>
                      <a:pt x="1427" y="414"/>
                    </a:lnTo>
                    <a:lnTo>
                      <a:pt x="1427" y="441"/>
                    </a:lnTo>
                    <a:lnTo>
                      <a:pt x="1427" y="441"/>
                    </a:lnTo>
                    <a:close/>
                  </a:path>
                </a:pathLst>
              </a:custGeom>
              <a:solidFill>
                <a:schemeClr val="bg1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172042" name="Freeform 10"/>
              <p:cNvSpPr>
                <a:spLocks/>
              </p:cNvSpPr>
              <p:nvPr/>
            </p:nvSpPr>
            <p:spPr bwMode="hidden">
              <a:xfrm>
                <a:off x="4501" y="2317"/>
                <a:ext cx="1248" cy="539"/>
              </a:xfrm>
              <a:custGeom>
                <a:avLst/>
                <a:gdLst/>
                <a:ahLst/>
                <a:cxnLst>
                  <a:cxn ang="0">
                    <a:pos x="0" y="332"/>
                  </a:cxn>
                  <a:cxn ang="0">
                    <a:pos x="0" y="360"/>
                  </a:cxn>
                  <a:cxn ang="0">
                    <a:pos x="5" y="387"/>
                  </a:cxn>
                  <a:cxn ang="0">
                    <a:pos x="27" y="414"/>
                  </a:cxn>
                  <a:cxn ang="0">
                    <a:pos x="54" y="436"/>
                  </a:cxn>
                  <a:cxn ang="0">
                    <a:pos x="92" y="463"/>
                  </a:cxn>
                  <a:cxn ang="0">
                    <a:pos x="141" y="490"/>
                  </a:cxn>
                  <a:cxn ang="0">
                    <a:pos x="195" y="512"/>
                  </a:cxn>
                  <a:cxn ang="0">
                    <a:pos x="255" y="539"/>
                  </a:cxn>
                  <a:cxn ang="0">
                    <a:pos x="212" y="517"/>
                  </a:cxn>
                  <a:cxn ang="0">
                    <a:pos x="179" y="490"/>
                  </a:cxn>
                  <a:cxn ang="0">
                    <a:pos x="157" y="468"/>
                  </a:cxn>
                  <a:cxn ang="0">
                    <a:pos x="141" y="447"/>
                  </a:cxn>
                  <a:cxn ang="0">
                    <a:pos x="136" y="425"/>
                  </a:cxn>
                  <a:cxn ang="0">
                    <a:pos x="136" y="403"/>
                  </a:cxn>
                  <a:cxn ang="0">
                    <a:pos x="141" y="381"/>
                  </a:cxn>
                  <a:cxn ang="0">
                    <a:pos x="157" y="365"/>
                  </a:cxn>
                  <a:cxn ang="0">
                    <a:pos x="179" y="343"/>
                  </a:cxn>
                  <a:cxn ang="0">
                    <a:pos x="201" y="327"/>
                  </a:cxn>
                  <a:cxn ang="0">
                    <a:pos x="266" y="294"/>
                  </a:cxn>
                  <a:cxn ang="0">
                    <a:pos x="353" y="262"/>
                  </a:cxn>
                  <a:cxn ang="0">
                    <a:pos x="445" y="234"/>
                  </a:cxn>
                  <a:cxn ang="0">
                    <a:pos x="554" y="213"/>
                  </a:cxn>
                  <a:cxn ang="0">
                    <a:pos x="662" y="191"/>
                  </a:cxn>
                  <a:cxn ang="0">
                    <a:pos x="890" y="153"/>
                  </a:cxn>
                  <a:cxn ang="0">
                    <a:pos x="993" y="136"/>
                  </a:cxn>
                  <a:cxn ang="0">
                    <a:pos x="1091" y="120"/>
                  </a:cxn>
                  <a:cxn ang="0">
                    <a:pos x="1178" y="115"/>
                  </a:cxn>
                  <a:cxn ang="0">
                    <a:pos x="1248" y="104"/>
                  </a:cxn>
                  <a:cxn ang="0">
                    <a:pos x="1248" y="0"/>
                  </a:cxn>
                  <a:cxn ang="0">
                    <a:pos x="1161" y="22"/>
                  </a:cxn>
                  <a:cxn ang="0">
                    <a:pos x="1069" y="38"/>
                  </a:cxn>
                  <a:cxn ang="0">
                    <a:pos x="874" y="71"/>
                  </a:cxn>
                  <a:cxn ang="0">
                    <a:pos x="673" y="93"/>
                  </a:cxn>
                  <a:cxn ang="0">
                    <a:pos x="483" y="126"/>
                  </a:cxn>
                  <a:cxn ang="0">
                    <a:pos x="391" y="142"/>
                  </a:cxn>
                  <a:cxn ang="0">
                    <a:pos x="309" y="158"/>
                  </a:cxn>
                  <a:cxn ang="0">
                    <a:pos x="228" y="180"/>
                  </a:cxn>
                  <a:cxn ang="0">
                    <a:pos x="163" y="202"/>
                  </a:cxn>
                  <a:cxn ang="0">
                    <a:pos x="103" y="229"/>
                  </a:cxn>
                  <a:cxn ang="0">
                    <a:pos x="54" y="256"/>
                  </a:cxn>
                  <a:cxn ang="0">
                    <a:pos x="22" y="294"/>
                  </a:cxn>
                  <a:cxn ang="0">
                    <a:pos x="0" y="332"/>
                  </a:cxn>
                  <a:cxn ang="0">
                    <a:pos x="0" y="332"/>
                  </a:cxn>
                </a:cxnLst>
                <a:rect l="0" t="0" r="r" b="b"/>
                <a:pathLst>
                  <a:path w="1248" h="539">
                    <a:moveTo>
                      <a:pt x="0" y="332"/>
                    </a:moveTo>
                    <a:lnTo>
                      <a:pt x="0" y="360"/>
                    </a:lnTo>
                    <a:lnTo>
                      <a:pt x="5" y="387"/>
                    </a:lnTo>
                    <a:lnTo>
                      <a:pt x="27" y="414"/>
                    </a:lnTo>
                    <a:lnTo>
                      <a:pt x="54" y="436"/>
                    </a:lnTo>
                    <a:lnTo>
                      <a:pt x="92" y="463"/>
                    </a:lnTo>
                    <a:lnTo>
                      <a:pt x="141" y="490"/>
                    </a:lnTo>
                    <a:lnTo>
                      <a:pt x="195" y="512"/>
                    </a:lnTo>
                    <a:lnTo>
                      <a:pt x="255" y="539"/>
                    </a:lnTo>
                    <a:lnTo>
                      <a:pt x="212" y="517"/>
                    </a:lnTo>
                    <a:lnTo>
                      <a:pt x="179" y="490"/>
                    </a:lnTo>
                    <a:lnTo>
                      <a:pt x="157" y="468"/>
                    </a:lnTo>
                    <a:lnTo>
                      <a:pt x="141" y="447"/>
                    </a:lnTo>
                    <a:lnTo>
                      <a:pt x="136" y="425"/>
                    </a:lnTo>
                    <a:lnTo>
                      <a:pt x="136" y="403"/>
                    </a:lnTo>
                    <a:lnTo>
                      <a:pt x="141" y="381"/>
                    </a:lnTo>
                    <a:lnTo>
                      <a:pt x="157" y="365"/>
                    </a:lnTo>
                    <a:lnTo>
                      <a:pt x="179" y="343"/>
                    </a:lnTo>
                    <a:lnTo>
                      <a:pt x="201" y="327"/>
                    </a:lnTo>
                    <a:lnTo>
                      <a:pt x="266" y="294"/>
                    </a:lnTo>
                    <a:lnTo>
                      <a:pt x="353" y="262"/>
                    </a:lnTo>
                    <a:lnTo>
                      <a:pt x="445" y="234"/>
                    </a:lnTo>
                    <a:lnTo>
                      <a:pt x="554" y="213"/>
                    </a:lnTo>
                    <a:lnTo>
                      <a:pt x="662" y="191"/>
                    </a:lnTo>
                    <a:lnTo>
                      <a:pt x="890" y="153"/>
                    </a:lnTo>
                    <a:lnTo>
                      <a:pt x="993" y="136"/>
                    </a:lnTo>
                    <a:lnTo>
                      <a:pt x="1091" y="120"/>
                    </a:lnTo>
                    <a:lnTo>
                      <a:pt x="1178" y="115"/>
                    </a:lnTo>
                    <a:lnTo>
                      <a:pt x="1248" y="104"/>
                    </a:lnTo>
                    <a:lnTo>
                      <a:pt x="1248" y="0"/>
                    </a:lnTo>
                    <a:lnTo>
                      <a:pt x="1161" y="22"/>
                    </a:lnTo>
                    <a:lnTo>
                      <a:pt x="1069" y="38"/>
                    </a:lnTo>
                    <a:lnTo>
                      <a:pt x="874" y="71"/>
                    </a:lnTo>
                    <a:lnTo>
                      <a:pt x="673" y="93"/>
                    </a:lnTo>
                    <a:lnTo>
                      <a:pt x="483" y="126"/>
                    </a:lnTo>
                    <a:lnTo>
                      <a:pt x="391" y="142"/>
                    </a:lnTo>
                    <a:lnTo>
                      <a:pt x="309" y="158"/>
                    </a:lnTo>
                    <a:lnTo>
                      <a:pt x="228" y="180"/>
                    </a:lnTo>
                    <a:lnTo>
                      <a:pt x="163" y="202"/>
                    </a:lnTo>
                    <a:lnTo>
                      <a:pt x="103" y="229"/>
                    </a:lnTo>
                    <a:lnTo>
                      <a:pt x="54" y="256"/>
                    </a:lnTo>
                    <a:lnTo>
                      <a:pt x="22" y="294"/>
                    </a:lnTo>
                    <a:lnTo>
                      <a:pt x="0" y="332"/>
                    </a:lnTo>
                    <a:lnTo>
                      <a:pt x="0" y="332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>
                      <a:gamma/>
                      <a:shade val="87843"/>
                      <a:invGamma/>
                    </a:schemeClr>
                  </a:gs>
                  <a:gs pos="100000">
                    <a:schemeClr val="bg1"/>
                  </a:gs>
                </a:gsLst>
                <a:lin ang="27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</p:grpSp>
        <p:sp>
          <p:nvSpPr>
            <p:cNvPr id="172043" name="Freeform 11"/>
            <p:cNvSpPr>
              <a:spLocks/>
            </p:cNvSpPr>
            <p:nvPr/>
          </p:nvSpPr>
          <p:spPr bwMode="hidden">
            <a:xfrm>
              <a:off x="3322" y="1341"/>
              <a:ext cx="1825" cy="1537"/>
            </a:xfrm>
            <a:custGeom>
              <a:avLst/>
              <a:gdLst/>
              <a:ahLst/>
              <a:cxnLst>
                <a:cxn ang="0">
                  <a:pos x="982" y="1061"/>
                </a:cxn>
                <a:cxn ang="0">
                  <a:pos x="1357" y="1012"/>
                </a:cxn>
                <a:cxn ang="0">
                  <a:pos x="1666" y="957"/>
                </a:cxn>
                <a:cxn ang="0">
                  <a:pos x="1916" y="897"/>
                </a:cxn>
                <a:cxn ang="0">
                  <a:pos x="2100" y="832"/>
                </a:cxn>
                <a:cxn ang="0">
                  <a:pos x="2220" y="756"/>
                </a:cxn>
                <a:cxn ang="0">
                  <a:pos x="2285" y="669"/>
                </a:cxn>
                <a:cxn ang="0">
                  <a:pos x="2290" y="560"/>
                </a:cxn>
                <a:cxn ang="0">
                  <a:pos x="2241" y="457"/>
                </a:cxn>
                <a:cxn ang="0">
                  <a:pos x="2144" y="364"/>
                </a:cxn>
                <a:cxn ang="0">
                  <a:pos x="2008" y="277"/>
                </a:cxn>
                <a:cxn ang="0">
                  <a:pos x="1769" y="157"/>
                </a:cxn>
                <a:cxn ang="0">
                  <a:pos x="1612" y="92"/>
                </a:cxn>
                <a:cxn ang="0">
                  <a:pos x="1476" y="43"/>
                </a:cxn>
                <a:cxn ang="0">
                  <a:pos x="1384" y="10"/>
                </a:cxn>
                <a:cxn ang="0">
                  <a:pos x="1346" y="0"/>
                </a:cxn>
                <a:cxn ang="0">
                  <a:pos x="1655" y="119"/>
                </a:cxn>
                <a:cxn ang="0">
                  <a:pos x="1948" y="255"/>
                </a:cxn>
                <a:cxn ang="0">
                  <a:pos x="2068" y="326"/>
                </a:cxn>
                <a:cxn ang="0">
                  <a:pos x="2171" y="402"/>
                </a:cxn>
                <a:cxn ang="0">
                  <a:pos x="2236" y="478"/>
                </a:cxn>
                <a:cxn ang="0">
                  <a:pos x="2263" y="560"/>
                </a:cxn>
                <a:cxn ang="0">
                  <a:pos x="2241" y="636"/>
                </a:cxn>
                <a:cxn ang="0">
                  <a:pos x="2171" y="702"/>
                </a:cxn>
                <a:cxn ang="0">
                  <a:pos x="2062" y="756"/>
                </a:cxn>
                <a:cxn ang="0">
                  <a:pos x="1921" y="800"/>
                </a:cxn>
                <a:cxn ang="0">
                  <a:pos x="1748" y="843"/>
                </a:cxn>
                <a:cxn ang="0">
                  <a:pos x="1351" y="908"/>
                </a:cxn>
                <a:cxn ang="0">
                  <a:pos x="923" y="968"/>
                </a:cxn>
                <a:cxn ang="0">
                  <a:pos x="521" y="1028"/>
                </a:cxn>
                <a:cxn ang="0">
                  <a:pos x="353" y="1066"/>
                </a:cxn>
                <a:cxn ang="0">
                  <a:pos x="206" y="1104"/>
                </a:cxn>
                <a:cxn ang="0">
                  <a:pos x="92" y="1148"/>
                </a:cxn>
                <a:cxn ang="0">
                  <a:pos x="22" y="1202"/>
                </a:cxn>
                <a:cxn ang="0">
                  <a:pos x="0" y="1262"/>
                </a:cxn>
                <a:cxn ang="0">
                  <a:pos x="27" y="1327"/>
                </a:cxn>
                <a:cxn ang="0">
                  <a:pos x="98" y="1382"/>
                </a:cxn>
                <a:cxn ang="0">
                  <a:pos x="196" y="1425"/>
                </a:cxn>
                <a:cxn ang="0">
                  <a:pos x="326" y="1469"/>
                </a:cxn>
                <a:cxn ang="0">
                  <a:pos x="217" y="1414"/>
                </a:cxn>
                <a:cxn ang="0">
                  <a:pos x="147" y="1360"/>
                </a:cxn>
                <a:cxn ang="0">
                  <a:pos x="120" y="1306"/>
                </a:cxn>
                <a:cxn ang="0">
                  <a:pos x="141" y="1257"/>
                </a:cxn>
                <a:cxn ang="0">
                  <a:pos x="212" y="1208"/>
                </a:cxn>
                <a:cxn ang="0">
                  <a:pos x="342" y="1164"/>
                </a:cxn>
                <a:cxn ang="0">
                  <a:pos x="527" y="1121"/>
                </a:cxn>
                <a:cxn ang="0">
                  <a:pos x="771" y="1088"/>
                </a:cxn>
              </a:cxnLst>
              <a:rect l="0" t="0" r="r" b="b"/>
              <a:pathLst>
                <a:path w="2296" h="1469">
                  <a:moveTo>
                    <a:pt x="771" y="1088"/>
                  </a:moveTo>
                  <a:lnTo>
                    <a:pt x="982" y="1061"/>
                  </a:lnTo>
                  <a:lnTo>
                    <a:pt x="1178" y="1034"/>
                  </a:lnTo>
                  <a:lnTo>
                    <a:pt x="1357" y="1012"/>
                  </a:lnTo>
                  <a:lnTo>
                    <a:pt x="1520" y="985"/>
                  </a:lnTo>
                  <a:lnTo>
                    <a:pt x="1666" y="957"/>
                  </a:lnTo>
                  <a:lnTo>
                    <a:pt x="1796" y="930"/>
                  </a:lnTo>
                  <a:lnTo>
                    <a:pt x="1916" y="897"/>
                  </a:lnTo>
                  <a:lnTo>
                    <a:pt x="2013" y="870"/>
                  </a:lnTo>
                  <a:lnTo>
                    <a:pt x="2100" y="832"/>
                  </a:lnTo>
                  <a:lnTo>
                    <a:pt x="2171" y="800"/>
                  </a:lnTo>
                  <a:lnTo>
                    <a:pt x="2220" y="756"/>
                  </a:lnTo>
                  <a:lnTo>
                    <a:pt x="2263" y="712"/>
                  </a:lnTo>
                  <a:lnTo>
                    <a:pt x="2285" y="669"/>
                  </a:lnTo>
                  <a:lnTo>
                    <a:pt x="2296" y="614"/>
                  </a:lnTo>
                  <a:lnTo>
                    <a:pt x="2290" y="560"/>
                  </a:lnTo>
                  <a:lnTo>
                    <a:pt x="2269" y="500"/>
                  </a:lnTo>
                  <a:lnTo>
                    <a:pt x="2241" y="457"/>
                  </a:lnTo>
                  <a:lnTo>
                    <a:pt x="2198" y="408"/>
                  </a:lnTo>
                  <a:lnTo>
                    <a:pt x="2144" y="364"/>
                  </a:lnTo>
                  <a:lnTo>
                    <a:pt x="2079" y="321"/>
                  </a:lnTo>
                  <a:lnTo>
                    <a:pt x="2008" y="277"/>
                  </a:lnTo>
                  <a:lnTo>
                    <a:pt x="1927" y="234"/>
                  </a:lnTo>
                  <a:lnTo>
                    <a:pt x="1769" y="157"/>
                  </a:lnTo>
                  <a:lnTo>
                    <a:pt x="1688" y="125"/>
                  </a:lnTo>
                  <a:lnTo>
                    <a:pt x="1612" y="92"/>
                  </a:lnTo>
                  <a:lnTo>
                    <a:pt x="1536" y="65"/>
                  </a:lnTo>
                  <a:lnTo>
                    <a:pt x="1476" y="43"/>
                  </a:lnTo>
                  <a:lnTo>
                    <a:pt x="1422" y="27"/>
                  </a:lnTo>
                  <a:lnTo>
                    <a:pt x="1384" y="10"/>
                  </a:lnTo>
                  <a:lnTo>
                    <a:pt x="1357" y="5"/>
                  </a:lnTo>
                  <a:lnTo>
                    <a:pt x="1346" y="0"/>
                  </a:lnTo>
                  <a:lnTo>
                    <a:pt x="1498" y="54"/>
                  </a:lnTo>
                  <a:lnTo>
                    <a:pt x="1655" y="119"/>
                  </a:lnTo>
                  <a:lnTo>
                    <a:pt x="1807" y="185"/>
                  </a:lnTo>
                  <a:lnTo>
                    <a:pt x="1948" y="255"/>
                  </a:lnTo>
                  <a:lnTo>
                    <a:pt x="2013" y="288"/>
                  </a:lnTo>
                  <a:lnTo>
                    <a:pt x="2068" y="326"/>
                  </a:lnTo>
                  <a:lnTo>
                    <a:pt x="2122" y="364"/>
                  </a:lnTo>
                  <a:lnTo>
                    <a:pt x="2171" y="402"/>
                  </a:lnTo>
                  <a:lnTo>
                    <a:pt x="2209" y="440"/>
                  </a:lnTo>
                  <a:lnTo>
                    <a:pt x="2236" y="478"/>
                  </a:lnTo>
                  <a:lnTo>
                    <a:pt x="2252" y="522"/>
                  </a:lnTo>
                  <a:lnTo>
                    <a:pt x="2263" y="560"/>
                  </a:lnTo>
                  <a:lnTo>
                    <a:pt x="2258" y="598"/>
                  </a:lnTo>
                  <a:lnTo>
                    <a:pt x="2241" y="636"/>
                  </a:lnTo>
                  <a:lnTo>
                    <a:pt x="2214" y="669"/>
                  </a:lnTo>
                  <a:lnTo>
                    <a:pt x="2171" y="702"/>
                  </a:lnTo>
                  <a:lnTo>
                    <a:pt x="2122" y="729"/>
                  </a:lnTo>
                  <a:lnTo>
                    <a:pt x="2062" y="756"/>
                  </a:lnTo>
                  <a:lnTo>
                    <a:pt x="1997" y="778"/>
                  </a:lnTo>
                  <a:lnTo>
                    <a:pt x="1921" y="800"/>
                  </a:lnTo>
                  <a:lnTo>
                    <a:pt x="1834" y="821"/>
                  </a:lnTo>
                  <a:lnTo>
                    <a:pt x="1748" y="843"/>
                  </a:lnTo>
                  <a:lnTo>
                    <a:pt x="1552" y="876"/>
                  </a:lnTo>
                  <a:lnTo>
                    <a:pt x="1351" y="908"/>
                  </a:lnTo>
                  <a:lnTo>
                    <a:pt x="1134" y="941"/>
                  </a:lnTo>
                  <a:lnTo>
                    <a:pt x="923" y="968"/>
                  </a:lnTo>
                  <a:lnTo>
                    <a:pt x="716" y="995"/>
                  </a:lnTo>
                  <a:lnTo>
                    <a:pt x="521" y="1028"/>
                  </a:lnTo>
                  <a:lnTo>
                    <a:pt x="434" y="1044"/>
                  </a:lnTo>
                  <a:lnTo>
                    <a:pt x="353" y="1066"/>
                  </a:lnTo>
                  <a:lnTo>
                    <a:pt x="277" y="1082"/>
                  </a:lnTo>
                  <a:lnTo>
                    <a:pt x="206" y="1104"/>
                  </a:lnTo>
                  <a:lnTo>
                    <a:pt x="147" y="1126"/>
                  </a:lnTo>
                  <a:lnTo>
                    <a:pt x="92" y="1148"/>
                  </a:lnTo>
                  <a:lnTo>
                    <a:pt x="54" y="1175"/>
                  </a:lnTo>
                  <a:lnTo>
                    <a:pt x="22" y="1202"/>
                  </a:lnTo>
                  <a:lnTo>
                    <a:pt x="6" y="1229"/>
                  </a:lnTo>
                  <a:lnTo>
                    <a:pt x="0" y="1262"/>
                  </a:lnTo>
                  <a:lnTo>
                    <a:pt x="11" y="1295"/>
                  </a:lnTo>
                  <a:lnTo>
                    <a:pt x="27" y="1327"/>
                  </a:lnTo>
                  <a:lnTo>
                    <a:pt x="54" y="1355"/>
                  </a:lnTo>
                  <a:lnTo>
                    <a:pt x="98" y="1382"/>
                  </a:lnTo>
                  <a:lnTo>
                    <a:pt x="141" y="1404"/>
                  </a:lnTo>
                  <a:lnTo>
                    <a:pt x="196" y="1425"/>
                  </a:lnTo>
                  <a:lnTo>
                    <a:pt x="261" y="1447"/>
                  </a:lnTo>
                  <a:lnTo>
                    <a:pt x="326" y="1469"/>
                  </a:lnTo>
                  <a:lnTo>
                    <a:pt x="266" y="1442"/>
                  </a:lnTo>
                  <a:lnTo>
                    <a:pt x="217" y="1414"/>
                  </a:lnTo>
                  <a:lnTo>
                    <a:pt x="174" y="1387"/>
                  </a:lnTo>
                  <a:lnTo>
                    <a:pt x="147" y="1360"/>
                  </a:lnTo>
                  <a:lnTo>
                    <a:pt x="125" y="1333"/>
                  </a:lnTo>
                  <a:lnTo>
                    <a:pt x="120" y="1306"/>
                  </a:lnTo>
                  <a:lnTo>
                    <a:pt x="125" y="1278"/>
                  </a:lnTo>
                  <a:lnTo>
                    <a:pt x="141" y="1257"/>
                  </a:lnTo>
                  <a:lnTo>
                    <a:pt x="174" y="1229"/>
                  </a:lnTo>
                  <a:lnTo>
                    <a:pt x="212" y="1208"/>
                  </a:lnTo>
                  <a:lnTo>
                    <a:pt x="272" y="1186"/>
                  </a:lnTo>
                  <a:lnTo>
                    <a:pt x="342" y="1164"/>
                  </a:lnTo>
                  <a:lnTo>
                    <a:pt x="423" y="1142"/>
                  </a:lnTo>
                  <a:lnTo>
                    <a:pt x="527" y="1121"/>
                  </a:lnTo>
                  <a:lnTo>
                    <a:pt x="641" y="1104"/>
                  </a:lnTo>
                  <a:lnTo>
                    <a:pt x="771" y="1088"/>
                  </a:lnTo>
                  <a:lnTo>
                    <a:pt x="771" y="1088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4706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72044" name="Freeform 12"/>
            <p:cNvSpPr>
              <a:spLocks/>
            </p:cNvSpPr>
            <p:nvPr/>
          </p:nvSpPr>
          <p:spPr bwMode="hidden">
            <a:xfrm>
              <a:off x="0" y="0"/>
              <a:ext cx="5758" cy="1776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1906"/>
                </a:cxn>
                <a:cxn ang="0">
                  <a:pos x="5740" y="1906"/>
                </a:cxn>
                <a:cxn ang="0">
                  <a:pos x="574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5740" h="1906">
                  <a:moveTo>
                    <a:pt x="0" y="0"/>
                  </a:moveTo>
                  <a:lnTo>
                    <a:pt x="0" y="1906"/>
                  </a:lnTo>
                  <a:lnTo>
                    <a:pt x="5740" y="1906"/>
                  </a:lnTo>
                  <a:lnTo>
                    <a:pt x="5740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</p:grpSp>
      <p:sp>
        <p:nvSpPr>
          <p:cNvPr id="172045" name="Rectangle 13"/>
          <p:cNvSpPr>
            <a:spLocks noGrp="1" noRot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72047" name="Rectangle 15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95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3676" r:id="rId1"/>
    <p:sldLayoutId id="2147483665" r:id="rId2"/>
    <p:sldLayoutId id="2147483666" r:id="rId3"/>
    <p:sldLayoutId id="2147483667" r:id="rId4"/>
    <p:sldLayoutId id="2147483668" r:id="rId5"/>
    <p:sldLayoutId id="2147483669" r:id="rId6"/>
    <p:sldLayoutId id="2147483670" r:id="rId7"/>
    <p:sldLayoutId id="2147483671" r:id="rId8"/>
    <p:sldLayoutId id="2147483672" r:id="rId9"/>
    <p:sldLayoutId id="2147483673" r:id="rId10"/>
    <p:sldLayoutId id="2147483674" r:id="rId11"/>
    <p:sldLayoutId id="2147483675" r:id="rId12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Garamond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32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n"/>
        <a:defRPr sz="28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SzPct val="70000"/>
        <a:buFont typeface="Wingdings" pitchFamily="2" charset="2"/>
        <a:buChar char="n"/>
        <a:defRPr sz="24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0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1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5" Type="http://schemas.openxmlformats.org/officeDocument/2006/relationships/image" Target="../media/image12.png"/><Relationship Id="rId4" Type="http://schemas.openxmlformats.org/officeDocument/2006/relationships/oleObject" Target="../embeddings/oleObject1.bin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cmbi.kun.nl/gv/dssp/" TargetMode="External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5" Type="http://schemas.openxmlformats.org/officeDocument/2006/relationships/hyperlink" Target="http://cubic.bioc.columbia.edu/papers/2002_dsspcont/paper.html" TargetMode="External"/><Relationship Id="rId4" Type="http://schemas.openxmlformats.org/officeDocument/2006/relationships/hyperlink" Target="http://www.es.embnet.org/Services/MolBio/stride/" TargetMode="Externa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hyperlink" Target="http://www.ncbi.nlm.nih.gov/entrez/query.fcgi?db=PubMed&amp;cmd=Retrieve&amp;dopt=Citation&amp;list_uids=10944389" TargetMode="External"/><Relationship Id="rId3" Type="http://schemas.openxmlformats.org/officeDocument/2006/relationships/hyperlink" Target="http://www.ncbi.nlm.nih.gov/entrez/query.fcgi?cmd=Retrieve&amp;db=pubmed&amp;dopt=Abstract&amp;list_uids=3172241" TargetMode="External"/><Relationship Id="rId7" Type="http://schemas.openxmlformats.org/officeDocument/2006/relationships/hyperlink" Target="http://www.ncbi.nlm.nih.gov/entrez/query.fcgi?cmd=Retrieve&amp;db=pubmed&amp;dopt=Abstract&amp;list_uids=10493868" TargetMode="External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www.ncbi.nlm.nih.gov/entrez/query.fcgi?cmd=Retrieve&amp;db=PubMed&amp;dopt=Abstract&amp;list_uids=10861942" TargetMode="External"/><Relationship Id="rId5" Type="http://schemas.openxmlformats.org/officeDocument/2006/relationships/hyperlink" Target="http://genamics.com/expression/strucpred.htm" TargetMode="External"/><Relationship Id="rId4" Type="http://schemas.openxmlformats.org/officeDocument/2006/relationships/hyperlink" Target="http://www.ncbi.nlm.nih.gov/entrez/query.fcgi?cmd=Retrieve&amp;db=PubMed&amp;dopt=Abstract&amp;list_uids=8356056" TargetMode="Externa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9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5" Type="http://schemas.openxmlformats.org/officeDocument/2006/relationships/image" Target="../media/image13.emf"/><Relationship Id="rId4" Type="http://schemas.openxmlformats.org/officeDocument/2006/relationships/oleObject" Target="../embeddings/oleObject2.bin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hyperlink" Target="http://intro.bio.umb.edu/111-112/111F98Lect/folding.html" TargetMode="External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cs.ucl.ac.uk/staff/D.Jones/t42morph.html" TargetMode="Externa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cs.uakron.edu/~csday/" TargetMode="External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Relationship Id="rId4" Type="http://schemas.openxmlformats.org/officeDocument/2006/relationships/hyperlink" Target="mailto:%20csday@cs.uakron.edu" TargetMode="Externa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2.xml"/><Relationship Id="rId7" Type="http://schemas.openxmlformats.org/officeDocument/2006/relationships/image" Target="../media/image14.emf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3.vml"/><Relationship Id="rId6" Type="http://schemas.openxmlformats.org/officeDocument/2006/relationships/oleObject" Target="../embeddings/oleObject4.bin"/><Relationship Id="rId5" Type="http://schemas.openxmlformats.org/officeDocument/2006/relationships/image" Target="../media/image13.emf"/><Relationship Id="rId4" Type="http://schemas.openxmlformats.org/officeDocument/2006/relationships/oleObject" Target="../embeddings/oleObject3.bin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3.xml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4.vml"/><Relationship Id="rId5" Type="http://schemas.openxmlformats.org/officeDocument/2006/relationships/image" Target="../media/image15.png"/><Relationship Id="rId4" Type="http://schemas.openxmlformats.org/officeDocument/2006/relationships/oleObject" Target="../embeddings/oleObject5.bin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hyperlink" Target="http://www.cmbi.ru.nl/gvteach/aainfo/chou.shtml" TargetMode="External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6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6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hyperlink" Target="http://www.cmbi.ru.nl/gvteach/aainfo/chou.shtml" TargetMode="External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hyperlink" Target="http://www.cmbi.ru.nl/gvteach/aainfo/chou.shtml" TargetMode="External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6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1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ctrTitle"/>
          </p:nvPr>
        </p:nvSpPr>
        <p:spPr>
          <a:xfrm>
            <a:off x="304800" y="152400"/>
            <a:ext cx="8610600" cy="1676400"/>
          </a:xfrm>
        </p:spPr>
        <p:txBody>
          <a:bodyPr/>
          <a:lstStyle/>
          <a:p>
            <a:pPr eaLnBrk="1" hangingPunct="1">
              <a:defRPr/>
            </a:pPr>
            <a:r>
              <a:rPr lang="en-US" sz="4400" b="0"/>
              <a:t>Protein Secondary Structure Prediction</a:t>
            </a:r>
          </a:p>
        </p:txBody>
      </p:sp>
      <p:pic>
        <p:nvPicPr>
          <p:cNvPr id="7171" name="Picture 6" descr="1rca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590800" y="1905000"/>
            <a:ext cx="3771900" cy="3771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172" name="Text Box 7"/>
          <p:cNvSpPr txBox="1">
            <a:spLocks noChangeArrowheads="1"/>
          </p:cNvSpPr>
          <p:nvPr/>
        </p:nvSpPr>
        <p:spPr bwMode="auto">
          <a:xfrm>
            <a:off x="2209800" y="6248400"/>
            <a:ext cx="6600825" cy="396875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</p:spPr>
        <p:txBody>
          <a:bodyPr wrap="none">
            <a:spAutoFit/>
          </a:bodyPr>
          <a:lstStyle/>
          <a:p>
            <a:r>
              <a:rPr lang="en-US" sz="2000"/>
              <a:t>Some of the slides are adapted from Dr. Dong Xu’s lecture notes</a:t>
            </a:r>
          </a:p>
        </p:txBody>
      </p:sp>
    </p:spTree>
  </p:cSld>
  <p:clrMapOvr>
    <a:masterClrMapping/>
  </p:clrMapOvr>
  <p:transition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274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304800" y="304800"/>
            <a:ext cx="8610600" cy="1143000"/>
          </a:xfrm>
        </p:spPr>
        <p:txBody>
          <a:bodyPr/>
          <a:lstStyle/>
          <a:p>
            <a:pPr eaLnBrk="1" hangingPunct="1">
              <a:defRPr/>
            </a:pPr>
            <a:r>
              <a:rPr lang="en-US"/>
              <a:t>Why secondary structure prediction?</a:t>
            </a:r>
          </a:p>
        </p:txBody>
      </p:sp>
      <p:sp>
        <p:nvSpPr>
          <p:cNvPr id="18227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905000"/>
            <a:ext cx="8229600" cy="4343400"/>
          </a:xfrm>
        </p:spPr>
        <p:txBody>
          <a:bodyPr/>
          <a:lstStyle/>
          <a:p>
            <a:pPr eaLnBrk="1" hangingPunct="1">
              <a:defRPr/>
            </a:pPr>
            <a:r>
              <a:rPr lang="en-US"/>
              <a:t>Accurate secondary structure prediction can be an important information for the tertiary structure prediction</a:t>
            </a:r>
          </a:p>
          <a:p>
            <a:pPr eaLnBrk="1" hangingPunct="1">
              <a:defRPr/>
            </a:pPr>
            <a:r>
              <a:rPr lang="en-US"/>
              <a:t>Protein function prediction</a:t>
            </a:r>
          </a:p>
          <a:p>
            <a:pPr eaLnBrk="1" hangingPunct="1">
              <a:defRPr/>
            </a:pPr>
            <a:r>
              <a:rPr lang="en-US"/>
              <a:t>Protein classification</a:t>
            </a:r>
          </a:p>
          <a:p>
            <a:pPr eaLnBrk="1" hangingPunct="1">
              <a:defRPr/>
            </a:pPr>
            <a:r>
              <a:rPr lang="en-US"/>
              <a:t>Predicting structural change</a:t>
            </a:r>
          </a:p>
          <a:p>
            <a:pPr eaLnBrk="1" hangingPunct="1">
              <a:defRPr/>
            </a:pPr>
            <a:r>
              <a:rPr lang="en-US"/>
              <a:t>An easier problem than 3D structure prediction (more than 40 years of history).</a:t>
            </a:r>
          </a:p>
          <a:p>
            <a:pPr eaLnBrk="1" hangingPunct="1">
              <a:defRPr/>
            </a:pPr>
            <a:endParaRPr lang="en-US"/>
          </a:p>
        </p:txBody>
      </p:sp>
    </p:spTree>
  </p:cSld>
  <p:clrMapOvr>
    <a:masterClrMapping/>
  </p:clrMapOvr>
  <p:transition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554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/>
          <a:lstStyle/>
          <a:p>
            <a:pPr eaLnBrk="1" hangingPunct="1">
              <a:defRPr/>
            </a:pPr>
            <a:r>
              <a:rPr lang="en-US" b="0">
                <a:latin typeface="Symbol" pitchFamily="18" charset="2"/>
              </a:rPr>
              <a:t>a</a:t>
            </a:r>
            <a:r>
              <a:rPr lang="en-US"/>
              <a:t> helix</a:t>
            </a:r>
          </a:p>
        </p:txBody>
      </p:sp>
      <p:sp>
        <p:nvSpPr>
          <p:cNvPr id="9219" name="Rectangle 8"/>
          <p:cNvSpPr>
            <a:spLocks noGrp="1" noChangeArrowheads="1"/>
          </p:cNvSpPr>
          <p:nvPr>
            <p:ph type="body" idx="1"/>
          </p:nvPr>
        </p:nvSpPr>
        <p:spPr>
          <a:xfrm>
            <a:off x="304800" y="914400"/>
            <a:ext cx="8229600" cy="3200400"/>
          </a:xfrm>
        </p:spPr>
        <p:txBody>
          <a:bodyPr/>
          <a:lstStyle/>
          <a:p>
            <a:pPr eaLnBrk="1" hangingPunct="1"/>
            <a:r>
              <a:rPr lang="en-US" sz="2800">
                <a:effectLst/>
              </a:rPr>
              <a:t>α-helix (30-35%)</a:t>
            </a:r>
          </a:p>
          <a:p>
            <a:pPr lvl="1" eaLnBrk="1" hangingPunct="1"/>
            <a:r>
              <a:rPr lang="en-US" sz="2400">
                <a:effectLst/>
              </a:rPr>
              <a:t>Hydrogen bond between C=O (carbonyl) &amp; NH (amine) groups within strand (4 positions apart)</a:t>
            </a:r>
          </a:p>
          <a:p>
            <a:pPr lvl="1" eaLnBrk="1" hangingPunct="1"/>
            <a:r>
              <a:rPr lang="en-US" sz="2400">
                <a:effectLst/>
              </a:rPr>
              <a:t>3.6 residues / turn, 1.5 Å rise / residue</a:t>
            </a:r>
          </a:p>
          <a:p>
            <a:pPr lvl="1" eaLnBrk="1" hangingPunct="1"/>
            <a:r>
              <a:rPr lang="en-US" sz="2400">
                <a:effectLst/>
              </a:rPr>
              <a:t>Typically right hand turn</a:t>
            </a:r>
          </a:p>
          <a:p>
            <a:pPr lvl="1" eaLnBrk="1" hangingPunct="1"/>
            <a:r>
              <a:rPr lang="en-US" sz="2400">
                <a:effectLst/>
              </a:rPr>
              <a:t>Most abundant secondary structure</a:t>
            </a:r>
          </a:p>
          <a:p>
            <a:pPr lvl="1" eaLnBrk="1" hangingPunct="1"/>
            <a:r>
              <a:rPr lang="en-US" sz="2400">
                <a:effectLst/>
              </a:rPr>
              <a:t>α-helix formers: A,R,L,M,E,Q,K</a:t>
            </a:r>
          </a:p>
        </p:txBody>
      </p:sp>
      <p:pic>
        <p:nvPicPr>
          <p:cNvPr id="9220" name="Picture 7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57200" y="4343400"/>
            <a:ext cx="5867400" cy="2297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9221" name="Group 10"/>
          <p:cNvGrpSpPr>
            <a:grpSpLocks/>
          </p:cNvGrpSpPr>
          <p:nvPr/>
        </p:nvGrpSpPr>
        <p:grpSpPr bwMode="auto">
          <a:xfrm>
            <a:off x="6400800" y="1905000"/>
            <a:ext cx="2449513" cy="4762500"/>
            <a:chOff x="3984" y="528"/>
            <a:chExt cx="1543" cy="3000"/>
          </a:xfrm>
        </p:grpSpPr>
        <p:pic>
          <p:nvPicPr>
            <p:cNvPr id="9222" name="Picture 4"/>
            <p:cNvPicPr>
              <a:picLocks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3984" y="528"/>
              <a:ext cx="1543" cy="3000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</p:spPr>
        </p:pic>
        <p:sp>
          <p:nvSpPr>
            <p:cNvPr id="9223" name="Rectangle 9"/>
            <p:cNvSpPr>
              <a:spLocks noChangeArrowheads="1"/>
            </p:cNvSpPr>
            <p:nvPr/>
          </p:nvSpPr>
          <p:spPr bwMode="auto">
            <a:xfrm>
              <a:off x="5280" y="672"/>
              <a:ext cx="240" cy="384"/>
            </a:xfrm>
            <a:prstGeom prst="rect">
              <a:avLst/>
            </a:prstGeom>
            <a:solidFill>
              <a:schemeClr val="tx1"/>
            </a:solidFill>
            <a:ln w="12700" cap="sq">
              <a:solidFill>
                <a:schemeClr val="tx1"/>
              </a:solidFill>
              <a:miter lim="800000"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endParaRPr lang="en-US"/>
            </a:p>
          </p:txBody>
        </p:sp>
      </p:grpSp>
    </p:spTree>
  </p:cSld>
  <p:clrMapOvr>
    <a:masterClrMapping/>
  </p:clrMapOvr>
  <p:transition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4738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endParaRPr lang="en-US"/>
          </a:p>
        </p:txBody>
      </p:sp>
      <p:sp>
        <p:nvSpPr>
          <p:cNvPr id="2447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endParaRPr lang="en-US"/>
          </a:p>
        </p:txBody>
      </p:sp>
      <p:pic>
        <p:nvPicPr>
          <p:cNvPr id="10244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6200" y="76200"/>
            <a:ext cx="8991600" cy="6705600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578" name="Rectangle 1026"/>
          <p:cNvSpPr>
            <a:spLocks noGrp="1" noRot="1" noChangeArrowheads="1"/>
          </p:cNvSpPr>
          <p:nvPr>
            <p:ph type="title"/>
          </p:nvPr>
        </p:nvSpPr>
        <p:spPr>
          <a:xfrm>
            <a:off x="381000" y="0"/>
            <a:ext cx="8229600" cy="838200"/>
          </a:xfrm>
        </p:spPr>
        <p:txBody>
          <a:bodyPr/>
          <a:lstStyle/>
          <a:p>
            <a:pPr eaLnBrk="1" hangingPunct="1">
              <a:defRPr/>
            </a:pPr>
            <a:r>
              <a:rPr lang="en-US">
                <a:latin typeface="Symbol" pitchFamily="18" charset="2"/>
              </a:rPr>
              <a:t>b</a:t>
            </a:r>
            <a:r>
              <a:rPr lang="en-US">
                <a:latin typeface="Arial" charset="0"/>
              </a:rPr>
              <a:t> sheet &amp; </a:t>
            </a:r>
            <a:r>
              <a:rPr lang="en-US">
                <a:latin typeface="Symbol" pitchFamily="18" charset="2"/>
              </a:rPr>
              <a:t>b</a:t>
            </a:r>
            <a:r>
              <a:rPr lang="en-US">
                <a:latin typeface="Arial" charset="0"/>
              </a:rPr>
              <a:t> turn</a:t>
            </a:r>
          </a:p>
        </p:txBody>
      </p:sp>
      <p:sp>
        <p:nvSpPr>
          <p:cNvPr id="152581" name="Rectangle 1029"/>
          <p:cNvSpPr>
            <a:spLocks noGrp="1" noChangeArrowheads="1"/>
          </p:cNvSpPr>
          <p:nvPr>
            <p:ph type="body" idx="1"/>
          </p:nvPr>
        </p:nvSpPr>
        <p:spPr>
          <a:xfrm>
            <a:off x="381000" y="990600"/>
            <a:ext cx="8305800" cy="5562600"/>
          </a:xfrm>
        </p:spPr>
        <p:txBody>
          <a:bodyPr/>
          <a:lstStyle/>
          <a:p>
            <a:pPr eaLnBrk="1" hangingPunct="1">
              <a:lnSpc>
                <a:spcPct val="80000"/>
              </a:lnSpc>
              <a:defRPr/>
            </a:pPr>
            <a:r>
              <a:rPr lang="en-US" sz="2800">
                <a:effectLst/>
              </a:rPr>
              <a:t>β-sheet / β-strand (20-25%)</a:t>
            </a:r>
          </a:p>
          <a:p>
            <a:pPr lvl="1" eaLnBrk="1" hangingPunct="1">
              <a:lnSpc>
                <a:spcPct val="80000"/>
              </a:lnSpc>
              <a:defRPr/>
            </a:pPr>
            <a:r>
              <a:rPr lang="en-US" sz="2400">
                <a:effectLst/>
              </a:rPr>
              <a:t>Hydrogen bond between groups across strands</a:t>
            </a:r>
          </a:p>
          <a:p>
            <a:pPr lvl="1" eaLnBrk="1" hangingPunct="1">
              <a:lnSpc>
                <a:spcPct val="80000"/>
              </a:lnSpc>
              <a:defRPr/>
            </a:pPr>
            <a:r>
              <a:rPr lang="en-US" sz="2400">
                <a:effectLst/>
              </a:rPr>
              <a:t>Forms parallel and antiparallel pleated sheets</a:t>
            </a:r>
          </a:p>
          <a:p>
            <a:pPr lvl="1" eaLnBrk="1" hangingPunct="1">
              <a:lnSpc>
                <a:spcPct val="80000"/>
              </a:lnSpc>
              <a:defRPr/>
            </a:pPr>
            <a:r>
              <a:rPr lang="en-US" sz="2400">
                <a:effectLst/>
              </a:rPr>
              <a:t>Amino acids less compact – 3.5 Å between adjacent residues</a:t>
            </a:r>
          </a:p>
          <a:p>
            <a:pPr lvl="1" eaLnBrk="1" hangingPunct="1">
              <a:lnSpc>
                <a:spcPct val="80000"/>
              </a:lnSpc>
              <a:defRPr/>
            </a:pPr>
            <a:r>
              <a:rPr lang="en-US" sz="2400">
                <a:effectLst/>
              </a:rPr>
              <a:t>Residues alternate above and </a:t>
            </a:r>
          </a:p>
          <a:p>
            <a:pPr lvl="1" eaLnBrk="1" hangingPunct="1">
              <a:lnSpc>
                <a:spcPct val="80000"/>
              </a:lnSpc>
              <a:buFont typeface="Wingdings" pitchFamily="2" charset="2"/>
              <a:buNone/>
              <a:defRPr/>
            </a:pPr>
            <a:r>
              <a:rPr lang="en-US" sz="2400">
                <a:effectLst/>
              </a:rPr>
              <a:t>	below β-sheet</a:t>
            </a:r>
          </a:p>
          <a:p>
            <a:pPr lvl="1" eaLnBrk="1" hangingPunct="1">
              <a:lnSpc>
                <a:spcPct val="80000"/>
              </a:lnSpc>
              <a:defRPr/>
            </a:pPr>
            <a:r>
              <a:rPr lang="en-US" sz="2400">
                <a:effectLst/>
              </a:rPr>
              <a:t>β-sheet formers: V,I,P,T,W</a:t>
            </a:r>
          </a:p>
          <a:p>
            <a:pPr eaLnBrk="1" hangingPunct="1">
              <a:lnSpc>
                <a:spcPct val="80000"/>
              </a:lnSpc>
              <a:defRPr/>
            </a:pPr>
            <a:r>
              <a:rPr lang="en-US" sz="2800">
                <a:effectLst/>
              </a:rPr>
              <a:t>β-turn</a:t>
            </a:r>
          </a:p>
          <a:p>
            <a:pPr lvl="1" eaLnBrk="1" hangingPunct="1">
              <a:lnSpc>
                <a:spcPct val="80000"/>
              </a:lnSpc>
              <a:defRPr/>
            </a:pPr>
            <a:r>
              <a:rPr lang="en-US" sz="2400">
                <a:effectLst/>
              </a:rPr>
              <a:t>Short turn (4 residues)</a:t>
            </a:r>
          </a:p>
          <a:p>
            <a:pPr lvl="1" eaLnBrk="1" hangingPunct="1">
              <a:lnSpc>
                <a:spcPct val="80000"/>
              </a:lnSpc>
              <a:defRPr/>
            </a:pPr>
            <a:r>
              <a:rPr lang="en-US" sz="2400">
                <a:effectLst/>
              </a:rPr>
              <a:t>Hydrogen bond between C=O &amp; </a:t>
            </a:r>
          </a:p>
          <a:p>
            <a:pPr lvl="1" eaLnBrk="1" hangingPunct="1">
              <a:lnSpc>
                <a:spcPct val="80000"/>
              </a:lnSpc>
              <a:buFont typeface="Wingdings" pitchFamily="2" charset="2"/>
              <a:buNone/>
              <a:defRPr/>
            </a:pPr>
            <a:r>
              <a:rPr lang="en-US" sz="2400">
                <a:effectLst/>
              </a:rPr>
              <a:t>	NH groups within strand </a:t>
            </a:r>
          </a:p>
          <a:p>
            <a:pPr lvl="1" eaLnBrk="1" hangingPunct="1">
              <a:lnSpc>
                <a:spcPct val="80000"/>
              </a:lnSpc>
              <a:buFont typeface="Wingdings" pitchFamily="2" charset="2"/>
              <a:buNone/>
              <a:defRPr/>
            </a:pPr>
            <a:r>
              <a:rPr lang="en-US" sz="2400">
                <a:effectLst/>
              </a:rPr>
              <a:t>	(3 positions apart)</a:t>
            </a:r>
          </a:p>
          <a:p>
            <a:pPr lvl="1" eaLnBrk="1" hangingPunct="1">
              <a:lnSpc>
                <a:spcPct val="80000"/>
              </a:lnSpc>
              <a:defRPr/>
            </a:pPr>
            <a:r>
              <a:rPr lang="en-US" sz="2400">
                <a:effectLst/>
              </a:rPr>
              <a:t>Usually polar, found near surface</a:t>
            </a:r>
          </a:p>
          <a:p>
            <a:pPr lvl="1" eaLnBrk="1" hangingPunct="1">
              <a:lnSpc>
                <a:spcPct val="80000"/>
              </a:lnSpc>
              <a:defRPr/>
            </a:pPr>
            <a:r>
              <a:rPr lang="en-US" sz="2400">
                <a:effectLst/>
              </a:rPr>
              <a:t>β-turn formers: S,D,N,P,R</a:t>
            </a:r>
          </a:p>
          <a:p>
            <a:pPr lvl="1" eaLnBrk="1" hangingPunct="1">
              <a:lnSpc>
                <a:spcPct val="80000"/>
              </a:lnSpc>
              <a:defRPr/>
            </a:pPr>
            <a:endParaRPr lang="en-US" sz="2000"/>
          </a:p>
        </p:txBody>
      </p:sp>
      <p:pic>
        <p:nvPicPr>
          <p:cNvPr id="11268" name="Picture 1027"/>
          <p:cNvPicPr>
            <a:picLocks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791200" y="2743200"/>
            <a:ext cx="2833688" cy="32512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</p:pic>
    </p:spTree>
  </p:cSld>
  <p:clrMapOvr>
    <a:masterClrMapping/>
  </p:clrMapOvr>
  <p:transition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62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endParaRPr lang="en-US"/>
          </a:p>
        </p:txBody>
      </p:sp>
      <p:pic>
        <p:nvPicPr>
          <p:cNvPr id="12291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133600" y="0"/>
            <a:ext cx="7010400" cy="6858000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</p:spPr>
      </p:pic>
      <p:pic>
        <p:nvPicPr>
          <p:cNvPr id="12292" name="Picture 5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6200" y="152400"/>
            <a:ext cx="1981200" cy="690563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</p:spPr>
      </p:pic>
      <p:pic>
        <p:nvPicPr>
          <p:cNvPr id="12293" name="Picture 10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0" y="990600"/>
            <a:ext cx="2057400" cy="487363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1032" descr="Beta-sheet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352800" y="1828800"/>
            <a:ext cx="6096000" cy="457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53602" name="Rectangle 1026"/>
          <p:cNvSpPr>
            <a:spLocks noGrp="1" noRot="1" noChangeArrowheads="1"/>
          </p:cNvSpPr>
          <p:nvPr>
            <p:ph type="title"/>
          </p:nvPr>
        </p:nvSpPr>
        <p:spPr>
          <a:xfrm>
            <a:off x="3886200" y="152400"/>
            <a:ext cx="5181600" cy="1447800"/>
          </a:xfrm>
        </p:spPr>
        <p:txBody>
          <a:bodyPr/>
          <a:lstStyle/>
          <a:p>
            <a:pPr eaLnBrk="1" hangingPunct="1">
              <a:buFont typeface="Symbol" pitchFamily="18" charset="2"/>
              <a:buChar char="b"/>
              <a:defRPr/>
            </a:pPr>
            <a:r>
              <a:rPr lang="en-US" sz="3600">
                <a:latin typeface="Arial" charset="0"/>
              </a:rPr>
              <a:t>-sheet </a:t>
            </a:r>
            <a:br>
              <a:rPr lang="en-US" sz="3600">
                <a:latin typeface="Arial" charset="0"/>
              </a:rPr>
            </a:br>
            <a:r>
              <a:rPr lang="en-US" sz="3600">
                <a:latin typeface="Arial" charset="0"/>
              </a:rPr>
              <a:t>(parallel, anti-parallel)</a:t>
            </a:r>
          </a:p>
        </p:txBody>
      </p:sp>
      <p:pic>
        <p:nvPicPr>
          <p:cNvPr id="13316" name="Picture 1028" descr="ss_960723_AFrame_40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-20638" y="-152400"/>
            <a:ext cx="4106863" cy="7696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/>
          <a:lstStyle/>
          <a:p>
            <a:pPr eaLnBrk="1" hangingPunct="1"/>
            <a:r>
              <a:rPr lang="en-US">
                <a:effectLst/>
              </a:rPr>
              <a:t>Others</a:t>
            </a:r>
            <a:endParaRPr lang="en-US" b="0">
              <a:effectLst/>
            </a:endParaRPr>
          </a:p>
        </p:txBody>
      </p:sp>
      <p:sp>
        <p:nvSpPr>
          <p:cNvPr id="22630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295400"/>
            <a:ext cx="8229600" cy="4953000"/>
          </a:xfrm>
        </p:spPr>
        <p:txBody>
          <a:bodyPr/>
          <a:lstStyle/>
          <a:p>
            <a:pPr eaLnBrk="1" hangingPunct="1">
              <a:lnSpc>
                <a:spcPct val="90000"/>
              </a:lnSpc>
              <a:defRPr/>
            </a:pPr>
            <a:r>
              <a:rPr lang="en-US">
                <a:effectLst/>
              </a:rPr>
              <a:t>Loop (bridging region)</a:t>
            </a:r>
          </a:p>
          <a:p>
            <a:pPr lvl="1" eaLnBrk="1" hangingPunct="1">
              <a:lnSpc>
                <a:spcPct val="90000"/>
              </a:lnSpc>
              <a:defRPr/>
            </a:pPr>
            <a:r>
              <a:rPr lang="en-US">
                <a:effectLst/>
              </a:rPr>
              <a:t>Regions between α-helices and β-sheets</a:t>
            </a:r>
          </a:p>
          <a:p>
            <a:pPr lvl="1" eaLnBrk="1" hangingPunct="1">
              <a:lnSpc>
                <a:spcPct val="90000"/>
              </a:lnSpc>
              <a:defRPr/>
            </a:pPr>
            <a:r>
              <a:rPr lang="en-US">
                <a:effectLst/>
              </a:rPr>
              <a:t>On the surface, vary in length and 3D configurations</a:t>
            </a:r>
          </a:p>
          <a:p>
            <a:pPr lvl="1" eaLnBrk="1" hangingPunct="1">
              <a:lnSpc>
                <a:spcPct val="90000"/>
              </a:lnSpc>
              <a:defRPr/>
            </a:pPr>
            <a:r>
              <a:rPr lang="en-US">
                <a:effectLst/>
              </a:rPr>
              <a:t>Do not have regular periodic structures</a:t>
            </a:r>
          </a:p>
          <a:p>
            <a:pPr lvl="1" eaLnBrk="1" hangingPunct="1">
              <a:lnSpc>
                <a:spcPct val="90000"/>
              </a:lnSpc>
              <a:defRPr/>
            </a:pPr>
            <a:r>
              <a:rPr lang="en-US">
                <a:effectLst/>
              </a:rPr>
              <a:t>Loop formers: small polar residues</a:t>
            </a:r>
          </a:p>
          <a:p>
            <a:pPr lvl="1" eaLnBrk="1" hangingPunct="1">
              <a:lnSpc>
                <a:spcPct val="90000"/>
              </a:lnSpc>
              <a:defRPr/>
            </a:pPr>
            <a:endParaRPr lang="en-US">
              <a:effectLst/>
            </a:endParaRPr>
          </a:p>
          <a:p>
            <a:pPr eaLnBrk="1" hangingPunct="1">
              <a:lnSpc>
                <a:spcPct val="90000"/>
              </a:lnSpc>
              <a:defRPr/>
            </a:pPr>
            <a:r>
              <a:rPr lang="en-US">
                <a:effectLst/>
              </a:rPr>
              <a:t>Coil (40-50%)</a:t>
            </a:r>
          </a:p>
          <a:p>
            <a:pPr lvl="1" eaLnBrk="1" hangingPunct="1">
              <a:lnSpc>
                <a:spcPct val="90000"/>
              </a:lnSpc>
              <a:defRPr/>
            </a:pPr>
            <a:r>
              <a:rPr lang="en-US">
                <a:effectLst/>
              </a:rPr>
              <a:t>Generally speaking, anything besides α-helix, β-sheet, β-turn</a:t>
            </a:r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/>
          <a:lstStyle/>
          <a:p>
            <a:pPr eaLnBrk="1" hangingPunct="1"/>
            <a:r>
              <a:rPr lang="en-US">
                <a:effectLst/>
              </a:rPr>
              <a:t>Proteins – Structural Classes</a:t>
            </a:r>
            <a:endParaRPr lang="en-US" b="0">
              <a:effectLst/>
            </a:endParaRPr>
          </a:p>
        </p:txBody>
      </p:sp>
      <p:sp>
        <p:nvSpPr>
          <p:cNvPr id="22835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295400"/>
            <a:ext cx="8229600" cy="5257800"/>
          </a:xfrm>
        </p:spPr>
        <p:txBody>
          <a:bodyPr/>
          <a:lstStyle/>
          <a:p>
            <a:pPr eaLnBrk="1" hangingPunct="1">
              <a:lnSpc>
                <a:spcPct val="80000"/>
              </a:lnSpc>
              <a:defRPr/>
            </a:pPr>
            <a:r>
              <a:rPr lang="en-US" sz="2800">
                <a:effectLst/>
              </a:rPr>
              <a:t>Proteins can be classified by dominant structures</a:t>
            </a:r>
          </a:p>
          <a:p>
            <a:pPr eaLnBrk="1" hangingPunct="1">
              <a:lnSpc>
                <a:spcPct val="80000"/>
              </a:lnSpc>
              <a:defRPr/>
            </a:pPr>
            <a:r>
              <a:rPr lang="en-US" sz="2800">
                <a:effectLst/>
              </a:rPr>
              <a:t>SCOP (Structural Classification Of Proteins)</a:t>
            </a:r>
          </a:p>
          <a:p>
            <a:pPr lvl="1" eaLnBrk="1" hangingPunct="1">
              <a:lnSpc>
                <a:spcPct val="80000"/>
              </a:lnSpc>
              <a:defRPr/>
            </a:pPr>
            <a:r>
              <a:rPr lang="en-US" sz="2400">
                <a:effectLst/>
              </a:rPr>
              <a:t>Class α  α-helices connected by loops</a:t>
            </a:r>
          </a:p>
          <a:p>
            <a:pPr lvl="1" eaLnBrk="1" hangingPunct="1">
              <a:lnSpc>
                <a:spcPct val="80000"/>
              </a:lnSpc>
              <a:defRPr/>
            </a:pPr>
            <a:r>
              <a:rPr lang="en-US" sz="2400">
                <a:effectLst/>
              </a:rPr>
              <a:t>Class β  antiparallel sheets</a:t>
            </a:r>
          </a:p>
          <a:p>
            <a:pPr lvl="1" eaLnBrk="1" hangingPunct="1">
              <a:lnSpc>
                <a:spcPct val="80000"/>
              </a:lnSpc>
              <a:defRPr/>
            </a:pPr>
            <a:r>
              <a:rPr lang="en-US" sz="2400">
                <a:effectLst/>
              </a:rPr>
              <a:t>Class α / β  parallel β-sheets with intervening α-helices</a:t>
            </a:r>
          </a:p>
          <a:p>
            <a:pPr lvl="1" eaLnBrk="1" hangingPunct="1">
              <a:lnSpc>
                <a:spcPct val="80000"/>
              </a:lnSpc>
              <a:defRPr/>
            </a:pPr>
            <a:r>
              <a:rPr lang="en-US" sz="2400">
                <a:effectLst/>
              </a:rPr>
              <a:t>Class α + β  segregated α-helices and antiparallel β-sheets</a:t>
            </a:r>
          </a:p>
          <a:p>
            <a:pPr lvl="1" eaLnBrk="1" hangingPunct="1">
              <a:lnSpc>
                <a:spcPct val="80000"/>
              </a:lnSpc>
              <a:defRPr/>
            </a:pPr>
            <a:r>
              <a:rPr lang="en-US" sz="2400">
                <a:effectLst/>
              </a:rPr>
              <a:t>Multidomain combinations of classes</a:t>
            </a:r>
          </a:p>
          <a:p>
            <a:pPr lvl="1" eaLnBrk="1" hangingPunct="1">
              <a:lnSpc>
                <a:spcPct val="80000"/>
              </a:lnSpc>
              <a:defRPr/>
            </a:pPr>
            <a:r>
              <a:rPr lang="en-US" sz="2400">
                <a:effectLst/>
              </a:rPr>
              <a:t>Membrane membranes &amp; cell surface proteins</a:t>
            </a:r>
          </a:p>
          <a:p>
            <a:pPr lvl="1" eaLnBrk="1" hangingPunct="1">
              <a:lnSpc>
                <a:spcPct val="80000"/>
              </a:lnSpc>
              <a:defRPr/>
            </a:pPr>
            <a:r>
              <a:rPr lang="en-US" sz="2400">
                <a:effectLst/>
              </a:rPr>
              <a:t>Small proteins metal ligand, heme, and/or disulfide bridges</a:t>
            </a:r>
          </a:p>
          <a:p>
            <a:pPr lvl="1" eaLnBrk="1" hangingPunct="1">
              <a:lnSpc>
                <a:spcPct val="80000"/>
              </a:lnSpc>
              <a:defRPr/>
            </a:pPr>
            <a:r>
              <a:rPr lang="en-US" sz="2400">
                <a:effectLst/>
              </a:rPr>
              <a:t>Coiled coil 2-3 α-helices coiled around each other</a:t>
            </a:r>
          </a:p>
          <a:p>
            <a:pPr lvl="1" eaLnBrk="1" hangingPunct="1">
              <a:lnSpc>
                <a:spcPct val="80000"/>
              </a:lnSpc>
              <a:defRPr/>
            </a:pPr>
            <a:r>
              <a:rPr lang="en-US" sz="2400">
                <a:effectLst/>
              </a:rPr>
              <a:t>Low resolution</a:t>
            </a:r>
          </a:p>
          <a:p>
            <a:pPr lvl="1" eaLnBrk="1" hangingPunct="1">
              <a:lnSpc>
                <a:spcPct val="80000"/>
              </a:lnSpc>
              <a:defRPr/>
            </a:pPr>
            <a:r>
              <a:rPr lang="en-US" sz="2400">
                <a:effectLst/>
              </a:rPr>
              <a:t>Peptides not true classes</a:t>
            </a:r>
          </a:p>
          <a:p>
            <a:pPr lvl="1" eaLnBrk="1" hangingPunct="1">
              <a:lnSpc>
                <a:spcPct val="80000"/>
              </a:lnSpc>
              <a:defRPr/>
            </a:pPr>
            <a:r>
              <a:rPr lang="en-US" sz="2400">
                <a:effectLst/>
              </a:rPr>
              <a:t>Designed</a:t>
            </a:r>
            <a:endParaRPr lang="en-US" sz="2400"/>
          </a:p>
        </p:txBody>
      </p:sp>
    </p:spTree>
  </p:cSld>
  <p:clrMapOvr>
    <a:masterClrMapping/>
  </p:clrMapOvr>
  <p:transition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>
                <a:effectLst/>
              </a:rPr>
              <a:t>Proteins – Structural Classes</a:t>
            </a:r>
            <a:endParaRPr lang="en-US" b="0">
              <a:effectLst/>
            </a:endParaRPr>
          </a:p>
        </p:txBody>
      </p:sp>
      <p:pic>
        <p:nvPicPr>
          <p:cNvPr id="16387" name="Picture 3"/>
          <p:cNvPicPr>
            <a:picLocks noGrp="1" noChangeAspect="1" noChangeArrowheads="1"/>
          </p:cNvPicPr>
          <p:nvPr>
            <p:ph type="body" idx="1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1371600" y="1766888"/>
            <a:ext cx="6324600" cy="4373562"/>
          </a:xfrm>
        </p:spPr>
      </p:pic>
    </p:spTree>
  </p:cSld>
  <p:clrMapOvr>
    <a:masterClrMapping/>
  </p:clrMapOvr>
  <p:transition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26" name="Object 5"/>
          <p:cNvGraphicFramePr>
            <a:graphicFrameLocks noGrp="1" noChangeAspect="1"/>
          </p:cNvGraphicFramePr>
          <p:nvPr>
            <p:ph idx="1"/>
          </p:nvPr>
        </p:nvGraphicFramePr>
        <p:xfrm>
          <a:off x="0" y="76200"/>
          <a:ext cx="9144000" cy="6705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9" name="Photo Editor Photo" r:id="rId4" imgW="6466667" imgH="4219048" progId="MSPhotoEd.3">
                  <p:embed/>
                </p:oleObj>
              </mc:Choice>
              <mc:Fallback>
                <p:oleObj name="Photo Editor Photo" r:id="rId4" imgW="6466667" imgH="4219048" progId="MSPhotoEd.3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76200"/>
                        <a:ext cx="9144000" cy="67056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2700" cap="sq">
                            <a:solidFill>
                              <a:schemeClr val="tx1"/>
                            </a:solidFill>
                            <a:miter lim="800000"/>
                            <a:headEnd type="none" w="sm" len="sm"/>
                            <a:tailEnd type="none" w="sm" len="sm"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626" name="Rectangle 1026"/>
          <p:cNvSpPr>
            <a:spLocks noGrp="1" noRot="1" noChangeArrowheads="1"/>
          </p:cNvSpPr>
          <p:nvPr>
            <p:ph type="title"/>
          </p:nvPr>
        </p:nvSpPr>
        <p:spPr>
          <a:xfrm>
            <a:off x="152400" y="152400"/>
            <a:ext cx="8991600" cy="1066800"/>
          </a:xfrm>
        </p:spPr>
        <p:txBody>
          <a:bodyPr/>
          <a:lstStyle/>
          <a:p>
            <a:pPr eaLnBrk="1" hangingPunct="1">
              <a:defRPr/>
            </a:pPr>
            <a:r>
              <a:rPr lang="en-US"/>
              <a:t>Assigning Secondary Structure</a:t>
            </a:r>
          </a:p>
        </p:txBody>
      </p:sp>
      <p:sp>
        <p:nvSpPr>
          <p:cNvPr id="154627" name="Rectangle 1027"/>
          <p:cNvSpPr>
            <a:spLocks noGrp="1" noChangeArrowheads="1"/>
          </p:cNvSpPr>
          <p:nvPr>
            <p:ph type="body" idx="1"/>
          </p:nvPr>
        </p:nvSpPr>
        <p:spPr>
          <a:xfrm>
            <a:off x="457200" y="1295400"/>
            <a:ext cx="8229600" cy="4953000"/>
          </a:xfrm>
        </p:spPr>
        <p:txBody>
          <a:bodyPr/>
          <a:lstStyle/>
          <a:p>
            <a:pPr eaLnBrk="1" hangingPunct="1">
              <a:defRPr/>
            </a:pPr>
            <a:r>
              <a:rPr lang="en-US" sz="2800"/>
              <a:t>Defining features</a:t>
            </a:r>
          </a:p>
          <a:p>
            <a:pPr lvl="1" eaLnBrk="1" hangingPunct="1">
              <a:defRPr/>
            </a:pPr>
            <a:r>
              <a:rPr lang="en-US" sz="2400"/>
              <a:t>Dihedral angles</a:t>
            </a:r>
          </a:p>
          <a:p>
            <a:pPr lvl="1" eaLnBrk="1" hangingPunct="1">
              <a:defRPr/>
            </a:pPr>
            <a:r>
              <a:rPr lang="en-US" sz="2400"/>
              <a:t>Hydrogen bonds</a:t>
            </a:r>
          </a:p>
          <a:p>
            <a:pPr lvl="1" eaLnBrk="1" hangingPunct="1">
              <a:defRPr/>
            </a:pPr>
            <a:r>
              <a:rPr lang="en-US" sz="2400"/>
              <a:t>Geometry</a:t>
            </a:r>
          </a:p>
          <a:p>
            <a:pPr eaLnBrk="1" hangingPunct="1">
              <a:defRPr/>
            </a:pPr>
            <a:r>
              <a:rPr lang="en-US" sz="2800"/>
              <a:t>Assigned manually by crystallographers or</a:t>
            </a:r>
          </a:p>
          <a:p>
            <a:pPr eaLnBrk="1" hangingPunct="1">
              <a:defRPr/>
            </a:pPr>
            <a:r>
              <a:rPr lang="en-US" sz="2800"/>
              <a:t>Automatic</a:t>
            </a:r>
          </a:p>
          <a:p>
            <a:pPr lvl="1" eaLnBrk="1" hangingPunct="1">
              <a:defRPr/>
            </a:pPr>
            <a:r>
              <a:rPr lang="en-US" sz="2400">
                <a:hlinkClick r:id="rId3"/>
              </a:rPr>
              <a:t>DSSP</a:t>
            </a:r>
            <a:r>
              <a:rPr lang="en-US" sz="2400"/>
              <a:t> (Definition of secondary structure of proteins, Kabsch &amp; Sander,1983)</a:t>
            </a:r>
          </a:p>
          <a:p>
            <a:pPr lvl="1" eaLnBrk="1" hangingPunct="1">
              <a:defRPr/>
            </a:pPr>
            <a:r>
              <a:rPr lang="en-US" sz="2400">
                <a:hlinkClick r:id="rId4"/>
              </a:rPr>
              <a:t>STRIDE</a:t>
            </a:r>
            <a:r>
              <a:rPr lang="en-US" sz="2400"/>
              <a:t> (Frishman &amp; Argos, 1995)</a:t>
            </a:r>
          </a:p>
          <a:p>
            <a:pPr lvl="1" eaLnBrk="1" hangingPunct="1">
              <a:defRPr/>
            </a:pPr>
            <a:r>
              <a:rPr lang="en-US" sz="2400">
                <a:hlinkClick r:id="rId5"/>
              </a:rPr>
              <a:t>Continuum</a:t>
            </a:r>
            <a:r>
              <a:rPr lang="en-US" sz="2400"/>
              <a:t> (Claus Andersen, Burkhard Rost, 2001)</a:t>
            </a:r>
          </a:p>
        </p:txBody>
      </p:sp>
    </p:spTree>
  </p:cSld>
  <p:clrMapOvr>
    <a:masterClrMapping/>
  </p:clrMapOvr>
  <p:transition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674" name="Rectangle 1026"/>
          <p:cNvSpPr>
            <a:spLocks noGrp="1" noRot="1" noChangeArrowheads="1"/>
          </p:cNvSpPr>
          <p:nvPr>
            <p:ph type="title"/>
          </p:nvPr>
        </p:nvSpPr>
        <p:spPr>
          <a:xfrm>
            <a:off x="533400" y="0"/>
            <a:ext cx="7924800" cy="1371600"/>
          </a:xfrm>
        </p:spPr>
        <p:txBody>
          <a:bodyPr/>
          <a:lstStyle/>
          <a:p>
            <a:pPr eaLnBrk="1" hangingPunct="1">
              <a:defRPr/>
            </a:pPr>
            <a:r>
              <a:rPr lang="en-US" sz="4000"/>
              <a:t>Definition of secondary structure of proteins (DSSP)</a:t>
            </a:r>
          </a:p>
        </p:txBody>
      </p:sp>
      <p:sp>
        <p:nvSpPr>
          <p:cNvPr id="156675" name="Rectangle 1027"/>
          <p:cNvSpPr>
            <a:spLocks noGrp="1" noChangeArrowheads="1"/>
          </p:cNvSpPr>
          <p:nvPr>
            <p:ph type="body" idx="1"/>
          </p:nvPr>
        </p:nvSpPr>
        <p:spPr>
          <a:xfrm>
            <a:off x="457200" y="1524000"/>
            <a:ext cx="8229600" cy="5029200"/>
          </a:xfrm>
        </p:spPr>
        <p:txBody>
          <a:bodyPr/>
          <a:lstStyle/>
          <a:p>
            <a:pPr eaLnBrk="1" hangingPunct="1">
              <a:defRPr/>
            </a:pPr>
            <a:r>
              <a:rPr lang="en-US" b="1"/>
              <a:t>The DSSP code</a:t>
            </a:r>
          </a:p>
          <a:p>
            <a:pPr lvl="1" eaLnBrk="1" hangingPunct="1">
              <a:spcBef>
                <a:spcPct val="5000"/>
              </a:spcBef>
              <a:defRPr/>
            </a:pPr>
            <a:r>
              <a:rPr lang="en-US"/>
              <a:t>H = alpha helix </a:t>
            </a:r>
          </a:p>
          <a:p>
            <a:pPr lvl="1" eaLnBrk="1" hangingPunct="1">
              <a:spcBef>
                <a:spcPct val="5000"/>
              </a:spcBef>
              <a:defRPr/>
            </a:pPr>
            <a:r>
              <a:rPr lang="en-US"/>
              <a:t>B = residue in isolated beta-bridge </a:t>
            </a:r>
          </a:p>
          <a:p>
            <a:pPr lvl="1" eaLnBrk="1" hangingPunct="1">
              <a:spcBef>
                <a:spcPct val="5000"/>
              </a:spcBef>
              <a:defRPr/>
            </a:pPr>
            <a:r>
              <a:rPr lang="en-US"/>
              <a:t>E = extended strand, participates in beta ladder </a:t>
            </a:r>
          </a:p>
          <a:p>
            <a:pPr lvl="1" eaLnBrk="1" hangingPunct="1">
              <a:spcBef>
                <a:spcPct val="5000"/>
              </a:spcBef>
              <a:defRPr/>
            </a:pPr>
            <a:r>
              <a:rPr lang="en-US"/>
              <a:t>G = 3-helix (3/10 helix) </a:t>
            </a:r>
          </a:p>
          <a:p>
            <a:pPr lvl="1" eaLnBrk="1" hangingPunct="1">
              <a:spcBef>
                <a:spcPct val="5000"/>
              </a:spcBef>
              <a:defRPr/>
            </a:pPr>
            <a:r>
              <a:rPr lang="en-US"/>
              <a:t>I = 5 helix (pi helix) </a:t>
            </a:r>
          </a:p>
          <a:p>
            <a:pPr lvl="1" eaLnBrk="1" hangingPunct="1">
              <a:spcBef>
                <a:spcPct val="5000"/>
              </a:spcBef>
              <a:defRPr/>
            </a:pPr>
            <a:r>
              <a:rPr lang="en-US"/>
              <a:t>T = hydrogen bonded turn </a:t>
            </a:r>
          </a:p>
          <a:p>
            <a:pPr lvl="1" eaLnBrk="1" hangingPunct="1">
              <a:spcBef>
                <a:spcPct val="5000"/>
              </a:spcBef>
              <a:defRPr/>
            </a:pPr>
            <a:r>
              <a:rPr lang="en-US"/>
              <a:t>S = bend </a:t>
            </a:r>
          </a:p>
          <a:p>
            <a:pPr lvl="1" eaLnBrk="1" hangingPunct="1">
              <a:spcBef>
                <a:spcPct val="5000"/>
              </a:spcBef>
              <a:defRPr/>
            </a:pPr>
            <a:endParaRPr lang="en-US" sz="1000"/>
          </a:p>
          <a:p>
            <a:pPr eaLnBrk="1" hangingPunct="1">
              <a:defRPr/>
            </a:pPr>
            <a:r>
              <a:rPr lang="en-US" b="1" u="sng"/>
              <a:t>CASP Standard</a:t>
            </a:r>
          </a:p>
          <a:p>
            <a:pPr lvl="1" eaLnBrk="1" hangingPunct="1">
              <a:defRPr/>
            </a:pPr>
            <a:r>
              <a:rPr lang="en-US" u="sng"/>
              <a:t>H = (H, G, I), E = (E, B), C = (T, S)</a:t>
            </a:r>
          </a:p>
        </p:txBody>
      </p:sp>
    </p:spTree>
  </p:cSld>
  <p:clrMapOvr>
    <a:masterClrMapping/>
  </p:clrMapOvr>
  <p:transition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685800" y="228600"/>
            <a:ext cx="7620000" cy="1143000"/>
          </a:xfrm>
        </p:spPr>
        <p:txBody>
          <a:bodyPr/>
          <a:lstStyle/>
          <a:p>
            <a:pPr eaLnBrk="1" hangingPunct="1">
              <a:defRPr/>
            </a:pPr>
            <a:r>
              <a:rPr lang="en-US"/>
              <a:t>Secondary Structure Prediction</a:t>
            </a:r>
          </a:p>
        </p:txBody>
      </p:sp>
      <p:sp>
        <p:nvSpPr>
          <p:cNvPr id="1229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447800"/>
            <a:ext cx="8077200" cy="4495800"/>
          </a:xfrm>
        </p:spPr>
        <p:txBody>
          <a:bodyPr/>
          <a:lstStyle/>
          <a:p>
            <a:pPr eaLnBrk="1" hangingPunct="1">
              <a:spcBef>
                <a:spcPct val="30000"/>
              </a:spcBef>
              <a:defRPr/>
            </a:pPr>
            <a:r>
              <a:rPr lang="en-US"/>
              <a:t>Given a protein sequence (primary structure) </a:t>
            </a:r>
          </a:p>
          <a:p>
            <a:pPr>
              <a:spcBef>
                <a:spcPct val="30000"/>
              </a:spcBef>
              <a:buClrTx/>
              <a:buSzTx/>
              <a:buFontTx/>
              <a:buNone/>
              <a:defRPr/>
            </a:pPr>
            <a:r>
              <a:rPr lang="en-US" sz="2400">
                <a:solidFill>
                  <a:schemeClr val="tx2"/>
                </a:solidFill>
                <a:effectLst/>
              </a:rPr>
              <a:t>	 </a:t>
            </a:r>
            <a:r>
              <a:rPr lang="en-US" sz="2800" b="1">
                <a:solidFill>
                  <a:schemeClr val="tx2"/>
                </a:solidFill>
                <a:effectLst/>
                <a:latin typeface="Courier New" pitchFamily="49" charset="0"/>
              </a:rPr>
              <a:t>G</a:t>
            </a:r>
            <a:r>
              <a:rPr lang="en-US" sz="2800" b="1" u="sng">
                <a:solidFill>
                  <a:schemeClr val="tx2"/>
                </a:solidFill>
                <a:latin typeface="Courier New" pitchFamily="49" charset="0"/>
              </a:rPr>
              <a:t>HWIAT</a:t>
            </a:r>
            <a:r>
              <a:rPr lang="en-US" sz="2800" b="1">
                <a:solidFill>
                  <a:schemeClr val="tx2"/>
                </a:solidFill>
                <a:effectLst/>
                <a:latin typeface="Courier New" pitchFamily="49" charset="0"/>
              </a:rPr>
              <a:t>R</a:t>
            </a:r>
            <a:r>
              <a:rPr lang="en-US" sz="2800" b="1" u="sng">
                <a:solidFill>
                  <a:schemeClr val="tx2"/>
                </a:solidFill>
                <a:latin typeface="Courier New" pitchFamily="49" charset="0"/>
              </a:rPr>
              <a:t>GQLIREAYEDY</a:t>
            </a:r>
            <a:r>
              <a:rPr lang="en-US" sz="2800" b="1">
                <a:solidFill>
                  <a:schemeClr val="tx2"/>
                </a:solidFill>
                <a:effectLst/>
                <a:latin typeface="Courier New" pitchFamily="49" charset="0"/>
              </a:rPr>
              <a:t>RHF</a:t>
            </a:r>
            <a:r>
              <a:rPr lang="en-US" sz="2800" b="1" u="sng">
                <a:solidFill>
                  <a:schemeClr val="tx2"/>
                </a:solidFill>
                <a:latin typeface="Courier New" pitchFamily="49" charset="0"/>
              </a:rPr>
              <a:t>SS</a:t>
            </a:r>
            <a:r>
              <a:rPr lang="en-US" sz="2800" b="1">
                <a:solidFill>
                  <a:schemeClr val="tx2"/>
                </a:solidFill>
                <a:effectLst/>
                <a:latin typeface="Courier New" pitchFamily="49" charset="0"/>
              </a:rPr>
              <a:t>ECPFIP</a:t>
            </a:r>
          </a:p>
          <a:p>
            <a:pPr algn="ctr">
              <a:spcBef>
                <a:spcPct val="30000"/>
              </a:spcBef>
              <a:buClrTx/>
              <a:buSzTx/>
              <a:buFontTx/>
              <a:buNone/>
              <a:defRPr/>
            </a:pPr>
            <a:endParaRPr lang="en-US" sz="800">
              <a:solidFill>
                <a:schemeClr val="tx2"/>
              </a:solidFill>
              <a:effectLst/>
            </a:endParaRPr>
          </a:p>
          <a:p>
            <a:pPr eaLnBrk="1" hangingPunct="1">
              <a:spcBef>
                <a:spcPct val="30000"/>
              </a:spcBef>
              <a:defRPr/>
            </a:pPr>
            <a:r>
              <a:rPr kumimoji="1" lang="en-US">
                <a:effectLst/>
              </a:rPr>
              <a:t>Predict its secondary structure content</a:t>
            </a:r>
          </a:p>
          <a:p>
            <a:pPr lvl="1" eaLnBrk="1" hangingPunct="1">
              <a:spcBef>
                <a:spcPct val="30000"/>
              </a:spcBef>
              <a:defRPr/>
            </a:pPr>
            <a:r>
              <a:rPr kumimoji="1" lang="en-US">
                <a:effectLst/>
              </a:rPr>
              <a:t>(C=Coils  H=Alpha Helix  E=Beta Strands)</a:t>
            </a:r>
          </a:p>
          <a:p>
            <a:pPr lvl="1" eaLnBrk="1" hangingPunct="1">
              <a:spcBef>
                <a:spcPct val="30000"/>
              </a:spcBef>
              <a:defRPr/>
            </a:pPr>
            <a:endParaRPr kumimoji="1" lang="en-US">
              <a:effectLst/>
            </a:endParaRPr>
          </a:p>
          <a:p>
            <a:pPr lvl="1" eaLnBrk="1" hangingPunct="1">
              <a:spcBef>
                <a:spcPct val="30000"/>
              </a:spcBef>
              <a:buFont typeface="Wingdings" pitchFamily="2" charset="2"/>
              <a:buNone/>
              <a:defRPr/>
            </a:pPr>
            <a:r>
              <a:rPr lang="en-US" b="1">
                <a:solidFill>
                  <a:schemeClr val="tx2"/>
                </a:solidFill>
                <a:effectLst/>
                <a:latin typeface="Courier New" pitchFamily="49" charset="0"/>
              </a:rPr>
              <a:t>G</a:t>
            </a:r>
            <a:r>
              <a:rPr lang="en-US" b="1" u="sng">
                <a:solidFill>
                  <a:schemeClr val="tx2"/>
                </a:solidFill>
                <a:latin typeface="Courier New" pitchFamily="49" charset="0"/>
              </a:rPr>
              <a:t>HWIAT</a:t>
            </a:r>
            <a:r>
              <a:rPr lang="en-US" b="1">
                <a:solidFill>
                  <a:schemeClr val="tx2"/>
                </a:solidFill>
                <a:effectLst/>
                <a:latin typeface="Courier New" pitchFamily="49" charset="0"/>
              </a:rPr>
              <a:t>R</a:t>
            </a:r>
            <a:r>
              <a:rPr lang="en-US" b="1" u="sng">
                <a:solidFill>
                  <a:schemeClr val="tx2"/>
                </a:solidFill>
                <a:latin typeface="Courier New" pitchFamily="49" charset="0"/>
              </a:rPr>
              <a:t>GQLIREAYEDY</a:t>
            </a:r>
            <a:r>
              <a:rPr lang="en-US" b="1">
                <a:solidFill>
                  <a:schemeClr val="tx2"/>
                </a:solidFill>
                <a:effectLst/>
                <a:latin typeface="Courier New" pitchFamily="49" charset="0"/>
              </a:rPr>
              <a:t>RHF</a:t>
            </a:r>
            <a:r>
              <a:rPr lang="en-US" b="1" u="sng">
                <a:solidFill>
                  <a:schemeClr val="tx2"/>
                </a:solidFill>
                <a:latin typeface="Courier New" pitchFamily="49" charset="0"/>
              </a:rPr>
              <a:t>SS</a:t>
            </a:r>
            <a:r>
              <a:rPr lang="en-US" b="1">
                <a:solidFill>
                  <a:schemeClr val="tx2"/>
                </a:solidFill>
                <a:effectLst/>
                <a:latin typeface="Courier New" pitchFamily="49" charset="0"/>
              </a:rPr>
              <a:t>ECPFIP</a:t>
            </a:r>
            <a:endParaRPr kumimoji="1" lang="en-US" b="1">
              <a:effectLst/>
              <a:latin typeface="Courier New" pitchFamily="49" charset="0"/>
            </a:endParaRPr>
          </a:p>
          <a:p>
            <a:pPr lvl="1" eaLnBrk="1" hangingPunct="1">
              <a:spcBef>
                <a:spcPct val="30000"/>
              </a:spcBef>
              <a:buFont typeface="Wingdings" pitchFamily="2" charset="2"/>
              <a:buNone/>
              <a:defRPr/>
            </a:pPr>
            <a:r>
              <a:rPr lang="en-US" b="1">
                <a:effectLst/>
                <a:latin typeface="Courier New" pitchFamily="49" charset="0"/>
              </a:rPr>
              <a:t>C</a:t>
            </a:r>
            <a:r>
              <a:rPr lang="en-US" b="1" u="sng">
                <a:solidFill>
                  <a:schemeClr val="hlink"/>
                </a:solidFill>
                <a:latin typeface="Courier New" pitchFamily="49" charset="0"/>
              </a:rPr>
              <a:t>EEEEE</a:t>
            </a:r>
            <a:r>
              <a:rPr lang="en-US" b="1">
                <a:effectLst/>
                <a:latin typeface="Courier New" pitchFamily="49" charset="0"/>
              </a:rPr>
              <a:t>C</a:t>
            </a:r>
            <a:r>
              <a:rPr lang="en-US" b="1" u="sng">
                <a:solidFill>
                  <a:srgbClr val="FF0000"/>
                </a:solidFill>
                <a:latin typeface="Courier New" pitchFamily="49" charset="0"/>
              </a:rPr>
              <a:t>HHHHHHHHHHH</a:t>
            </a:r>
            <a:r>
              <a:rPr lang="en-US" b="1">
                <a:effectLst/>
                <a:latin typeface="Courier New" pitchFamily="49" charset="0"/>
              </a:rPr>
              <a:t>CCC</a:t>
            </a:r>
            <a:r>
              <a:rPr lang="en-US" b="1" u="sng">
                <a:solidFill>
                  <a:srgbClr val="FF0000"/>
                </a:solidFill>
                <a:latin typeface="Courier New" pitchFamily="49" charset="0"/>
              </a:rPr>
              <a:t>HH</a:t>
            </a:r>
            <a:r>
              <a:rPr lang="en-US" b="1">
                <a:effectLst/>
                <a:latin typeface="Courier New" pitchFamily="49" charset="0"/>
              </a:rPr>
              <a:t>CCCCCC</a:t>
            </a:r>
          </a:p>
        </p:txBody>
      </p:sp>
    </p:spTree>
  </p:cSld>
  <p:clrMapOvr>
    <a:masterClrMapping/>
  </p:clrMapOvr>
  <p:transition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/>
          <a:lstStyle/>
          <a:p>
            <a:pPr eaLnBrk="1" hangingPunct="1"/>
            <a:r>
              <a:rPr lang="en-US">
                <a:effectLst/>
              </a:rPr>
              <a:t>Prediction Methods</a:t>
            </a:r>
          </a:p>
        </p:txBody>
      </p:sp>
      <p:sp>
        <p:nvSpPr>
          <p:cNvPr id="2048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28600" y="1066800"/>
            <a:ext cx="8763000" cy="5562600"/>
          </a:xfrm>
        </p:spPr>
        <p:txBody>
          <a:bodyPr/>
          <a:lstStyle/>
          <a:p>
            <a:pPr eaLnBrk="1" hangingPunct="1">
              <a:spcBef>
                <a:spcPct val="10000"/>
              </a:spcBef>
            </a:pPr>
            <a:r>
              <a:rPr lang="en-US">
                <a:effectLst/>
              </a:rPr>
              <a:t>Single sequence</a:t>
            </a:r>
          </a:p>
          <a:p>
            <a:pPr lvl="1" eaLnBrk="1" hangingPunct="1">
              <a:spcBef>
                <a:spcPct val="10000"/>
              </a:spcBef>
            </a:pPr>
            <a:r>
              <a:rPr lang="en-US">
                <a:effectLst/>
              </a:rPr>
              <a:t>Examine single protein sequence</a:t>
            </a:r>
          </a:p>
          <a:p>
            <a:pPr lvl="1" eaLnBrk="1" hangingPunct="1">
              <a:spcBef>
                <a:spcPct val="10000"/>
              </a:spcBef>
            </a:pPr>
            <a:r>
              <a:rPr lang="en-US">
                <a:effectLst/>
              </a:rPr>
              <a:t>Base prediction on</a:t>
            </a:r>
          </a:p>
          <a:p>
            <a:pPr lvl="2" eaLnBrk="1" hangingPunct="1">
              <a:spcBef>
                <a:spcPct val="10000"/>
              </a:spcBef>
            </a:pPr>
            <a:r>
              <a:rPr lang="en-US">
                <a:effectLst/>
              </a:rPr>
              <a:t>Statistics – composition of amino acids</a:t>
            </a:r>
          </a:p>
          <a:p>
            <a:pPr lvl="2" eaLnBrk="1" hangingPunct="1">
              <a:spcBef>
                <a:spcPct val="10000"/>
              </a:spcBef>
            </a:pPr>
            <a:r>
              <a:rPr lang="en-US">
                <a:effectLst/>
              </a:rPr>
              <a:t>Neural networks – patterns of amino acids</a:t>
            </a:r>
          </a:p>
          <a:p>
            <a:pPr eaLnBrk="1" hangingPunct="1">
              <a:spcBef>
                <a:spcPct val="10000"/>
              </a:spcBef>
            </a:pPr>
            <a:r>
              <a:rPr lang="en-US">
                <a:effectLst/>
              </a:rPr>
              <a:t>Multiple sequence alignment </a:t>
            </a:r>
          </a:p>
          <a:p>
            <a:pPr lvl="1" eaLnBrk="1" hangingPunct="1">
              <a:spcBef>
                <a:spcPct val="10000"/>
              </a:spcBef>
            </a:pPr>
            <a:r>
              <a:rPr lang="en-US">
                <a:effectLst/>
              </a:rPr>
              <a:t>First create MSA</a:t>
            </a:r>
          </a:p>
          <a:p>
            <a:pPr lvl="2" eaLnBrk="1" hangingPunct="1">
              <a:spcBef>
                <a:spcPct val="10000"/>
              </a:spcBef>
            </a:pPr>
            <a:r>
              <a:rPr lang="en-US">
                <a:effectLst/>
              </a:rPr>
              <a:t>Use sequences from PSI-BLAST, CLUSTALW, etc…</a:t>
            </a:r>
          </a:p>
          <a:p>
            <a:pPr lvl="2" eaLnBrk="1" hangingPunct="1">
              <a:spcBef>
                <a:spcPct val="10000"/>
              </a:spcBef>
            </a:pPr>
            <a:r>
              <a:rPr lang="en-US">
                <a:effectLst/>
              </a:rPr>
              <a:t>Align sequence with related proteins in family</a:t>
            </a:r>
          </a:p>
          <a:p>
            <a:pPr lvl="1" eaLnBrk="1" hangingPunct="1">
              <a:spcBef>
                <a:spcPct val="10000"/>
              </a:spcBef>
            </a:pPr>
            <a:r>
              <a:rPr lang="en-US">
                <a:effectLst/>
              </a:rPr>
              <a:t>Predict secondary structure based on consensus/profile</a:t>
            </a:r>
          </a:p>
          <a:p>
            <a:pPr lvl="1" eaLnBrk="1" hangingPunct="1">
              <a:spcBef>
                <a:spcPct val="10000"/>
              </a:spcBef>
            </a:pPr>
            <a:r>
              <a:rPr lang="en-US">
                <a:effectLst/>
              </a:rPr>
              <a:t>Generally improves prediction 8-9%</a:t>
            </a:r>
          </a:p>
        </p:txBody>
      </p:sp>
    </p:spTree>
  </p:cSld>
  <p:clrMapOvr>
    <a:masterClrMapping/>
  </p:clrMapOvr>
  <p:transition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794" name="Rectangle 1026"/>
          <p:cNvSpPr>
            <a:spLocks noGrp="1" noRot="1" noChangeArrowheads="1"/>
          </p:cNvSpPr>
          <p:nvPr>
            <p:ph type="title"/>
          </p:nvPr>
        </p:nvSpPr>
        <p:spPr>
          <a:xfrm>
            <a:off x="381000" y="0"/>
            <a:ext cx="8229600" cy="838200"/>
          </a:xfrm>
        </p:spPr>
        <p:txBody>
          <a:bodyPr/>
          <a:lstStyle/>
          <a:p>
            <a:pPr eaLnBrk="1" hangingPunct="1">
              <a:defRPr/>
            </a:pPr>
            <a:r>
              <a:rPr lang="en-US"/>
              <a:t>Accuracy</a:t>
            </a:r>
          </a:p>
        </p:txBody>
      </p:sp>
      <p:sp>
        <p:nvSpPr>
          <p:cNvPr id="161796" name="Rectangle 1028"/>
          <p:cNvSpPr>
            <a:spLocks noGrp="1" noChangeArrowheads="1"/>
          </p:cNvSpPr>
          <p:nvPr>
            <p:ph type="body" idx="1"/>
          </p:nvPr>
        </p:nvSpPr>
        <p:spPr>
          <a:xfrm>
            <a:off x="533400" y="990600"/>
            <a:ext cx="8229600" cy="5715000"/>
          </a:xfrm>
        </p:spPr>
        <p:txBody>
          <a:bodyPr/>
          <a:lstStyle/>
          <a:p>
            <a:pPr eaLnBrk="1" hangingPunct="1">
              <a:lnSpc>
                <a:spcPct val="80000"/>
              </a:lnSpc>
              <a:defRPr/>
            </a:pPr>
            <a:r>
              <a:rPr lang="en-US"/>
              <a:t>Correctly predicted residues</a:t>
            </a:r>
            <a:r>
              <a:rPr lang="en-US" b="1"/>
              <a:t>/</a:t>
            </a:r>
            <a:r>
              <a:rPr lang="en-US"/>
              <a:t>total residues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  <a:defRPr/>
            </a:pPr>
            <a:endParaRPr lang="en-US" sz="1000" b="1"/>
          </a:p>
          <a:p>
            <a:pPr eaLnBrk="1" hangingPunct="1">
              <a:lnSpc>
                <a:spcPct val="80000"/>
              </a:lnSpc>
              <a:defRPr/>
            </a:pPr>
            <a:r>
              <a:rPr lang="en-US" sz="2800"/>
              <a:t>Statistical method (single sequence)</a:t>
            </a:r>
            <a:endParaRPr lang="en-US" sz="2400" b="1"/>
          </a:p>
          <a:p>
            <a:pPr lvl="1" eaLnBrk="1" hangingPunct="1">
              <a:lnSpc>
                <a:spcPct val="80000"/>
              </a:lnSpc>
              <a:buFont typeface="Wingdings" pitchFamily="2" charset="2"/>
              <a:buNone/>
              <a:defRPr/>
            </a:pPr>
            <a:r>
              <a:rPr lang="en-US" sz="2400" b="1"/>
              <a:t>1974</a:t>
            </a:r>
            <a:r>
              <a:rPr lang="en-US" sz="2400"/>
              <a:t> Chou &amp; Fasman		~50-53%</a:t>
            </a:r>
          </a:p>
          <a:p>
            <a:pPr lvl="1" eaLnBrk="1" hangingPunct="1">
              <a:lnSpc>
                <a:spcPct val="80000"/>
              </a:lnSpc>
              <a:buFont typeface="Wingdings" pitchFamily="2" charset="2"/>
              <a:buNone/>
              <a:defRPr/>
            </a:pPr>
            <a:r>
              <a:rPr lang="en-US" sz="2400" b="1"/>
              <a:t>1978</a:t>
            </a:r>
            <a:r>
              <a:rPr lang="en-US" sz="2400"/>
              <a:t> Garnier			63%</a:t>
            </a:r>
          </a:p>
          <a:p>
            <a:pPr eaLnBrk="1" hangingPunct="1">
              <a:lnSpc>
                <a:spcPct val="80000"/>
              </a:lnSpc>
              <a:defRPr/>
            </a:pPr>
            <a:r>
              <a:rPr lang="en-US" sz="2800"/>
              <a:t>Statistical method (Multiple sequences)</a:t>
            </a:r>
          </a:p>
          <a:p>
            <a:pPr lvl="1" eaLnBrk="1" hangingPunct="1">
              <a:lnSpc>
                <a:spcPct val="80000"/>
              </a:lnSpc>
              <a:buFont typeface="Wingdings" pitchFamily="2" charset="2"/>
              <a:buNone/>
              <a:defRPr/>
            </a:pPr>
            <a:r>
              <a:rPr lang="en-US" sz="2400" b="1"/>
              <a:t>1987</a:t>
            </a:r>
            <a:r>
              <a:rPr lang="en-US" sz="2400"/>
              <a:t> Zvelebil			66%</a:t>
            </a:r>
          </a:p>
          <a:p>
            <a:pPr lvl="1" eaLnBrk="1" hangingPunct="1">
              <a:lnSpc>
                <a:spcPct val="80000"/>
              </a:lnSpc>
              <a:buFont typeface="Wingdings" pitchFamily="2" charset="2"/>
              <a:buNone/>
              <a:defRPr/>
            </a:pPr>
            <a:r>
              <a:rPr lang="en-US" sz="2400" b="1"/>
              <a:t>1993</a:t>
            </a:r>
            <a:r>
              <a:rPr lang="en-US" sz="2400"/>
              <a:t> Yi &amp; Lander		68%</a:t>
            </a:r>
          </a:p>
          <a:p>
            <a:pPr eaLnBrk="1" hangingPunct="1">
              <a:lnSpc>
                <a:spcPct val="80000"/>
              </a:lnSpc>
              <a:defRPr/>
            </a:pPr>
            <a:r>
              <a:rPr lang="en-US" sz="2800"/>
              <a:t>Neural network</a:t>
            </a:r>
          </a:p>
          <a:p>
            <a:pPr lvl="1" eaLnBrk="1" hangingPunct="1">
              <a:lnSpc>
                <a:spcPct val="80000"/>
              </a:lnSpc>
              <a:buFont typeface="Wingdings" pitchFamily="2" charset="2"/>
              <a:buNone/>
              <a:defRPr/>
            </a:pPr>
            <a:r>
              <a:rPr lang="en-US" sz="2400" b="1">
                <a:hlinkClick r:id="rId3"/>
              </a:rPr>
              <a:t>1988</a:t>
            </a:r>
            <a:r>
              <a:rPr lang="en-US" sz="2400">
                <a:hlinkClick r:id="rId3"/>
              </a:rPr>
              <a:t> Qian &amp; Sejnowski</a:t>
            </a:r>
            <a:r>
              <a:rPr lang="en-US" sz="2400"/>
              <a:t>		64.3%</a:t>
            </a:r>
          </a:p>
          <a:p>
            <a:pPr lvl="1" eaLnBrk="1" hangingPunct="1">
              <a:lnSpc>
                <a:spcPct val="80000"/>
              </a:lnSpc>
              <a:buFont typeface="Wingdings" pitchFamily="2" charset="2"/>
              <a:buNone/>
              <a:defRPr/>
            </a:pPr>
            <a:r>
              <a:rPr lang="en-US" sz="2400" b="1">
                <a:hlinkClick r:id="rId4"/>
              </a:rPr>
              <a:t>1993</a:t>
            </a:r>
            <a:r>
              <a:rPr lang="en-US" sz="2400">
                <a:hlinkClick r:id="rId4"/>
              </a:rPr>
              <a:t> Rost &amp; Sander</a:t>
            </a:r>
            <a:r>
              <a:rPr lang="en-US" sz="2400"/>
              <a:t>		70.8-72.0%</a:t>
            </a:r>
          </a:p>
          <a:p>
            <a:pPr lvl="1" eaLnBrk="1" hangingPunct="1">
              <a:lnSpc>
                <a:spcPct val="80000"/>
              </a:lnSpc>
              <a:buFont typeface="Wingdings" pitchFamily="2" charset="2"/>
              <a:buNone/>
              <a:defRPr/>
            </a:pPr>
            <a:r>
              <a:rPr lang="en-US" sz="2400" b="1">
                <a:hlinkClick r:id="rId5"/>
              </a:rPr>
              <a:t>1997</a:t>
            </a:r>
            <a:r>
              <a:rPr lang="en-US" sz="2400">
                <a:hlinkClick r:id="rId5"/>
              </a:rPr>
              <a:t> Frishman &amp; Argos</a:t>
            </a:r>
            <a:r>
              <a:rPr lang="en-US" sz="2400"/>
              <a:t>		&lt;75% </a:t>
            </a:r>
          </a:p>
          <a:p>
            <a:pPr lvl="1" eaLnBrk="1" hangingPunct="1">
              <a:lnSpc>
                <a:spcPct val="80000"/>
              </a:lnSpc>
              <a:buFont typeface="Wingdings" pitchFamily="2" charset="2"/>
              <a:buNone/>
              <a:defRPr/>
            </a:pPr>
            <a:r>
              <a:rPr lang="en-US" sz="2400" b="1">
                <a:hlinkClick r:id="rId6"/>
              </a:rPr>
              <a:t>1999</a:t>
            </a:r>
            <a:r>
              <a:rPr lang="en-US" sz="2400">
                <a:hlinkClick r:id="rId6"/>
              </a:rPr>
              <a:t> Cuff &amp; Barton</a:t>
            </a:r>
            <a:r>
              <a:rPr lang="en-US" sz="2400"/>
              <a:t>		72.9%</a:t>
            </a:r>
          </a:p>
          <a:p>
            <a:pPr lvl="1" eaLnBrk="1" hangingPunct="1">
              <a:lnSpc>
                <a:spcPct val="80000"/>
              </a:lnSpc>
              <a:buFont typeface="Wingdings" pitchFamily="2" charset="2"/>
              <a:buNone/>
              <a:defRPr/>
            </a:pPr>
            <a:r>
              <a:rPr lang="en-US" sz="2400" b="1">
                <a:hlinkClick r:id="rId7"/>
              </a:rPr>
              <a:t>1999</a:t>
            </a:r>
            <a:r>
              <a:rPr lang="en-US" sz="2400">
                <a:hlinkClick r:id="rId7"/>
              </a:rPr>
              <a:t> Jones</a:t>
            </a:r>
            <a:r>
              <a:rPr lang="en-US" sz="2400"/>
              <a:t>				76.5%</a:t>
            </a:r>
          </a:p>
          <a:p>
            <a:pPr lvl="1" eaLnBrk="1" hangingPunct="1">
              <a:lnSpc>
                <a:spcPct val="80000"/>
              </a:lnSpc>
              <a:buFont typeface="Wingdings" pitchFamily="2" charset="2"/>
              <a:buNone/>
              <a:defRPr/>
            </a:pPr>
            <a:r>
              <a:rPr lang="en-US" sz="2400" b="1">
                <a:hlinkClick r:id="rId8"/>
              </a:rPr>
              <a:t>2000</a:t>
            </a:r>
            <a:r>
              <a:rPr lang="en-US" sz="2400">
                <a:hlinkClick r:id="rId8"/>
              </a:rPr>
              <a:t> Petersen et al.</a:t>
            </a:r>
            <a:r>
              <a:rPr lang="en-US" sz="2400"/>
              <a:t>		77.9%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79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79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79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79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79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79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79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79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79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796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796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796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796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796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050"/>
          <p:cNvSpPr>
            <a:spLocks noGrp="1" noRot="1" noChangeArrowheads="1"/>
          </p:cNvSpPr>
          <p:nvPr>
            <p:ph type="title"/>
          </p:nvPr>
        </p:nvSpPr>
        <p:spPr>
          <a:xfrm>
            <a:off x="381000" y="152400"/>
            <a:ext cx="8229600" cy="990600"/>
          </a:xfrm>
        </p:spPr>
        <p:txBody>
          <a:bodyPr/>
          <a:lstStyle/>
          <a:p>
            <a:pPr eaLnBrk="1" hangingPunct="1">
              <a:defRPr/>
            </a:pPr>
            <a:r>
              <a:rPr lang="en-US"/>
              <a:t>Assumptions</a:t>
            </a:r>
          </a:p>
        </p:txBody>
      </p:sp>
      <p:sp>
        <p:nvSpPr>
          <p:cNvPr id="30725" name="Rectangle 2053"/>
          <p:cNvSpPr>
            <a:spLocks noGrp="1" noChangeArrowheads="1"/>
          </p:cNvSpPr>
          <p:nvPr>
            <p:ph type="body" idx="1"/>
          </p:nvPr>
        </p:nvSpPr>
        <p:spPr>
          <a:xfrm>
            <a:off x="304800" y="1371600"/>
            <a:ext cx="8686800" cy="4876800"/>
          </a:xfrm>
        </p:spPr>
        <p:txBody>
          <a:bodyPr/>
          <a:lstStyle/>
          <a:p>
            <a:pPr eaLnBrk="1" hangingPunct="1">
              <a:lnSpc>
                <a:spcPct val="90000"/>
              </a:lnSpc>
              <a:defRPr/>
            </a:pPr>
            <a:r>
              <a:rPr lang="en-US"/>
              <a:t>The entire information for forming secondary structure is contained in the primary sequence. </a:t>
            </a:r>
          </a:p>
          <a:p>
            <a:pPr eaLnBrk="1" hangingPunct="1">
              <a:lnSpc>
                <a:spcPct val="90000"/>
              </a:lnSpc>
              <a:defRPr/>
            </a:pPr>
            <a:endParaRPr lang="en-US" sz="1000"/>
          </a:p>
          <a:p>
            <a:pPr eaLnBrk="1" hangingPunct="1">
              <a:lnSpc>
                <a:spcPct val="90000"/>
              </a:lnSpc>
              <a:defRPr/>
            </a:pPr>
            <a:r>
              <a:rPr lang="en-US"/>
              <a:t>Side groups of residues will determine structure.</a:t>
            </a:r>
          </a:p>
          <a:p>
            <a:pPr eaLnBrk="1" hangingPunct="1">
              <a:lnSpc>
                <a:spcPct val="90000"/>
              </a:lnSpc>
              <a:defRPr/>
            </a:pPr>
            <a:endParaRPr lang="en-US" sz="1000"/>
          </a:p>
          <a:p>
            <a:pPr eaLnBrk="1" hangingPunct="1">
              <a:lnSpc>
                <a:spcPct val="90000"/>
              </a:lnSpc>
              <a:defRPr/>
            </a:pPr>
            <a:r>
              <a:rPr lang="en-US"/>
              <a:t>Examining windows of certain number of residues is sufficient to predict structure.</a:t>
            </a:r>
          </a:p>
          <a:p>
            <a:pPr eaLnBrk="1" hangingPunct="1">
              <a:lnSpc>
                <a:spcPct val="90000"/>
              </a:lnSpc>
              <a:defRPr/>
            </a:pPr>
            <a:endParaRPr lang="en-US" sz="1000"/>
          </a:p>
          <a:p>
            <a:pPr eaLnBrk="1" hangingPunct="1">
              <a:lnSpc>
                <a:spcPct val="90000"/>
              </a:lnSpc>
              <a:defRPr/>
            </a:pPr>
            <a:r>
              <a:rPr lang="en-US"/>
              <a:t>Basis for window size selection:</a:t>
            </a:r>
          </a:p>
          <a:p>
            <a:pPr lvl="1" eaLnBrk="1" hangingPunct="1">
              <a:lnSpc>
                <a:spcPct val="90000"/>
              </a:lnSpc>
              <a:defRPr/>
            </a:pPr>
            <a:r>
              <a:rPr lang="en-US"/>
              <a:t>a-helices 5 – 40 residues long</a:t>
            </a:r>
          </a:p>
          <a:p>
            <a:pPr lvl="1" eaLnBrk="1" hangingPunct="1">
              <a:lnSpc>
                <a:spcPct val="90000"/>
              </a:lnSpc>
              <a:defRPr/>
            </a:pPr>
            <a:r>
              <a:rPr lang="en-US"/>
              <a:t>b-strands 5 – 10 residues long</a:t>
            </a:r>
          </a:p>
        </p:txBody>
      </p:sp>
      <p:sp>
        <p:nvSpPr>
          <p:cNvPr id="22532" name="Rectangle 2052"/>
          <p:cNvSpPr>
            <a:spLocks noChangeArrowheads="1"/>
          </p:cNvSpPr>
          <p:nvPr/>
        </p:nvSpPr>
        <p:spPr bwMode="auto">
          <a:xfrm>
            <a:off x="533400" y="1828800"/>
            <a:ext cx="8153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>
              <a:spcBef>
                <a:spcPct val="10000"/>
              </a:spcBef>
              <a:spcAft>
                <a:spcPct val="20000"/>
              </a:spcAft>
              <a:buClr>
                <a:schemeClr val="accent1"/>
              </a:buClr>
              <a:buSzPct val="105000"/>
              <a:buFontTx/>
              <a:buChar char="o"/>
            </a:pPr>
            <a:endParaRPr kumimoji="1" lang="en-US" sz="2800">
              <a:latin typeface="Arial" charset="0"/>
            </a:endParaRPr>
          </a:p>
        </p:txBody>
      </p:sp>
    </p:spTree>
  </p:cSld>
  <p:clrMapOvr>
    <a:masterClrMapping/>
  </p:clrMapOvr>
  <p:transition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866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1828800" y="228600"/>
            <a:ext cx="6172200" cy="1143000"/>
          </a:xfrm>
        </p:spPr>
        <p:txBody>
          <a:bodyPr/>
          <a:lstStyle/>
          <a:p>
            <a:pPr eaLnBrk="1" hangingPunct="1">
              <a:defRPr/>
            </a:pPr>
            <a:r>
              <a:rPr lang="en-US"/>
              <a:t>Algorithm</a:t>
            </a:r>
          </a:p>
        </p:txBody>
      </p:sp>
      <p:sp>
        <p:nvSpPr>
          <p:cNvPr id="164868" name="Rectangle 4"/>
          <p:cNvSpPr>
            <a:spLocks noGrp="1" noChangeArrowheads="1"/>
          </p:cNvSpPr>
          <p:nvPr>
            <p:ph type="body" idx="1"/>
          </p:nvPr>
        </p:nvSpPr>
        <p:spPr>
          <a:xfrm>
            <a:off x="685800" y="1752600"/>
            <a:ext cx="8001000" cy="4800600"/>
          </a:xfrm>
        </p:spPr>
        <p:txBody>
          <a:bodyPr/>
          <a:lstStyle/>
          <a:p>
            <a:pPr eaLnBrk="1" hangingPunct="1">
              <a:defRPr/>
            </a:pPr>
            <a:r>
              <a:rPr lang="en-US">
                <a:solidFill>
                  <a:schemeClr val="hlink"/>
                </a:solidFill>
              </a:rPr>
              <a:t>Chou-Fasman Method</a:t>
            </a:r>
          </a:p>
          <a:p>
            <a:pPr eaLnBrk="1" hangingPunct="1">
              <a:defRPr/>
            </a:pPr>
            <a:endParaRPr lang="en-US">
              <a:solidFill>
                <a:schemeClr val="hlink"/>
              </a:solidFill>
            </a:endParaRPr>
          </a:p>
          <a:p>
            <a:pPr eaLnBrk="1" hangingPunct="1">
              <a:defRPr/>
            </a:pPr>
            <a:r>
              <a:rPr lang="en-US"/>
              <a:t>Examining windows of 5 - 6 residues to predict structure</a:t>
            </a:r>
          </a:p>
          <a:p>
            <a:pPr eaLnBrk="1" hangingPunct="1">
              <a:defRPr/>
            </a:pPr>
            <a:endParaRPr lang="en-US"/>
          </a:p>
        </p:txBody>
      </p:sp>
    </p:spTree>
  </p:cSld>
  <p:clrMapOvr>
    <a:masterClrMapping/>
  </p:clrMapOvr>
  <p:transition/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457200" y="0"/>
            <a:ext cx="8229600" cy="990600"/>
          </a:xfrm>
        </p:spPr>
        <p:txBody>
          <a:bodyPr/>
          <a:lstStyle/>
          <a:p>
            <a:pPr eaLnBrk="1" hangingPunct="1">
              <a:defRPr/>
            </a:pPr>
            <a:r>
              <a:rPr lang="en-US"/>
              <a:t>Secondary structure propensity</a:t>
            </a:r>
          </a:p>
        </p:txBody>
      </p:sp>
      <p:sp>
        <p:nvSpPr>
          <p:cNvPr id="2355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04800" y="1219200"/>
            <a:ext cx="8534400" cy="1038225"/>
          </a:xfrm>
        </p:spPr>
        <p:txBody>
          <a:bodyPr/>
          <a:lstStyle/>
          <a:p>
            <a:pPr eaLnBrk="1" hangingPunct="1">
              <a:defRPr/>
            </a:pPr>
            <a:r>
              <a:rPr lang="en-US" sz="2800"/>
              <a:t>From PDB database, calculate the </a:t>
            </a:r>
            <a:r>
              <a:rPr lang="en-US" sz="2800" b="1">
                <a:solidFill>
                  <a:schemeClr val="hlink"/>
                </a:solidFill>
              </a:rPr>
              <a:t>propensity</a:t>
            </a:r>
            <a:r>
              <a:rPr lang="en-US" sz="2800"/>
              <a:t> for a given amino acid to adopt a certain ss-type</a:t>
            </a:r>
          </a:p>
        </p:txBody>
      </p:sp>
      <p:graphicFrame>
        <p:nvGraphicFramePr>
          <p:cNvPr id="2050" name="Object 4"/>
          <p:cNvGraphicFramePr>
            <a:graphicFrameLocks noChangeAspect="1"/>
          </p:cNvGraphicFramePr>
          <p:nvPr/>
        </p:nvGraphicFramePr>
        <p:xfrm>
          <a:off x="1447800" y="2438400"/>
          <a:ext cx="6096000" cy="1428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53" name="Equation" r:id="rId4" imgW="1841400" imgH="431640" progId="Equation.DSMT4">
                  <p:embed/>
                </p:oleObj>
              </mc:Choice>
              <mc:Fallback>
                <p:oleObj name="Equation" r:id="rId4" imgW="1841400" imgH="431640" progId="Equation.DSMT4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lum bright="100000" contrast="100000"/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447800" y="2438400"/>
                        <a:ext cx="6096000" cy="14287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053" name="Rectangle 6"/>
          <p:cNvSpPr>
            <a:spLocks noChangeArrowheads="1"/>
          </p:cNvSpPr>
          <p:nvPr/>
        </p:nvSpPr>
        <p:spPr bwMode="auto">
          <a:xfrm>
            <a:off x="304800" y="4191000"/>
            <a:ext cx="8382000" cy="2057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>
              <a:spcBef>
                <a:spcPct val="10000"/>
              </a:spcBef>
              <a:spcAft>
                <a:spcPct val="20000"/>
              </a:spcAft>
              <a:buClr>
                <a:schemeClr val="accent1"/>
              </a:buClr>
              <a:buSzPct val="75000"/>
              <a:buFont typeface="Monotype Sorts" pitchFamily="2" charset="2"/>
              <a:buChar char="l"/>
            </a:pPr>
            <a:r>
              <a:rPr kumimoji="1" lang="en-US" sz="2800">
                <a:latin typeface="Arial" charset="0"/>
              </a:rPr>
              <a:t>Example:</a:t>
            </a:r>
          </a:p>
          <a:p>
            <a:pPr marL="742950" lvl="1" indent="-285750">
              <a:spcBef>
                <a:spcPct val="10000"/>
              </a:spcBef>
              <a:spcAft>
                <a:spcPct val="20000"/>
              </a:spcAft>
              <a:buClr>
                <a:schemeClr val="accent1"/>
              </a:buClr>
              <a:buSzPct val="75000"/>
              <a:buFont typeface="Monotype Sorts" pitchFamily="2" charset="2"/>
              <a:buNone/>
            </a:pPr>
            <a:r>
              <a:rPr kumimoji="1" lang="en-US" sz="2000">
                <a:latin typeface="Arial" charset="0"/>
              </a:rPr>
              <a:t>#Ala=2,000, #residues=20,000, #helix=4,000, #Ala in helix=500</a:t>
            </a:r>
          </a:p>
          <a:p>
            <a:pPr marL="742950" lvl="1" indent="-285750">
              <a:spcBef>
                <a:spcPct val="10000"/>
              </a:spcBef>
              <a:spcAft>
                <a:spcPct val="20000"/>
              </a:spcAft>
              <a:buClr>
                <a:schemeClr val="accent1"/>
              </a:buClr>
              <a:buSzPct val="75000"/>
              <a:buFont typeface="Monotype Sorts" pitchFamily="2" charset="2"/>
              <a:buNone/>
            </a:pPr>
            <a:r>
              <a:rPr kumimoji="1" lang="en-US" sz="2000">
                <a:latin typeface="Arial" charset="0"/>
              </a:rPr>
              <a:t>P=?</a:t>
            </a:r>
          </a:p>
          <a:p>
            <a:pPr marL="742950" lvl="1" indent="-285750">
              <a:spcBef>
                <a:spcPct val="10000"/>
              </a:spcBef>
              <a:spcAft>
                <a:spcPct val="20000"/>
              </a:spcAft>
              <a:buClr>
                <a:schemeClr val="accent1"/>
              </a:buClr>
              <a:buSzPct val="75000"/>
              <a:buFont typeface="Monotype Sorts" pitchFamily="2" charset="2"/>
              <a:buNone/>
            </a:pPr>
            <a:endParaRPr kumimoji="1" lang="en-US" sz="2000">
              <a:latin typeface="Arial" charset="0"/>
            </a:endParaRPr>
          </a:p>
        </p:txBody>
      </p:sp>
      <p:sp>
        <p:nvSpPr>
          <p:cNvPr id="2054" name="AutoShape 2"/>
          <p:cNvSpPr>
            <a:spLocks noChangeArrowheads="1"/>
          </p:cNvSpPr>
          <p:nvPr/>
        </p:nvSpPr>
        <p:spPr bwMode="auto">
          <a:xfrm flipV="1">
            <a:off x="762000" y="3429000"/>
            <a:ext cx="609600" cy="457200"/>
          </a:xfrm>
          <a:prstGeom prst="wedgeRoundRectCallout">
            <a:avLst>
              <a:gd name="adj1" fmla="val 100259"/>
              <a:gd name="adj2" fmla="val 69792"/>
              <a:gd name="adj3" fmla="val 16667"/>
            </a:avLst>
          </a:prstGeom>
          <a:solidFill>
            <a:schemeClr val="bg1"/>
          </a:solidFill>
          <a:ln w="12700" cap="sq">
            <a:solidFill>
              <a:schemeClr val="tx1"/>
            </a:solidFill>
            <a:miter lim="800000"/>
            <a:headEnd type="none" w="sm" len="sm"/>
            <a:tailEnd type="none" w="sm" len="sm"/>
          </a:ln>
        </p:spPr>
        <p:txBody>
          <a:bodyPr rot="10800000"/>
          <a:lstStyle/>
          <a:p>
            <a:pPr algn="ctr"/>
            <a:r>
              <a:rPr lang="en-US" b="1">
                <a:solidFill>
                  <a:schemeClr val="hlink"/>
                </a:solidFill>
              </a:rPr>
              <a:t>ss</a:t>
            </a:r>
          </a:p>
        </p:txBody>
      </p:sp>
      <p:sp>
        <p:nvSpPr>
          <p:cNvPr id="2055" name="AutoShape 3"/>
          <p:cNvSpPr>
            <a:spLocks noChangeArrowheads="1"/>
          </p:cNvSpPr>
          <p:nvPr/>
        </p:nvSpPr>
        <p:spPr bwMode="auto">
          <a:xfrm flipV="1">
            <a:off x="152400" y="2286000"/>
            <a:ext cx="1447800" cy="381000"/>
          </a:xfrm>
          <a:prstGeom prst="wedgeRoundRectCallout">
            <a:avLst>
              <a:gd name="adj1" fmla="val 63157"/>
              <a:gd name="adj2" fmla="val -75000"/>
              <a:gd name="adj3" fmla="val 16667"/>
            </a:avLst>
          </a:prstGeom>
          <a:solidFill>
            <a:schemeClr val="bg1"/>
          </a:solidFill>
          <a:ln w="12700" cap="sq">
            <a:solidFill>
              <a:schemeClr val="tx1"/>
            </a:solidFill>
            <a:miter lim="800000"/>
            <a:headEnd type="none" w="sm" len="sm"/>
            <a:tailEnd type="none" w="sm" len="sm"/>
          </a:ln>
        </p:spPr>
        <p:txBody>
          <a:bodyPr rot="10800000"/>
          <a:lstStyle/>
          <a:p>
            <a:pPr algn="ctr"/>
            <a:r>
              <a:rPr lang="en-US" b="1">
                <a:solidFill>
                  <a:schemeClr val="hlink"/>
                </a:solidFill>
              </a:rPr>
              <a:t>Index of aa</a:t>
            </a:r>
          </a:p>
        </p:txBody>
      </p:sp>
    </p:spTree>
  </p:cSld>
  <p:clrMapOvr>
    <a:masterClrMapping/>
  </p:clrMapOvr>
  <p:transition/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7810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endParaRPr lang="en-US"/>
          </a:p>
        </p:txBody>
      </p:sp>
      <p:sp>
        <p:nvSpPr>
          <p:cNvPr id="24781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sz="2400">
                <a:hlinkClick r:id="rId3"/>
              </a:rPr>
              <a:t>http://intro.bio.umb.edu/111-112/111F98Lect/folding.html</a:t>
            </a:r>
            <a:endParaRPr lang="en-US" sz="2400"/>
          </a:p>
          <a:p>
            <a:pPr eaLnBrk="1" hangingPunct="1">
              <a:defRPr/>
            </a:pPr>
            <a:endParaRPr lang="en-US" sz="2400"/>
          </a:p>
          <a:p>
            <a:pPr eaLnBrk="1" hangingPunct="1">
              <a:defRPr/>
            </a:pPr>
            <a:r>
              <a:rPr lang="en-US" sz="2400">
                <a:hlinkClick r:id="rId4"/>
              </a:rPr>
              <a:t>http://www.cs.ucl.ac.uk/staff/D.Jones/t42morph.html</a:t>
            </a:r>
            <a:endParaRPr lang="en-US" sz="2400"/>
          </a:p>
          <a:p>
            <a:pPr eaLnBrk="1" hangingPunct="1">
              <a:defRPr/>
            </a:pPr>
            <a:endParaRPr lang="en-US" sz="2400"/>
          </a:p>
          <a:p>
            <a:pPr eaLnBrk="1" hangingPunct="1">
              <a:defRPr/>
            </a:pPr>
            <a:r>
              <a:rPr lang="en-US"/>
              <a:t>http://www.youtube.com/watch?v=GzATbET3g54&amp;mode=related&amp;search=</a:t>
            </a:r>
            <a:endParaRPr lang="en-US" sz="2400"/>
          </a:p>
          <a:p>
            <a:pPr eaLnBrk="1" hangingPunct="1">
              <a:defRPr/>
            </a:pPr>
            <a:endParaRPr lang="en-US" sz="240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8834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/>
              <a:t>CS Day</a:t>
            </a:r>
          </a:p>
        </p:txBody>
      </p:sp>
      <p:sp>
        <p:nvSpPr>
          <p:cNvPr id="24883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>
                <a:hlinkClick r:id="rId3"/>
              </a:rPr>
              <a:t>http://www.cs.uakron.edu/~csday/</a:t>
            </a:r>
            <a:endParaRPr lang="en-US"/>
          </a:p>
          <a:p>
            <a:pPr eaLnBrk="1" hangingPunct="1">
              <a:defRPr/>
            </a:pPr>
            <a:endParaRPr lang="en-US"/>
          </a:p>
          <a:p>
            <a:pPr eaLnBrk="1" hangingPunct="1">
              <a:defRPr/>
            </a:pPr>
            <a:r>
              <a:rPr lang="en-US"/>
              <a:t>Complete and e-mail to </a:t>
            </a:r>
            <a:r>
              <a:rPr lang="en-US" i="1">
                <a:hlinkClick r:id="rId4"/>
              </a:rPr>
              <a:t>csday@cs.uakron.edu</a:t>
            </a:r>
            <a:r>
              <a:rPr lang="en-US"/>
              <a:t> by </a:t>
            </a:r>
            <a:r>
              <a:rPr lang="en-US" b="1"/>
              <a:t>Friday April 13</a:t>
            </a:r>
            <a:r>
              <a:rPr lang="en-US"/>
              <a:t> 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8594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533400" y="0"/>
            <a:ext cx="8229600" cy="1143000"/>
          </a:xfrm>
        </p:spPr>
        <p:txBody>
          <a:bodyPr/>
          <a:lstStyle/>
          <a:p>
            <a:pPr eaLnBrk="1" hangingPunct="1">
              <a:defRPr/>
            </a:pPr>
            <a:r>
              <a:rPr lang="en-US"/>
              <a:t>Secondary structure propensity</a:t>
            </a:r>
          </a:p>
        </p:txBody>
      </p:sp>
      <p:sp>
        <p:nvSpPr>
          <p:cNvPr id="238595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457200" y="1371600"/>
            <a:ext cx="8077200" cy="4953000"/>
          </a:xfrm>
        </p:spPr>
        <p:txBody>
          <a:bodyPr/>
          <a:lstStyle/>
          <a:p>
            <a:pPr eaLnBrk="1" hangingPunct="1">
              <a:defRPr/>
            </a:pPr>
            <a:r>
              <a:rPr lang="en-US" sz="2800"/>
              <a:t>From PDB database, calculate the </a:t>
            </a:r>
            <a:r>
              <a:rPr lang="en-US" sz="2800" b="1">
                <a:solidFill>
                  <a:schemeClr val="hlink"/>
                </a:solidFill>
              </a:rPr>
              <a:t>propensity</a:t>
            </a:r>
            <a:r>
              <a:rPr lang="en-US" sz="2800"/>
              <a:t> for a given amino acid to adopt a certain ss-type</a:t>
            </a:r>
          </a:p>
        </p:txBody>
      </p:sp>
      <p:graphicFrame>
        <p:nvGraphicFramePr>
          <p:cNvPr id="3074" name="Object 4"/>
          <p:cNvGraphicFramePr>
            <a:graphicFrameLocks noChangeAspect="1"/>
          </p:cNvGraphicFramePr>
          <p:nvPr/>
        </p:nvGraphicFramePr>
        <p:xfrm>
          <a:off x="1447800" y="2457450"/>
          <a:ext cx="6096000" cy="1428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80" name="Equation" r:id="rId4" imgW="1841400" imgH="431640" progId="Equation.DSMT4">
                  <p:embed/>
                </p:oleObj>
              </mc:Choice>
              <mc:Fallback>
                <p:oleObj name="Equation" r:id="rId4" imgW="1841400" imgH="431640" progId="Equation.DSMT4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lum bright="100000" contrast="100000"/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447800" y="2457450"/>
                        <a:ext cx="6096000" cy="14287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078" name="Rectangle 5"/>
          <p:cNvSpPr>
            <a:spLocks noChangeArrowheads="1"/>
          </p:cNvSpPr>
          <p:nvPr/>
        </p:nvSpPr>
        <p:spPr bwMode="auto">
          <a:xfrm>
            <a:off x="304800" y="4191000"/>
            <a:ext cx="8382000" cy="2209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>
              <a:spcBef>
                <a:spcPct val="10000"/>
              </a:spcBef>
              <a:spcAft>
                <a:spcPct val="20000"/>
              </a:spcAft>
              <a:buClr>
                <a:schemeClr val="accent1"/>
              </a:buClr>
              <a:buSzPct val="75000"/>
              <a:buFont typeface="Monotype Sorts" pitchFamily="2" charset="2"/>
              <a:buChar char="l"/>
            </a:pPr>
            <a:r>
              <a:rPr kumimoji="1" lang="en-US" sz="2800">
                <a:latin typeface="Arial" charset="0"/>
              </a:rPr>
              <a:t>Example:</a:t>
            </a:r>
          </a:p>
          <a:p>
            <a:pPr marL="742950" lvl="1" indent="-285750">
              <a:spcBef>
                <a:spcPct val="10000"/>
              </a:spcBef>
              <a:spcAft>
                <a:spcPct val="20000"/>
              </a:spcAft>
              <a:buClr>
                <a:schemeClr val="accent1"/>
              </a:buClr>
              <a:buSzPct val="75000"/>
              <a:buFont typeface="Monotype Sorts" pitchFamily="2" charset="2"/>
              <a:buNone/>
            </a:pPr>
            <a:r>
              <a:rPr kumimoji="1" lang="en-US" sz="2000">
                <a:latin typeface="Arial" charset="0"/>
              </a:rPr>
              <a:t>#Ala=2,000, #residues=20,000, #helix=4,000, #Ala in helix=500</a:t>
            </a:r>
          </a:p>
          <a:p>
            <a:pPr marL="742950" lvl="1" indent="-285750">
              <a:spcBef>
                <a:spcPct val="10000"/>
              </a:spcBef>
              <a:spcAft>
                <a:spcPct val="20000"/>
              </a:spcAft>
              <a:buClr>
                <a:schemeClr val="accent1"/>
              </a:buClr>
              <a:buSzPct val="75000"/>
              <a:buFont typeface="Monotype Sorts" pitchFamily="2" charset="2"/>
              <a:buNone/>
            </a:pPr>
            <a:r>
              <a:rPr kumimoji="1" lang="en-US" sz="2000">
                <a:latin typeface="Arial" charset="0"/>
              </a:rPr>
              <a:t>P(</a:t>
            </a:r>
            <a:r>
              <a:rPr kumimoji="1" lang="en-US" sz="2000">
                <a:latin typeface="Symbol" pitchFamily="18" charset="2"/>
              </a:rPr>
              <a:t>a</a:t>
            </a:r>
            <a:r>
              <a:rPr kumimoji="1" lang="en-US" sz="2000">
                <a:latin typeface="Arial" charset="0"/>
              </a:rPr>
              <a:t>,aa</a:t>
            </a:r>
            <a:r>
              <a:rPr kumimoji="1" lang="en-US" sz="2000" baseline="-25000">
                <a:latin typeface="Arial" charset="0"/>
              </a:rPr>
              <a:t>i</a:t>
            </a:r>
            <a:r>
              <a:rPr kumimoji="1" lang="en-US" sz="2000">
                <a:latin typeface="Arial" charset="0"/>
              </a:rPr>
              <a:t>) = 500/20,000, p(</a:t>
            </a:r>
            <a:r>
              <a:rPr kumimoji="1" lang="en-US" sz="2000">
                <a:latin typeface="Symbol" pitchFamily="18" charset="2"/>
              </a:rPr>
              <a:t>a) = 4,000/20,000, </a:t>
            </a:r>
            <a:r>
              <a:rPr kumimoji="1" lang="en-US" sz="2000">
                <a:latin typeface="Arial" charset="0"/>
              </a:rPr>
              <a:t>p(aa</a:t>
            </a:r>
            <a:r>
              <a:rPr kumimoji="1" lang="en-US" sz="2000" baseline="-25000">
                <a:latin typeface="Arial" charset="0"/>
              </a:rPr>
              <a:t>i</a:t>
            </a:r>
            <a:r>
              <a:rPr kumimoji="1" lang="en-US" sz="2000">
                <a:latin typeface="Arial" charset="0"/>
              </a:rPr>
              <a:t>) = 2,000/20,000</a:t>
            </a:r>
          </a:p>
          <a:p>
            <a:pPr marL="742950" lvl="1" indent="-285750" algn="ctr">
              <a:spcBef>
                <a:spcPct val="10000"/>
              </a:spcBef>
              <a:spcAft>
                <a:spcPct val="20000"/>
              </a:spcAft>
              <a:buClr>
                <a:schemeClr val="accent1"/>
              </a:buClr>
              <a:buSzPct val="75000"/>
              <a:buFont typeface="Monotype Sorts" pitchFamily="2" charset="2"/>
              <a:buNone/>
            </a:pPr>
            <a:r>
              <a:rPr kumimoji="1" lang="en-US" sz="1200">
                <a:latin typeface="Arial" charset="0"/>
              </a:rPr>
              <a:t> </a:t>
            </a:r>
          </a:p>
          <a:p>
            <a:pPr marL="742950" lvl="1" indent="-285750" algn="ctr">
              <a:spcBef>
                <a:spcPct val="10000"/>
              </a:spcBef>
              <a:spcAft>
                <a:spcPct val="20000"/>
              </a:spcAft>
              <a:buClr>
                <a:schemeClr val="accent1"/>
              </a:buClr>
              <a:buSzPct val="75000"/>
              <a:buFont typeface="Monotype Sorts" pitchFamily="2" charset="2"/>
              <a:buNone/>
            </a:pPr>
            <a:r>
              <a:rPr kumimoji="1" lang="en-US" sz="2000">
                <a:latin typeface="Arial" charset="0"/>
              </a:rPr>
              <a:t>= 500 / (4,000/10) = 1.25</a:t>
            </a:r>
          </a:p>
          <a:p>
            <a:pPr marL="742950" lvl="1" indent="-285750">
              <a:spcBef>
                <a:spcPct val="10000"/>
              </a:spcBef>
              <a:spcAft>
                <a:spcPct val="20000"/>
              </a:spcAft>
              <a:buClr>
                <a:schemeClr val="accent1"/>
              </a:buClr>
              <a:buSzPct val="75000"/>
              <a:buFont typeface="Monotype Sorts" pitchFamily="2" charset="2"/>
              <a:buNone/>
            </a:pPr>
            <a:endParaRPr kumimoji="1" lang="en-US" sz="2000">
              <a:latin typeface="Arial" charset="0"/>
            </a:endParaRPr>
          </a:p>
        </p:txBody>
      </p:sp>
      <p:graphicFrame>
        <p:nvGraphicFramePr>
          <p:cNvPr id="3075" name="Object 6"/>
          <p:cNvGraphicFramePr>
            <a:graphicFrameLocks noGrp="1" noChangeAspect="1"/>
          </p:cNvGraphicFramePr>
          <p:nvPr>
            <p:ph sz="half" idx="2"/>
          </p:nvPr>
        </p:nvGraphicFramePr>
        <p:xfrm>
          <a:off x="1981200" y="5562600"/>
          <a:ext cx="1295400" cy="7572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81" name="Equation" r:id="rId6" imgW="444240" imgH="241200" progId="Equation.3">
                  <p:embed/>
                </p:oleObj>
              </mc:Choice>
              <mc:Fallback>
                <p:oleObj name="Equation" r:id="rId6" imgW="444240" imgH="241200" progId="Equation.3">
                  <p:embed/>
                  <p:pic>
                    <p:nvPicPr>
                      <p:cNvPr id="0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lum bright="100000" contrast="100000"/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981200" y="5562600"/>
                        <a:ext cx="1295400" cy="75723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/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9" name="Rectangle 3"/>
          <p:cNvSpPr>
            <a:spLocks noChangeArrowheads="1"/>
          </p:cNvSpPr>
          <p:nvPr/>
        </p:nvSpPr>
        <p:spPr bwMode="auto">
          <a:xfrm>
            <a:off x="509588" y="639763"/>
            <a:ext cx="9144000" cy="0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</p:spPr>
        <p:txBody>
          <a:bodyPr>
            <a:spAutoFit/>
          </a:bodyPr>
          <a:lstStyle/>
          <a:p>
            <a:endParaRPr lang="en-US"/>
          </a:p>
        </p:txBody>
      </p:sp>
      <p:sp>
        <p:nvSpPr>
          <p:cNvPr id="25612" name="Rectangle 12"/>
          <p:cNvSpPr>
            <a:spLocks noGrp="1" noRot="1" noChangeArrowheads="1"/>
          </p:cNvSpPr>
          <p:nvPr>
            <p:ph type="title"/>
          </p:nvPr>
        </p:nvSpPr>
        <p:spPr>
          <a:xfrm>
            <a:off x="457200" y="152400"/>
            <a:ext cx="8229600" cy="762000"/>
          </a:xfrm>
        </p:spPr>
        <p:txBody>
          <a:bodyPr/>
          <a:lstStyle/>
          <a:p>
            <a:pPr eaLnBrk="1" hangingPunct="1">
              <a:defRPr/>
            </a:pPr>
            <a:r>
              <a:rPr lang="en-US"/>
              <a:t>Chou-Fasman parameters</a:t>
            </a:r>
          </a:p>
        </p:txBody>
      </p:sp>
      <p:sp>
        <p:nvSpPr>
          <p:cNvPr id="25607" name="Rectangle 7"/>
          <p:cNvSpPr>
            <a:spLocks noGrp="1" noChangeArrowheads="1"/>
          </p:cNvSpPr>
          <p:nvPr>
            <p:ph type="body" sz="half" idx="1"/>
          </p:nvPr>
        </p:nvSpPr>
        <p:spPr>
          <a:xfrm>
            <a:off x="457200" y="6172200"/>
            <a:ext cx="8305800" cy="533400"/>
          </a:xfrm>
        </p:spPr>
        <p:txBody>
          <a:bodyPr/>
          <a:lstStyle/>
          <a:p>
            <a:pPr eaLnBrk="1" hangingPunct="1">
              <a:buFont typeface="Wingdings" pitchFamily="2" charset="2"/>
              <a:buNone/>
              <a:defRPr/>
            </a:pPr>
            <a:r>
              <a:rPr lang="en-US" sz="2400"/>
              <a:t>Note: The parameters given in the textbook are </a:t>
            </a:r>
            <a:r>
              <a:rPr lang="en-US"/>
              <a:t>100*P</a:t>
            </a:r>
            <a:r>
              <a:rPr lang="en-US" baseline="-25000">
                <a:sym typeface="Symbol" pitchFamily="18" charset="2"/>
              </a:rPr>
              <a:t></a:t>
            </a:r>
            <a:r>
              <a:rPr lang="en-US" baseline="30000">
                <a:sym typeface="Symbol" pitchFamily="18" charset="2"/>
              </a:rPr>
              <a:t>i</a:t>
            </a:r>
          </a:p>
        </p:txBody>
      </p:sp>
      <p:graphicFrame>
        <p:nvGraphicFramePr>
          <p:cNvPr id="4098" name="Object 11"/>
          <p:cNvGraphicFramePr>
            <a:graphicFrameLocks noGrp="1" noChangeAspect="1"/>
          </p:cNvGraphicFramePr>
          <p:nvPr>
            <p:ph sz="half" idx="2"/>
          </p:nvPr>
        </p:nvGraphicFramePr>
        <p:xfrm>
          <a:off x="381000" y="1066800"/>
          <a:ext cx="8382000" cy="51006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01" name="Photo Editor Photo" r:id="rId4" imgW="5439534" imgH="3704762" progId="MSPhotoEd.3">
                  <p:embed/>
                </p:oleObj>
              </mc:Choice>
              <mc:Fallback>
                <p:oleObj name="Photo Editor Photo" r:id="rId4" imgW="5439534" imgH="3704762" progId="MSPhotoEd.3">
                  <p:embed/>
                  <p:pic>
                    <p:nvPicPr>
                      <p:cNvPr id="0" name="Object 1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81000" y="1066800"/>
                        <a:ext cx="8382000" cy="51006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2700" cap="sq">
                            <a:solidFill>
                              <a:schemeClr val="tx1"/>
                            </a:solidFill>
                            <a:miter lim="800000"/>
                            <a:headEnd type="none" w="sm" len="sm"/>
                            <a:tailEnd type="none" w="sm" len="sm"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/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394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>
                <a:hlinkClick r:id="rId3"/>
              </a:rPr>
              <a:t>Chou-Fasman</a:t>
            </a:r>
            <a:r>
              <a:rPr lang="en-US"/>
              <a:t> algorithm</a:t>
            </a:r>
          </a:p>
        </p:txBody>
      </p:sp>
      <p:sp>
        <p:nvSpPr>
          <p:cNvPr id="18739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371600"/>
            <a:ext cx="8229600" cy="4953000"/>
          </a:xfrm>
        </p:spPr>
        <p:txBody>
          <a:bodyPr/>
          <a:lstStyle/>
          <a:p>
            <a:pPr eaLnBrk="1" hangingPunct="1">
              <a:defRPr/>
            </a:pPr>
            <a:r>
              <a:rPr lang="en-US"/>
              <a:t>Helix:</a:t>
            </a:r>
          </a:p>
          <a:p>
            <a:pPr lvl="1" eaLnBrk="1" hangingPunct="1">
              <a:defRPr/>
            </a:pPr>
            <a:r>
              <a:rPr lang="en-US" sz="2400"/>
              <a:t>Scan through the peptide and identify regions where 4 out of 6 contiguous residues have P(H) &gt; 1.00. That region is declared an alpha-helix. </a:t>
            </a:r>
          </a:p>
          <a:p>
            <a:pPr lvl="1" eaLnBrk="1" hangingPunct="1">
              <a:defRPr/>
            </a:pPr>
            <a:r>
              <a:rPr lang="en-US" sz="2400"/>
              <a:t>Extend the helix in both directions until a set of four contiguous residues that have an average P(H) &lt; 1.00 is reached. That is declared the end of the helix. </a:t>
            </a:r>
          </a:p>
          <a:p>
            <a:pPr lvl="1" eaLnBrk="1" hangingPunct="1">
              <a:defRPr/>
            </a:pPr>
            <a:r>
              <a:rPr lang="en-US" sz="2400"/>
              <a:t>If the segment defined by this procedure is longer than 5 residues and the average P(H) &gt; P(E) for that segment, the segment can be assigned as a helix. </a:t>
            </a:r>
          </a:p>
          <a:p>
            <a:pPr lvl="1" eaLnBrk="1" hangingPunct="1">
              <a:defRPr/>
            </a:pPr>
            <a:r>
              <a:rPr lang="en-US" sz="2400"/>
              <a:t>Repeat this procedure to locate all of the helical regions in the sequence. 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5"/>
          <p:cNvSpPr>
            <a:spLocks noChangeArrowheads="1"/>
          </p:cNvSpPr>
          <p:nvPr/>
        </p:nvSpPr>
        <p:spPr bwMode="auto">
          <a:xfrm>
            <a:off x="152400" y="2971800"/>
            <a:ext cx="8839200" cy="2667000"/>
          </a:xfrm>
          <a:prstGeom prst="rect">
            <a:avLst/>
          </a:prstGeom>
          <a:solidFill>
            <a:schemeClr val="accent1"/>
          </a:solidFill>
          <a:ln w="12700" cap="sq">
            <a:solidFill>
              <a:schemeClr val="tx1"/>
            </a:solidFill>
            <a:miter lim="800000"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1755" name="Rectangle 11"/>
          <p:cNvSpPr>
            <a:spLocks noChangeArrowheads="1"/>
          </p:cNvSpPr>
          <p:nvPr/>
        </p:nvSpPr>
        <p:spPr bwMode="auto">
          <a:xfrm>
            <a:off x="2667000" y="4572000"/>
            <a:ext cx="3719513" cy="663575"/>
          </a:xfrm>
          <a:prstGeom prst="rect">
            <a:avLst/>
          </a:prstGeom>
          <a:solidFill>
            <a:srgbClr val="FFCC00"/>
          </a:solidFill>
          <a:ln w="31750">
            <a:solidFill>
              <a:schemeClr val="bg2"/>
            </a:solidFill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grpSp>
        <p:nvGrpSpPr>
          <p:cNvPr id="27652" name="Group 1081"/>
          <p:cNvGrpSpPr>
            <a:grpSpLocks/>
          </p:cNvGrpSpPr>
          <p:nvPr/>
        </p:nvGrpSpPr>
        <p:grpSpPr bwMode="auto">
          <a:xfrm>
            <a:off x="304800" y="3048000"/>
            <a:ext cx="8474075" cy="2424113"/>
            <a:chOff x="182" y="1958"/>
            <a:chExt cx="5338" cy="1527"/>
          </a:xfrm>
        </p:grpSpPr>
        <p:sp>
          <p:nvSpPr>
            <p:cNvPr id="27657" name="AutoShape 7"/>
            <p:cNvSpPr>
              <a:spLocks noChangeAspect="1" noChangeArrowheads="1" noTextEdit="1"/>
            </p:cNvSpPr>
            <p:nvPr/>
          </p:nvSpPr>
          <p:spPr bwMode="auto">
            <a:xfrm>
              <a:off x="192" y="1968"/>
              <a:ext cx="5328" cy="151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7658" name="Rectangle 14"/>
            <p:cNvSpPr>
              <a:spLocks noChangeArrowheads="1"/>
            </p:cNvSpPr>
            <p:nvPr/>
          </p:nvSpPr>
          <p:spPr bwMode="auto">
            <a:xfrm>
              <a:off x="980" y="2162"/>
              <a:ext cx="112" cy="2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2300" b="1">
                  <a:solidFill>
                    <a:srgbClr val="000000"/>
                  </a:solidFill>
                  <a:latin typeface="Arial" charset="0"/>
                </a:rPr>
                <a:t>T</a:t>
              </a:r>
              <a:endParaRPr lang="en-US"/>
            </a:p>
          </p:txBody>
        </p:sp>
        <p:sp>
          <p:nvSpPr>
            <p:cNvPr id="27659" name="Rectangle 15"/>
            <p:cNvSpPr>
              <a:spLocks noChangeArrowheads="1"/>
            </p:cNvSpPr>
            <p:nvPr/>
          </p:nvSpPr>
          <p:spPr bwMode="auto">
            <a:xfrm>
              <a:off x="1368" y="2162"/>
              <a:ext cx="123" cy="2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2300" b="1">
                  <a:solidFill>
                    <a:srgbClr val="000000"/>
                  </a:solidFill>
                  <a:latin typeface="Arial" charset="0"/>
                </a:rPr>
                <a:t>S</a:t>
              </a:r>
              <a:endParaRPr lang="en-US"/>
            </a:p>
          </p:txBody>
        </p:sp>
        <p:sp>
          <p:nvSpPr>
            <p:cNvPr id="27660" name="Rectangle 16"/>
            <p:cNvSpPr>
              <a:spLocks noChangeArrowheads="1"/>
            </p:cNvSpPr>
            <p:nvPr/>
          </p:nvSpPr>
          <p:spPr bwMode="auto">
            <a:xfrm>
              <a:off x="1757" y="2162"/>
              <a:ext cx="123" cy="2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2300" b="1">
                  <a:solidFill>
                    <a:srgbClr val="000000"/>
                  </a:solidFill>
                  <a:latin typeface="Arial" charset="0"/>
                </a:rPr>
                <a:t>P</a:t>
              </a:r>
              <a:endParaRPr lang="en-US"/>
            </a:p>
          </p:txBody>
        </p:sp>
        <p:sp>
          <p:nvSpPr>
            <p:cNvPr id="27661" name="Rectangle 17"/>
            <p:cNvSpPr>
              <a:spLocks noChangeArrowheads="1"/>
            </p:cNvSpPr>
            <p:nvPr/>
          </p:nvSpPr>
          <p:spPr bwMode="auto">
            <a:xfrm>
              <a:off x="2146" y="2162"/>
              <a:ext cx="112" cy="2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2300" b="1">
                  <a:solidFill>
                    <a:srgbClr val="000000"/>
                  </a:solidFill>
                  <a:latin typeface="Arial" charset="0"/>
                </a:rPr>
                <a:t>T</a:t>
              </a:r>
              <a:endParaRPr lang="en-US"/>
            </a:p>
          </p:txBody>
        </p:sp>
        <p:sp>
          <p:nvSpPr>
            <p:cNvPr id="27662" name="Rectangle 18"/>
            <p:cNvSpPr>
              <a:spLocks noChangeArrowheads="1"/>
            </p:cNvSpPr>
            <p:nvPr/>
          </p:nvSpPr>
          <p:spPr bwMode="auto">
            <a:xfrm>
              <a:off x="2535" y="2162"/>
              <a:ext cx="133" cy="2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2300" b="1">
                  <a:solidFill>
                    <a:srgbClr val="000000"/>
                  </a:solidFill>
                  <a:latin typeface="Arial" charset="0"/>
                </a:rPr>
                <a:t>A</a:t>
              </a:r>
              <a:endParaRPr lang="en-US"/>
            </a:p>
          </p:txBody>
        </p:sp>
        <p:sp>
          <p:nvSpPr>
            <p:cNvPr id="27663" name="Rectangle 19"/>
            <p:cNvSpPr>
              <a:spLocks noChangeArrowheads="1"/>
            </p:cNvSpPr>
            <p:nvPr/>
          </p:nvSpPr>
          <p:spPr bwMode="auto">
            <a:xfrm>
              <a:off x="2924" y="2162"/>
              <a:ext cx="123" cy="2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2300" b="1">
                  <a:solidFill>
                    <a:srgbClr val="000000"/>
                  </a:solidFill>
                  <a:latin typeface="Arial" charset="0"/>
                </a:rPr>
                <a:t>E</a:t>
              </a:r>
              <a:endParaRPr lang="en-US"/>
            </a:p>
          </p:txBody>
        </p:sp>
        <p:sp>
          <p:nvSpPr>
            <p:cNvPr id="27664" name="Rectangle 20"/>
            <p:cNvSpPr>
              <a:spLocks noChangeArrowheads="1"/>
            </p:cNvSpPr>
            <p:nvPr/>
          </p:nvSpPr>
          <p:spPr bwMode="auto">
            <a:xfrm>
              <a:off x="3323" y="2162"/>
              <a:ext cx="112" cy="2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2300" b="1">
                  <a:solidFill>
                    <a:srgbClr val="000000"/>
                  </a:solidFill>
                  <a:latin typeface="Arial" charset="0"/>
                </a:rPr>
                <a:t>L</a:t>
              </a:r>
              <a:endParaRPr lang="en-US"/>
            </a:p>
          </p:txBody>
        </p:sp>
        <p:sp>
          <p:nvSpPr>
            <p:cNvPr id="27665" name="Rectangle 21"/>
            <p:cNvSpPr>
              <a:spLocks noChangeArrowheads="1"/>
            </p:cNvSpPr>
            <p:nvPr/>
          </p:nvSpPr>
          <p:spPr bwMode="auto">
            <a:xfrm>
              <a:off x="3682" y="2162"/>
              <a:ext cx="153" cy="2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2300" b="1">
                  <a:solidFill>
                    <a:srgbClr val="000000"/>
                  </a:solidFill>
                  <a:latin typeface="Arial" charset="0"/>
                </a:rPr>
                <a:t>M</a:t>
              </a:r>
              <a:endParaRPr lang="en-US"/>
            </a:p>
          </p:txBody>
        </p:sp>
        <p:sp>
          <p:nvSpPr>
            <p:cNvPr id="27666" name="Rectangle 22"/>
            <p:cNvSpPr>
              <a:spLocks noChangeArrowheads="1"/>
            </p:cNvSpPr>
            <p:nvPr/>
          </p:nvSpPr>
          <p:spPr bwMode="auto">
            <a:xfrm>
              <a:off x="4091" y="2162"/>
              <a:ext cx="133" cy="2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2300" b="1">
                  <a:solidFill>
                    <a:srgbClr val="000000"/>
                  </a:solidFill>
                  <a:latin typeface="Arial" charset="0"/>
                </a:rPr>
                <a:t>R</a:t>
              </a:r>
              <a:endParaRPr lang="en-US"/>
            </a:p>
          </p:txBody>
        </p:sp>
        <p:sp>
          <p:nvSpPr>
            <p:cNvPr id="27667" name="Rectangle 23"/>
            <p:cNvSpPr>
              <a:spLocks noChangeArrowheads="1"/>
            </p:cNvSpPr>
            <p:nvPr/>
          </p:nvSpPr>
          <p:spPr bwMode="auto">
            <a:xfrm>
              <a:off x="4480" y="2162"/>
              <a:ext cx="123" cy="2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2300" b="1">
                  <a:solidFill>
                    <a:srgbClr val="000000"/>
                  </a:solidFill>
                  <a:latin typeface="Arial" charset="0"/>
                </a:rPr>
                <a:t>S</a:t>
              </a:r>
              <a:endParaRPr lang="en-US"/>
            </a:p>
          </p:txBody>
        </p:sp>
        <p:sp>
          <p:nvSpPr>
            <p:cNvPr id="27668" name="Rectangle 24"/>
            <p:cNvSpPr>
              <a:spLocks noChangeArrowheads="1"/>
            </p:cNvSpPr>
            <p:nvPr/>
          </p:nvSpPr>
          <p:spPr bwMode="auto">
            <a:xfrm>
              <a:off x="4869" y="2162"/>
              <a:ext cx="112" cy="2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2300" b="1">
                  <a:solidFill>
                    <a:srgbClr val="000000"/>
                  </a:solidFill>
                  <a:latin typeface="Arial" charset="0"/>
                </a:rPr>
                <a:t>T</a:t>
              </a:r>
              <a:endParaRPr lang="en-US"/>
            </a:p>
          </p:txBody>
        </p:sp>
        <p:sp>
          <p:nvSpPr>
            <p:cNvPr id="27669" name="Rectangle 25"/>
            <p:cNvSpPr>
              <a:spLocks noChangeArrowheads="1"/>
            </p:cNvSpPr>
            <p:nvPr/>
          </p:nvSpPr>
          <p:spPr bwMode="auto">
            <a:xfrm>
              <a:off x="5248" y="2162"/>
              <a:ext cx="143" cy="2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2300" b="1">
                  <a:solidFill>
                    <a:srgbClr val="000000"/>
                  </a:solidFill>
                  <a:latin typeface="Arial" charset="0"/>
                </a:rPr>
                <a:t>G</a:t>
              </a:r>
              <a:endParaRPr lang="en-US"/>
            </a:p>
          </p:txBody>
        </p:sp>
        <p:sp>
          <p:nvSpPr>
            <p:cNvPr id="27670" name="Rectangle 26"/>
            <p:cNvSpPr>
              <a:spLocks noChangeArrowheads="1"/>
            </p:cNvSpPr>
            <p:nvPr/>
          </p:nvSpPr>
          <p:spPr bwMode="auto">
            <a:xfrm>
              <a:off x="484" y="2386"/>
              <a:ext cx="263" cy="15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1600" b="1">
                  <a:solidFill>
                    <a:srgbClr val="000000"/>
                  </a:solidFill>
                  <a:latin typeface="Arial" charset="0"/>
                </a:rPr>
                <a:t>P(H)</a:t>
              </a:r>
              <a:endParaRPr lang="en-US"/>
            </a:p>
          </p:txBody>
        </p:sp>
        <p:sp>
          <p:nvSpPr>
            <p:cNvPr id="27671" name="Rectangle 27"/>
            <p:cNvSpPr>
              <a:spLocks noChangeArrowheads="1"/>
            </p:cNvSpPr>
            <p:nvPr/>
          </p:nvSpPr>
          <p:spPr bwMode="auto">
            <a:xfrm>
              <a:off x="980" y="2386"/>
              <a:ext cx="142" cy="15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1600">
                  <a:solidFill>
                    <a:srgbClr val="000000"/>
                  </a:solidFill>
                  <a:latin typeface="Arial" charset="0"/>
                </a:rPr>
                <a:t>69</a:t>
              </a:r>
              <a:endParaRPr lang="en-US"/>
            </a:p>
          </p:txBody>
        </p:sp>
        <p:sp>
          <p:nvSpPr>
            <p:cNvPr id="27672" name="Rectangle 28"/>
            <p:cNvSpPr>
              <a:spLocks noChangeArrowheads="1"/>
            </p:cNvSpPr>
            <p:nvPr/>
          </p:nvSpPr>
          <p:spPr bwMode="auto">
            <a:xfrm>
              <a:off x="1368" y="2386"/>
              <a:ext cx="142" cy="15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1600">
                  <a:solidFill>
                    <a:srgbClr val="000000"/>
                  </a:solidFill>
                  <a:latin typeface="Arial" charset="0"/>
                </a:rPr>
                <a:t>77</a:t>
              </a:r>
              <a:endParaRPr lang="en-US"/>
            </a:p>
          </p:txBody>
        </p:sp>
        <p:sp>
          <p:nvSpPr>
            <p:cNvPr id="27673" name="Rectangle 29"/>
            <p:cNvSpPr>
              <a:spLocks noChangeArrowheads="1"/>
            </p:cNvSpPr>
            <p:nvPr/>
          </p:nvSpPr>
          <p:spPr bwMode="auto">
            <a:xfrm>
              <a:off x="1757" y="2386"/>
              <a:ext cx="142" cy="15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1600">
                  <a:solidFill>
                    <a:srgbClr val="000000"/>
                  </a:solidFill>
                  <a:latin typeface="Arial" charset="0"/>
                </a:rPr>
                <a:t>57</a:t>
              </a:r>
              <a:endParaRPr lang="en-US"/>
            </a:p>
          </p:txBody>
        </p:sp>
        <p:sp>
          <p:nvSpPr>
            <p:cNvPr id="27674" name="Rectangle 30"/>
            <p:cNvSpPr>
              <a:spLocks noChangeArrowheads="1"/>
            </p:cNvSpPr>
            <p:nvPr/>
          </p:nvSpPr>
          <p:spPr bwMode="auto">
            <a:xfrm>
              <a:off x="2146" y="2386"/>
              <a:ext cx="142" cy="15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1600">
                  <a:solidFill>
                    <a:srgbClr val="000000"/>
                  </a:solidFill>
                  <a:latin typeface="Arial" charset="0"/>
                </a:rPr>
                <a:t>69</a:t>
              </a:r>
              <a:endParaRPr lang="en-US"/>
            </a:p>
          </p:txBody>
        </p:sp>
        <p:sp>
          <p:nvSpPr>
            <p:cNvPr id="27675" name="Rectangle 31"/>
            <p:cNvSpPr>
              <a:spLocks noChangeArrowheads="1"/>
            </p:cNvSpPr>
            <p:nvPr/>
          </p:nvSpPr>
          <p:spPr bwMode="auto">
            <a:xfrm>
              <a:off x="2496" y="2386"/>
              <a:ext cx="213" cy="15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1600">
                  <a:solidFill>
                    <a:srgbClr val="000000"/>
                  </a:solidFill>
                  <a:latin typeface="Arial" charset="0"/>
                </a:rPr>
                <a:t>142</a:t>
              </a:r>
              <a:endParaRPr lang="en-US"/>
            </a:p>
          </p:txBody>
        </p:sp>
        <p:sp>
          <p:nvSpPr>
            <p:cNvPr id="27676" name="Rectangle 32"/>
            <p:cNvSpPr>
              <a:spLocks noChangeArrowheads="1"/>
            </p:cNvSpPr>
            <p:nvPr/>
          </p:nvSpPr>
          <p:spPr bwMode="auto">
            <a:xfrm>
              <a:off x="2885" y="2386"/>
              <a:ext cx="213" cy="15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1600">
                  <a:solidFill>
                    <a:srgbClr val="000000"/>
                  </a:solidFill>
                  <a:latin typeface="Arial" charset="0"/>
                </a:rPr>
                <a:t>151</a:t>
              </a:r>
              <a:endParaRPr lang="en-US"/>
            </a:p>
          </p:txBody>
        </p:sp>
        <p:sp>
          <p:nvSpPr>
            <p:cNvPr id="27677" name="Rectangle 33"/>
            <p:cNvSpPr>
              <a:spLocks noChangeArrowheads="1"/>
            </p:cNvSpPr>
            <p:nvPr/>
          </p:nvSpPr>
          <p:spPr bwMode="auto">
            <a:xfrm>
              <a:off x="3274" y="2386"/>
              <a:ext cx="213" cy="15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1600">
                  <a:solidFill>
                    <a:srgbClr val="000000"/>
                  </a:solidFill>
                  <a:latin typeface="Arial" charset="0"/>
                </a:rPr>
                <a:t>121</a:t>
              </a:r>
              <a:endParaRPr lang="en-US"/>
            </a:p>
          </p:txBody>
        </p:sp>
        <p:sp>
          <p:nvSpPr>
            <p:cNvPr id="27678" name="Rectangle 34"/>
            <p:cNvSpPr>
              <a:spLocks noChangeArrowheads="1"/>
            </p:cNvSpPr>
            <p:nvPr/>
          </p:nvSpPr>
          <p:spPr bwMode="auto">
            <a:xfrm>
              <a:off x="3663" y="2386"/>
              <a:ext cx="213" cy="15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1600">
                  <a:solidFill>
                    <a:srgbClr val="000000"/>
                  </a:solidFill>
                  <a:latin typeface="Arial" charset="0"/>
                </a:rPr>
                <a:t>145</a:t>
              </a:r>
              <a:endParaRPr lang="en-US"/>
            </a:p>
          </p:txBody>
        </p:sp>
        <p:sp>
          <p:nvSpPr>
            <p:cNvPr id="27679" name="Rectangle 35"/>
            <p:cNvSpPr>
              <a:spLocks noChangeArrowheads="1"/>
            </p:cNvSpPr>
            <p:nvPr/>
          </p:nvSpPr>
          <p:spPr bwMode="auto">
            <a:xfrm>
              <a:off x="4091" y="2386"/>
              <a:ext cx="142" cy="15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1600">
                  <a:solidFill>
                    <a:srgbClr val="000000"/>
                  </a:solidFill>
                  <a:latin typeface="Arial" charset="0"/>
                </a:rPr>
                <a:t>98</a:t>
              </a:r>
              <a:endParaRPr lang="en-US"/>
            </a:p>
          </p:txBody>
        </p:sp>
        <p:sp>
          <p:nvSpPr>
            <p:cNvPr id="27680" name="Rectangle 36"/>
            <p:cNvSpPr>
              <a:spLocks noChangeArrowheads="1"/>
            </p:cNvSpPr>
            <p:nvPr/>
          </p:nvSpPr>
          <p:spPr bwMode="auto">
            <a:xfrm>
              <a:off x="4480" y="2386"/>
              <a:ext cx="142" cy="15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1600">
                  <a:solidFill>
                    <a:srgbClr val="000000"/>
                  </a:solidFill>
                  <a:latin typeface="Arial" charset="0"/>
                </a:rPr>
                <a:t>77</a:t>
              </a:r>
              <a:endParaRPr lang="en-US"/>
            </a:p>
          </p:txBody>
        </p:sp>
        <p:sp>
          <p:nvSpPr>
            <p:cNvPr id="27681" name="Rectangle 37"/>
            <p:cNvSpPr>
              <a:spLocks noChangeArrowheads="1"/>
            </p:cNvSpPr>
            <p:nvPr/>
          </p:nvSpPr>
          <p:spPr bwMode="auto">
            <a:xfrm>
              <a:off x="4869" y="2386"/>
              <a:ext cx="142" cy="15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1600">
                  <a:solidFill>
                    <a:srgbClr val="000000"/>
                  </a:solidFill>
                  <a:latin typeface="Arial" charset="0"/>
                </a:rPr>
                <a:t>69</a:t>
              </a:r>
              <a:endParaRPr lang="en-US"/>
            </a:p>
          </p:txBody>
        </p:sp>
        <p:sp>
          <p:nvSpPr>
            <p:cNvPr id="27682" name="Rectangle 38"/>
            <p:cNvSpPr>
              <a:spLocks noChangeArrowheads="1"/>
            </p:cNvSpPr>
            <p:nvPr/>
          </p:nvSpPr>
          <p:spPr bwMode="auto">
            <a:xfrm>
              <a:off x="5257" y="2386"/>
              <a:ext cx="142" cy="15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1600">
                  <a:solidFill>
                    <a:srgbClr val="000000"/>
                  </a:solidFill>
                  <a:latin typeface="Arial" charset="0"/>
                </a:rPr>
                <a:t>57</a:t>
              </a:r>
              <a:endParaRPr lang="en-US"/>
            </a:p>
          </p:txBody>
        </p:sp>
        <p:sp>
          <p:nvSpPr>
            <p:cNvPr id="27683" name="Rectangle 39"/>
            <p:cNvSpPr>
              <a:spLocks noChangeArrowheads="1"/>
            </p:cNvSpPr>
            <p:nvPr/>
          </p:nvSpPr>
          <p:spPr bwMode="auto">
            <a:xfrm>
              <a:off x="980" y="2911"/>
              <a:ext cx="112" cy="2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2300" b="1">
                  <a:solidFill>
                    <a:srgbClr val="000000"/>
                  </a:solidFill>
                  <a:latin typeface="Arial" charset="0"/>
                </a:rPr>
                <a:t>T</a:t>
              </a:r>
              <a:endParaRPr lang="en-US"/>
            </a:p>
          </p:txBody>
        </p:sp>
        <p:sp>
          <p:nvSpPr>
            <p:cNvPr id="27684" name="Rectangle 40"/>
            <p:cNvSpPr>
              <a:spLocks noChangeArrowheads="1"/>
            </p:cNvSpPr>
            <p:nvPr/>
          </p:nvSpPr>
          <p:spPr bwMode="auto">
            <a:xfrm>
              <a:off x="1368" y="2911"/>
              <a:ext cx="123" cy="2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2300" b="1">
                  <a:solidFill>
                    <a:srgbClr val="000000"/>
                  </a:solidFill>
                  <a:latin typeface="Arial" charset="0"/>
                </a:rPr>
                <a:t>S</a:t>
              </a:r>
              <a:endParaRPr lang="en-US"/>
            </a:p>
          </p:txBody>
        </p:sp>
        <p:sp>
          <p:nvSpPr>
            <p:cNvPr id="27685" name="Rectangle 41"/>
            <p:cNvSpPr>
              <a:spLocks noChangeArrowheads="1"/>
            </p:cNvSpPr>
            <p:nvPr/>
          </p:nvSpPr>
          <p:spPr bwMode="auto">
            <a:xfrm>
              <a:off x="1757" y="2911"/>
              <a:ext cx="123" cy="2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2300" b="1">
                  <a:solidFill>
                    <a:srgbClr val="000000"/>
                  </a:solidFill>
                  <a:latin typeface="Arial" charset="0"/>
                </a:rPr>
                <a:t>P</a:t>
              </a:r>
              <a:endParaRPr lang="en-US"/>
            </a:p>
          </p:txBody>
        </p:sp>
        <p:sp>
          <p:nvSpPr>
            <p:cNvPr id="27686" name="Rectangle 42"/>
            <p:cNvSpPr>
              <a:spLocks noChangeArrowheads="1"/>
            </p:cNvSpPr>
            <p:nvPr/>
          </p:nvSpPr>
          <p:spPr bwMode="auto">
            <a:xfrm>
              <a:off x="2146" y="2911"/>
              <a:ext cx="112" cy="2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2300" b="1">
                  <a:solidFill>
                    <a:srgbClr val="000000"/>
                  </a:solidFill>
                  <a:latin typeface="Arial" charset="0"/>
                </a:rPr>
                <a:t>T</a:t>
              </a:r>
              <a:endParaRPr lang="en-US"/>
            </a:p>
          </p:txBody>
        </p:sp>
        <p:sp>
          <p:nvSpPr>
            <p:cNvPr id="27687" name="Rectangle 43"/>
            <p:cNvSpPr>
              <a:spLocks noChangeArrowheads="1"/>
            </p:cNvSpPr>
            <p:nvPr/>
          </p:nvSpPr>
          <p:spPr bwMode="auto">
            <a:xfrm>
              <a:off x="2535" y="2911"/>
              <a:ext cx="133" cy="2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2300" b="1">
                  <a:solidFill>
                    <a:srgbClr val="000000"/>
                  </a:solidFill>
                  <a:latin typeface="Arial" charset="0"/>
                </a:rPr>
                <a:t>A</a:t>
              </a:r>
              <a:endParaRPr lang="en-US"/>
            </a:p>
          </p:txBody>
        </p:sp>
        <p:sp>
          <p:nvSpPr>
            <p:cNvPr id="27688" name="Rectangle 44"/>
            <p:cNvSpPr>
              <a:spLocks noChangeArrowheads="1"/>
            </p:cNvSpPr>
            <p:nvPr/>
          </p:nvSpPr>
          <p:spPr bwMode="auto">
            <a:xfrm>
              <a:off x="2924" y="2911"/>
              <a:ext cx="123" cy="2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2300" b="1">
                  <a:solidFill>
                    <a:srgbClr val="000000"/>
                  </a:solidFill>
                  <a:latin typeface="Arial" charset="0"/>
                </a:rPr>
                <a:t>E</a:t>
              </a:r>
              <a:endParaRPr lang="en-US"/>
            </a:p>
          </p:txBody>
        </p:sp>
        <p:sp>
          <p:nvSpPr>
            <p:cNvPr id="27689" name="Rectangle 45"/>
            <p:cNvSpPr>
              <a:spLocks noChangeArrowheads="1"/>
            </p:cNvSpPr>
            <p:nvPr/>
          </p:nvSpPr>
          <p:spPr bwMode="auto">
            <a:xfrm>
              <a:off x="3323" y="2911"/>
              <a:ext cx="112" cy="2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2300" b="1">
                  <a:solidFill>
                    <a:srgbClr val="000000"/>
                  </a:solidFill>
                  <a:latin typeface="Arial" charset="0"/>
                </a:rPr>
                <a:t>L</a:t>
              </a:r>
              <a:endParaRPr lang="en-US"/>
            </a:p>
          </p:txBody>
        </p:sp>
        <p:sp>
          <p:nvSpPr>
            <p:cNvPr id="27690" name="Rectangle 46"/>
            <p:cNvSpPr>
              <a:spLocks noChangeArrowheads="1"/>
            </p:cNvSpPr>
            <p:nvPr/>
          </p:nvSpPr>
          <p:spPr bwMode="auto">
            <a:xfrm>
              <a:off x="3682" y="2911"/>
              <a:ext cx="153" cy="2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2300" b="1">
                  <a:solidFill>
                    <a:srgbClr val="000000"/>
                  </a:solidFill>
                  <a:latin typeface="Arial" charset="0"/>
                </a:rPr>
                <a:t>M</a:t>
              </a:r>
              <a:endParaRPr lang="en-US"/>
            </a:p>
          </p:txBody>
        </p:sp>
        <p:sp>
          <p:nvSpPr>
            <p:cNvPr id="27691" name="Rectangle 47"/>
            <p:cNvSpPr>
              <a:spLocks noChangeArrowheads="1"/>
            </p:cNvSpPr>
            <p:nvPr/>
          </p:nvSpPr>
          <p:spPr bwMode="auto">
            <a:xfrm>
              <a:off x="4091" y="2911"/>
              <a:ext cx="133" cy="2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2300" b="1">
                  <a:solidFill>
                    <a:srgbClr val="000000"/>
                  </a:solidFill>
                  <a:latin typeface="Arial" charset="0"/>
                </a:rPr>
                <a:t>R</a:t>
              </a:r>
              <a:endParaRPr lang="en-US"/>
            </a:p>
          </p:txBody>
        </p:sp>
        <p:sp>
          <p:nvSpPr>
            <p:cNvPr id="27692" name="Rectangle 48"/>
            <p:cNvSpPr>
              <a:spLocks noChangeArrowheads="1"/>
            </p:cNvSpPr>
            <p:nvPr/>
          </p:nvSpPr>
          <p:spPr bwMode="auto">
            <a:xfrm>
              <a:off x="4480" y="2911"/>
              <a:ext cx="123" cy="2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2300" b="1">
                  <a:solidFill>
                    <a:srgbClr val="000000"/>
                  </a:solidFill>
                  <a:latin typeface="Arial" charset="0"/>
                </a:rPr>
                <a:t>S</a:t>
              </a:r>
              <a:endParaRPr lang="en-US"/>
            </a:p>
          </p:txBody>
        </p:sp>
        <p:sp>
          <p:nvSpPr>
            <p:cNvPr id="27693" name="Rectangle 49"/>
            <p:cNvSpPr>
              <a:spLocks noChangeArrowheads="1"/>
            </p:cNvSpPr>
            <p:nvPr/>
          </p:nvSpPr>
          <p:spPr bwMode="auto">
            <a:xfrm>
              <a:off x="4869" y="2911"/>
              <a:ext cx="112" cy="2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2300" b="1">
                  <a:solidFill>
                    <a:srgbClr val="000000"/>
                  </a:solidFill>
                  <a:latin typeface="Arial" charset="0"/>
                </a:rPr>
                <a:t>T</a:t>
              </a:r>
              <a:endParaRPr lang="en-US"/>
            </a:p>
          </p:txBody>
        </p:sp>
        <p:sp>
          <p:nvSpPr>
            <p:cNvPr id="27694" name="Rectangle 50"/>
            <p:cNvSpPr>
              <a:spLocks noChangeArrowheads="1"/>
            </p:cNvSpPr>
            <p:nvPr/>
          </p:nvSpPr>
          <p:spPr bwMode="auto">
            <a:xfrm>
              <a:off x="5248" y="2911"/>
              <a:ext cx="143" cy="2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2300" b="1">
                  <a:solidFill>
                    <a:srgbClr val="000000"/>
                  </a:solidFill>
                  <a:latin typeface="Arial" charset="0"/>
                </a:rPr>
                <a:t>G</a:t>
              </a:r>
              <a:endParaRPr lang="en-US"/>
            </a:p>
          </p:txBody>
        </p:sp>
        <p:sp>
          <p:nvSpPr>
            <p:cNvPr id="27695" name="Rectangle 51"/>
            <p:cNvSpPr>
              <a:spLocks noChangeArrowheads="1"/>
            </p:cNvSpPr>
            <p:nvPr/>
          </p:nvSpPr>
          <p:spPr bwMode="auto">
            <a:xfrm>
              <a:off x="484" y="3135"/>
              <a:ext cx="263" cy="15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1600" b="1">
                  <a:solidFill>
                    <a:srgbClr val="000000"/>
                  </a:solidFill>
                  <a:latin typeface="Arial" charset="0"/>
                </a:rPr>
                <a:t>P(H)</a:t>
              </a:r>
              <a:endParaRPr lang="en-US"/>
            </a:p>
          </p:txBody>
        </p:sp>
        <p:sp>
          <p:nvSpPr>
            <p:cNvPr id="27696" name="Rectangle 52"/>
            <p:cNvSpPr>
              <a:spLocks noChangeArrowheads="1"/>
            </p:cNvSpPr>
            <p:nvPr/>
          </p:nvSpPr>
          <p:spPr bwMode="auto">
            <a:xfrm>
              <a:off x="980" y="3135"/>
              <a:ext cx="142" cy="15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1600">
                  <a:solidFill>
                    <a:srgbClr val="000000"/>
                  </a:solidFill>
                  <a:latin typeface="Arial" charset="0"/>
                </a:rPr>
                <a:t>69</a:t>
              </a:r>
              <a:endParaRPr lang="en-US"/>
            </a:p>
          </p:txBody>
        </p:sp>
        <p:sp>
          <p:nvSpPr>
            <p:cNvPr id="27697" name="Rectangle 53"/>
            <p:cNvSpPr>
              <a:spLocks noChangeArrowheads="1"/>
            </p:cNvSpPr>
            <p:nvPr/>
          </p:nvSpPr>
          <p:spPr bwMode="auto">
            <a:xfrm>
              <a:off x="1368" y="3135"/>
              <a:ext cx="142" cy="15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1600">
                  <a:solidFill>
                    <a:srgbClr val="000000"/>
                  </a:solidFill>
                  <a:latin typeface="Arial" charset="0"/>
                </a:rPr>
                <a:t>77</a:t>
              </a:r>
              <a:endParaRPr lang="en-US"/>
            </a:p>
          </p:txBody>
        </p:sp>
        <p:sp>
          <p:nvSpPr>
            <p:cNvPr id="27698" name="Rectangle 54"/>
            <p:cNvSpPr>
              <a:spLocks noChangeArrowheads="1"/>
            </p:cNvSpPr>
            <p:nvPr/>
          </p:nvSpPr>
          <p:spPr bwMode="auto">
            <a:xfrm>
              <a:off x="1757" y="3135"/>
              <a:ext cx="142" cy="15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1600">
                  <a:solidFill>
                    <a:srgbClr val="000000"/>
                  </a:solidFill>
                  <a:latin typeface="Arial" charset="0"/>
                </a:rPr>
                <a:t>57</a:t>
              </a:r>
              <a:endParaRPr lang="en-US"/>
            </a:p>
          </p:txBody>
        </p:sp>
        <p:sp>
          <p:nvSpPr>
            <p:cNvPr id="27699" name="Rectangle 55"/>
            <p:cNvSpPr>
              <a:spLocks noChangeArrowheads="1"/>
            </p:cNvSpPr>
            <p:nvPr/>
          </p:nvSpPr>
          <p:spPr bwMode="auto">
            <a:xfrm>
              <a:off x="2146" y="3135"/>
              <a:ext cx="142" cy="15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1600">
                  <a:solidFill>
                    <a:srgbClr val="000000"/>
                  </a:solidFill>
                  <a:latin typeface="Arial" charset="0"/>
                </a:rPr>
                <a:t>69</a:t>
              </a:r>
              <a:endParaRPr lang="en-US"/>
            </a:p>
          </p:txBody>
        </p:sp>
        <p:sp>
          <p:nvSpPr>
            <p:cNvPr id="27700" name="Rectangle 56"/>
            <p:cNvSpPr>
              <a:spLocks noChangeArrowheads="1"/>
            </p:cNvSpPr>
            <p:nvPr/>
          </p:nvSpPr>
          <p:spPr bwMode="auto">
            <a:xfrm>
              <a:off x="2496" y="3135"/>
              <a:ext cx="213" cy="15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1600">
                  <a:solidFill>
                    <a:srgbClr val="000000"/>
                  </a:solidFill>
                  <a:latin typeface="Arial" charset="0"/>
                </a:rPr>
                <a:t>142</a:t>
              </a:r>
              <a:endParaRPr lang="en-US"/>
            </a:p>
          </p:txBody>
        </p:sp>
        <p:sp>
          <p:nvSpPr>
            <p:cNvPr id="27701" name="Rectangle 57"/>
            <p:cNvSpPr>
              <a:spLocks noChangeArrowheads="1"/>
            </p:cNvSpPr>
            <p:nvPr/>
          </p:nvSpPr>
          <p:spPr bwMode="auto">
            <a:xfrm>
              <a:off x="2885" y="3135"/>
              <a:ext cx="213" cy="15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1600">
                  <a:solidFill>
                    <a:srgbClr val="000000"/>
                  </a:solidFill>
                  <a:latin typeface="Arial" charset="0"/>
                </a:rPr>
                <a:t>151</a:t>
              </a:r>
              <a:endParaRPr lang="en-US"/>
            </a:p>
          </p:txBody>
        </p:sp>
        <p:sp>
          <p:nvSpPr>
            <p:cNvPr id="27702" name="Rectangle 58"/>
            <p:cNvSpPr>
              <a:spLocks noChangeArrowheads="1"/>
            </p:cNvSpPr>
            <p:nvPr/>
          </p:nvSpPr>
          <p:spPr bwMode="auto">
            <a:xfrm>
              <a:off x="3274" y="3135"/>
              <a:ext cx="213" cy="15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1600">
                  <a:solidFill>
                    <a:srgbClr val="000000"/>
                  </a:solidFill>
                  <a:latin typeface="Arial" charset="0"/>
                </a:rPr>
                <a:t>121</a:t>
              </a:r>
              <a:endParaRPr lang="en-US"/>
            </a:p>
          </p:txBody>
        </p:sp>
        <p:sp>
          <p:nvSpPr>
            <p:cNvPr id="27703" name="Rectangle 59"/>
            <p:cNvSpPr>
              <a:spLocks noChangeArrowheads="1"/>
            </p:cNvSpPr>
            <p:nvPr/>
          </p:nvSpPr>
          <p:spPr bwMode="auto">
            <a:xfrm>
              <a:off x="3663" y="3135"/>
              <a:ext cx="213" cy="15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1600">
                  <a:solidFill>
                    <a:srgbClr val="000000"/>
                  </a:solidFill>
                  <a:latin typeface="Arial" charset="0"/>
                </a:rPr>
                <a:t>145</a:t>
              </a:r>
              <a:endParaRPr lang="en-US"/>
            </a:p>
          </p:txBody>
        </p:sp>
        <p:sp>
          <p:nvSpPr>
            <p:cNvPr id="27704" name="Rectangle 60"/>
            <p:cNvSpPr>
              <a:spLocks noChangeArrowheads="1"/>
            </p:cNvSpPr>
            <p:nvPr/>
          </p:nvSpPr>
          <p:spPr bwMode="auto">
            <a:xfrm>
              <a:off x="4091" y="3135"/>
              <a:ext cx="142" cy="15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1600">
                  <a:solidFill>
                    <a:srgbClr val="000000"/>
                  </a:solidFill>
                  <a:latin typeface="Arial" charset="0"/>
                </a:rPr>
                <a:t>98</a:t>
              </a:r>
              <a:endParaRPr lang="en-US"/>
            </a:p>
          </p:txBody>
        </p:sp>
        <p:sp>
          <p:nvSpPr>
            <p:cNvPr id="27705" name="Rectangle 61"/>
            <p:cNvSpPr>
              <a:spLocks noChangeArrowheads="1"/>
            </p:cNvSpPr>
            <p:nvPr/>
          </p:nvSpPr>
          <p:spPr bwMode="auto">
            <a:xfrm>
              <a:off x="4480" y="3135"/>
              <a:ext cx="142" cy="15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1600">
                  <a:solidFill>
                    <a:srgbClr val="000000"/>
                  </a:solidFill>
                  <a:latin typeface="Arial" charset="0"/>
                </a:rPr>
                <a:t>77</a:t>
              </a:r>
              <a:endParaRPr lang="en-US"/>
            </a:p>
          </p:txBody>
        </p:sp>
        <p:sp>
          <p:nvSpPr>
            <p:cNvPr id="27706" name="Rectangle 62"/>
            <p:cNvSpPr>
              <a:spLocks noChangeArrowheads="1"/>
            </p:cNvSpPr>
            <p:nvPr/>
          </p:nvSpPr>
          <p:spPr bwMode="auto">
            <a:xfrm>
              <a:off x="4869" y="3135"/>
              <a:ext cx="142" cy="15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1600">
                  <a:solidFill>
                    <a:srgbClr val="000000"/>
                  </a:solidFill>
                  <a:latin typeface="Arial" charset="0"/>
                </a:rPr>
                <a:t>69</a:t>
              </a:r>
              <a:endParaRPr lang="en-US"/>
            </a:p>
          </p:txBody>
        </p:sp>
        <p:sp>
          <p:nvSpPr>
            <p:cNvPr id="27707" name="Rectangle 63"/>
            <p:cNvSpPr>
              <a:spLocks noChangeArrowheads="1"/>
            </p:cNvSpPr>
            <p:nvPr/>
          </p:nvSpPr>
          <p:spPr bwMode="auto">
            <a:xfrm>
              <a:off x="5257" y="3135"/>
              <a:ext cx="142" cy="15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1600">
                  <a:solidFill>
                    <a:srgbClr val="000000"/>
                  </a:solidFill>
                  <a:latin typeface="Arial" charset="0"/>
                </a:rPr>
                <a:t>57</a:t>
              </a:r>
              <a:endParaRPr lang="en-US"/>
            </a:p>
          </p:txBody>
        </p:sp>
        <p:sp>
          <p:nvSpPr>
            <p:cNvPr id="27708" name="Rectangle 64"/>
            <p:cNvSpPr>
              <a:spLocks noChangeArrowheads="1"/>
            </p:cNvSpPr>
            <p:nvPr/>
          </p:nvSpPr>
          <p:spPr bwMode="auto">
            <a:xfrm>
              <a:off x="182" y="1958"/>
              <a:ext cx="20" cy="1527"/>
            </a:xfrm>
            <a:prstGeom prst="rect">
              <a:avLst/>
            </a:prstGeom>
            <a:solidFill>
              <a:srgbClr val="000000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7709" name="Rectangle 65"/>
            <p:cNvSpPr>
              <a:spLocks noChangeArrowheads="1"/>
            </p:cNvSpPr>
            <p:nvPr/>
          </p:nvSpPr>
          <p:spPr bwMode="auto">
            <a:xfrm>
              <a:off x="5501" y="1978"/>
              <a:ext cx="19" cy="1507"/>
            </a:xfrm>
            <a:prstGeom prst="rect">
              <a:avLst/>
            </a:prstGeom>
            <a:solidFill>
              <a:srgbClr val="000000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7710" name="Rectangle 70"/>
            <p:cNvSpPr>
              <a:spLocks noChangeArrowheads="1"/>
            </p:cNvSpPr>
            <p:nvPr/>
          </p:nvSpPr>
          <p:spPr bwMode="auto">
            <a:xfrm>
              <a:off x="202" y="1958"/>
              <a:ext cx="5318" cy="20"/>
            </a:xfrm>
            <a:prstGeom prst="rect">
              <a:avLst/>
            </a:prstGeom>
            <a:solidFill>
              <a:srgbClr val="000000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7711" name="Rectangle 75"/>
            <p:cNvSpPr>
              <a:spLocks noChangeArrowheads="1"/>
            </p:cNvSpPr>
            <p:nvPr/>
          </p:nvSpPr>
          <p:spPr bwMode="auto">
            <a:xfrm>
              <a:off x="202" y="3466"/>
              <a:ext cx="5318" cy="19"/>
            </a:xfrm>
            <a:prstGeom prst="rect">
              <a:avLst/>
            </a:prstGeom>
            <a:solidFill>
              <a:srgbClr val="000000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31746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1066800" y="152400"/>
            <a:ext cx="7086600" cy="1143000"/>
          </a:xfrm>
        </p:spPr>
        <p:txBody>
          <a:bodyPr/>
          <a:lstStyle/>
          <a:p>
            <a:pPr eaLnBrk="1" hangingPunct="1">
              <a:defRPr/>
            </a:pPr>
            <a:r>
              <a:rPr lang="en-US"/>
              <a:t>Initiation</a:t>
            </a:r>
          </a:p>
        </p:txBody>
      </p:sp>
      <p:sp>
        <p:nvSpPr>
          <p:cNvPr id="27654" name="Rectangle 4"/>
          <p:cNvSpPr>
            <a:spLocks noChangeArrowheads="1"/>
          </p:cNvSpPr>
          <p:nvPr/>
        </p:nvSpPr>
        <p:spPr bwMode="auto">
          <a:xfrm>
            <a:off x="152400" y="1600200"/>
            <a:ext cx="83058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457200" indent="-457200" eaLnBrk="1" hangingPunct="1">
              <a:spcBef>
                <a:spcPct val="20000"/>
              </a:spcBef>
              <a:buFont typeface="Wingdings" pitchFamily="2" charset="2"/>
              <a:buNone/>
            </a:pPr>
            <a:r>
              <a:rPr lang="en-US" sz="3200"/>
              <a:t>	Identify regions where 4/6 have a P(H) &gt;1.00 “alpha-helix nucleus”</a:t>
            </a:r>
          </a:p>
        </p:txBody>
      </p:sp>
      <p:sp>
        <p:nvSpPr>
          <p:cNvPr id="32823" name="Rectangle 1079"/>
          <p:cNvSpPr>
            <a:spLocks noChangeArrowheads="1"/>
          </p:cNvSpPr>
          <p:nvPr/>
        </p:nvSpPr>
        <p:spPr bwMode="auto">
          <a:xfrm>
            <a:off x="2667000" y="4572000"/>
            <a:ext cx="3719513" cy="663575"/>
          </a:xfrm>
          <a:prstGeom prst="rect">
            <a:avLst/>
          </a:prstGeom>
          <a:noFill/>
          <a:ln w="31750">
            <a:solidFill>
              <a:schemeClr val="bg2"/>
            </a:solidFill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2824" name="Rectangle 1080"/>
          <p:cNvSpPr>
            <a:spLocks noChangeArrowheads="1"/>
          </p:cNvSpPr>
          <p:nvPr/>
        </p:nvSpPr>
        <p:spPr bwMode="auto">
          <a:xfrm>
            <a:off x="1371600" y="3352800"/>
            <a:ext cx="3719513" cy="663575"/>
          </a:xfrm>
          <a:prstGeom prst="rect">
            <a:avLst/>
          </a:prstGeom>
          <a:noFill/>
          <a:ln w="31750">
            <a:solidFill>
              <a:schemeClr val="bg2"/>
            </a:solidFill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8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8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755" grpId="0" animBg="1"/>
      <p:bldP spid="32823" grpId="0" animBg="1"/>
      <p:bldP spid="32824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8674" name="Group 10"/>
          <p:cNvGrpSpPr>
            <a:grpSpLocks/>
          </p:cNvGrpSpPr>
          <p:nvPr/>
        </p:nvGrpSpPr>
        <p:grpSpPr bwMode="auto">
          <a:xfrm>
            <a:off x="228600" y="2590800"/>
            <a:ext cx="8686800" cy="2438400"/>
            <a:chOff x="144" y="1632"/>
            <a:chExt cx="5472" cy="1536"/>
          </a:xfrm>
        </p:grpSpPr>
        <p:sp>
          <p:nvSpPr>
            <p:cNvPr id="28714" name="Rectangle 5"/>
            <p:cNvSpPr>
              <a:spLocks noChangeArrowheads="1"/>
            </p:cNvSpPr>
            <p:nvPr/>
          </p:nvSpPr>
          <p:spPr bwMode="auto">
            <a:xfrm>
              <a:off x="144" y="1632"/>
              <a:ext cx="5472" cy="1536"/>
            </a:xfrm>
            <a:prstGeom prst="rect">
              <a:avLst/>
            </a:prstGeom>
            <a:solidFill>
              <a:schemeClr val="accent1"/>
            </a:solidFill>
            <a:ln w="12700" cap="sq">
              <a:solidFill>
                <a:schemeClr val="tx1"/>
              </a:solidFill>
              <a:miter lim="800000"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8715" name="Rectangle 9"/>
            <p:cNvSpPr>
              <a:spLocks noChangeArrowheads="1"/>
            </p:cNvSpPr>
            <p:nvPr/>
          </p:nvSpPr>
          <p:spPr bwMode="auto">
            <a:xfrm>
              <a:off x="192" y="1728"/>
              <a:ext cx="5328" cy="1344"/>
            </a:xfrm>
            <a:prstGeom prst="rect">
              <a:avLst/>
            </a:prstGeom>
            <a:solidFill>
              <a:schemeClr val="accent1"/>
            </a:solidFill>
            <a:ln w="38100" cap="sq">
              <a:solidFill>
                <a:schemeClr val="bg2"/>
              </a:solidFill>
              <a:miter lim="800000"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243718" name="Rectangle 6"/>
          <p:cNvSpPr>
            <a:spLocks noChangeArrowheads="1"/>
          </p:cNvSpPr>
          <p:nvPr/>
        </p:nvSpPr>
        <p:spPr bwMode="auto">
          <a:xfrm>
            <a:off x="2514600" y="3124200"/>
            <a:ext cx="4191000" cy="609600"/>
          </a:xfrm>
          <a:prstGeom prst="rect">
            <a:avLst/>
          </a:prstGeom>
          <a:solidFill>
            <a:srgbClr val="FFCC00"/>
          </a:solidFill>
          <a:ln w="38100">
            <a:solidFill>
              <a:schemeClr val="bg2"/>
            </a:solidFill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2770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838200" y="0"/>
            <a:ext cx="7086600" cy="1143000"/>
          </a:xfrm>
        </p:spPr>
        <p:txBody>
          <a:bodyPr/>
          <a:lstStyle/>
          <a:p>
            <a:pPr eaLnBrk="1" hangingPunct="1">
              <a:defRPr/>
            </a:pPr>
            <a:r>
              <a:rPr lang="en-US"/>
              <a:t>Propagation</a:t>
            </a:r>
          </a:p>
        </p:txBody>
      </p:sp>
      <p:sp>
        <p:nvSpPr>
          <p:cNvPr id="28677" name="Rectangle 4"/>
          <p:cNvSpPr>
            <a:spLocks noChangeArrowheads="1"/>
          </p:cNvSpPr>
          <p:nvPr/>
        </p:nvSpPr>
        <p:spPr bwMode="auto">
          <a:xfrm>
            <a:off x="457200" y="1295400"/>
            <a:ext cx="7848600" cy="946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457200" indent="-457200" eaLnBrk="1" hangingPunct="1">
              <a:spcBef>
                <a:spcPct val="20000"/>
              </a:spcBef>
              <a:buFont typeface="Wingdings" pitchFamily="2" charset="2"/>
              <a:buNone/>
            </a:pPr>
            <a:r>
              <a:rPr lang="en-US" sz="2800"/>
              <a:t>	Extend helix in both directions until a set of </a:t>
            </a:r>
            <a:r>
              <a:rPr lang="en-US" sz="2800" b="1"/>
              <a:t>four</a:t>
            </a:r>
            <a:r>
              <a:rPr lang="en-US" sz="2800"/>
              <a:t> residues have an average P(H) &lt;1.00.</a:t>
            </a:r>
          </a:p>
        </p:txBody>
      </p:sp>
      <p:sp>
        <p:nvSpPr>
          <p:cNvPr id="32782" name="Rectangle 14"/>
          <p:cNvSpPr>
            <a:spLocks noChangeArrowheads="1"/>
          </p:cNvSpPr>
          <p:nvPr/>
        </p:nvSpPr>
        <p:spPr bwMode="auto">
          <a:xfrm>
            <a:off x="4267200" y="3733800"/>
            <a:ext cx="2397125" cy="266700"/>
          </a:xfrm>
          <a:prstGeom prst="rect">
            <a:avLst/>
          </a:prstGeom>
          <a:solidFill>
            <a:srgbClr val="00FF00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2781" name="Rectangle 13"/>
          <p:cNvSpPr>
            <a:spLocks noChangeArrowheads="1"/>
          </p:cNvSpPr>
          <p:nvPr/>
        </p:nvSpPr>
        <p:spPr bwMode="auto">
          <a:xfrm>
            <a:off x="1905000" y="3733800"/>
            <a:ext cx="2397125" cy="266700"/>
          </a:xfrm>
          <a:prstGeom prst="rect">
            <a:avLst/>
          </a:prstGeom>
          <a:solidFill>
            <a:srgbClr val="00FF00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2783" name="Rectangle 15"/>
          <p:cNvSpPr>
            <a:spLocks noChangeArrowheads="1"/>
          </p:cNvSpPr>
          <p:nvPr/>
        </p:nvSpPr>
        <p:spPr bwMode="auto">
          <a:xfrm>
            <a:off x="4918075" y="3998913"/>
            <a:ext cx="2320925" cy="268287"/>
          </a:xfrm>
          <a:prstGeom prst="rect">
            <a:avLst/>
          </a:prstGeom>
          <a:solidFill>
            <a:srgbClr val="00FF00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2784" name="Rectangle 16"/>
          <p:cNvSpPr>
            <a:spLocks noChangeArrowheads="1"/>
          </p:cNvSpPr>
          <p:nvPr/>
        </p:nvSpPr>
        <p:spPr bwMode="auto">
          <a:xfrm>
            <a:off x="5410200" y="4264025"/>
            <a:ext cx="2397125" cy="268288"/>
          </a:xfrm>
          <a:prstGeom prst="rect">
            <a:avLst/>
          </a:prstGeom>
          <a:solidFill>
            <a:srgbClr val="00FF00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8682" name="Rectangle 12"/>
          <p:cNvSpPr>
            <a:spLocks noChangeArrowheads="1"/>
          </p:cNvSpPr>
          <p:nvPr/>
        </p:nvSpPr>
        <p:spPr bwMode="auto">
          <a:xfrm>
            <a:off x="2514600" y="3124200"/>
            <a:ext cx="3657600" cy="609600"/>
          </a:xfrm>
          <a:prstGeom prst="rect">
            <a:avLst/>
          </a:prstGeom>
          <a:solidFill>
            <a:srgbClr val="FFCC00"/>
          </a:solidFill>
          <a:ln w="38100">
            <a:solidFill>
              <a:schemeClr val="bg2"/>
            </a:solidFill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2821" name="Rectangle 53"/>
          <p:cNvSpPr>
            <a:spLocks noChangeArrowheads="1"/>
          </p:cNvSpPr>
          <p:nvPr/>
        </p:nvSpPr>
        <p:spPr bwMode="auto">
          <a:xfrm>
            <a:off x="914400" y="5303838"/>
            <a:ext cx="6819900" cy="946150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</p:spPr>
        <p:txBody>
          <a:bodyPr wrap="none">
            <a:spAutoFit/>
          </a:bodyPr>
          <a:lstStyle/>
          <a:p>
            <a:r>
              <a:rPr lang="en-US" sz="2800"/>
              <a:t>If the average P(H) &gt; P(E) for that segment, </a:t>
            </a:r>
          </a:p>
          <a:p>
            <a:r>
              <a:rPr lang="en-US" sz="2800"/>
              <a:t>the segment can be assigned as a helix.</a:t>
            </a:r>
          </a:p>
        </p:txBody>
      </p:sp>
      <p:sp>
        <p:nvSpPr>
          <p:cNvPr id="243723" name="Rectangle 11"/>
          <p:cNvSpPr>
            <a:spLocks noChangeArrowheads="1"/>
          </p:cNvSpPr>
          <p:nvPr/>
        </p:nvSpPr>
        <p:spPr bwMode="auto">
          <a:xfrm>
            <a:off x="2514600" y="3124200"/>
            <a:ext cx="4648200" cy="609600"/>
          </a:xfrm>
          <a:prstGeom prst="rect">
            <a:avLst/>
          </a:prstGeom>
          <a:solidFill>
            <a:srgbClr val="FFCC00"/>
          </a:solidFill>
          <a:ln w="38100">
            <a:solidFill>
              <a:schemeClr val="bg2"/>
            </a:solidFill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grpSp>
        <p:nvGrpSpPr>
          <p:cNvPr id="28685" name="Group 5"/>
          <p:cNvGrpSpPr>
            <a:grpSpLocks/>
          </p:cNvGrpSpPr>
          <p:nvPr/>
        </p:nvGrpSpPr>
        <p:grpSpPr bwMode="auto">
          <a:xfrm>
            <a:off x="685800" y="3124200"/>
            <a:ext cx="7524750" cy="569913"/>
            <a:chOff x="499" y="1993"/>
            <a:chExt cx="4740" cy="359"/>
          </a:xfrm>
        </p:grpSpPr>
        <p:sp>
          <p:nvSpPr>
            <p:cNvPr id="28689" name="Rectangle 17"/>
            <p:cNvSpPr>
              <a:spLocks noChangeArrowheads="1"/>
            </p:cNvSpPr>
            <p:nvPr/>
          </p:nvSpPr>
          <p:spPr bwMode="auto">
            <a:xfrm>
              <a:off x="978" y="1993"/>
              <a:ext cx="108" cy="21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2200" b="1">
                  <a:solidFill>
                    <a:srgbClr val="000000"/>
                  </a:solidFill>
                  <a:latin typeface="Arial" charset="0"/>
                </a:rPr>
                <a:t>T</a:t>
              </a:r>
              <a:endParaRPr lang="en-US"/>
            </a:p>
          </p:txBody>
        </p:sp>
        <p:sp>
          <p:nvSpPr>
            <p:cNvPr id="28690" name="Rectangle 18"/>
            <p:cNvSpPr>
              <a:spLocks noChangeArrowheads="1"/>
            </p:cNvSpPr>
            <p:nvPr/>
          </p:nvSpPr>
          <p:spPr bwMode="auto">
            <a:xfrm>
              <a:off x="1353" y="1993"/>
              <a:ext cx="117" cy="21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2200" b="1">
                  <a:solidFill>
                    <a:srgbClr val="000000"/>
                  </a:solidFill>
                  <a:latin typeface="Arial" charset="0"/>
                </a:rPr>
                <a:t>S</a:t>
              </a:r>
              <a:endParaRPr lang="en-US"/>
            </a:p>
          </p:txBody>
        </p:sp>
        <p:sp>
          <p:nvSpPr>
            <p:cNvPr id="28691" name="Rectangle 19"/>
            <p:cNvSpPr>
              <a:spLocks noChangeArrowheads="1"/>
            </p:cNvSpPr>
            <p:nvPr/>
          </p:nvSpPr>
          <p:spPr bwMode="auto">
            <a:xfrm>
              <a:off x="1728" y="1993"/>
              <a:ext cx="117" cy="21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2200" b="1">
                  <a:solidFill>
                    <a:srgbClr val="000000"/>
                  </a:solidFill>
                  <a:latin typeface="Arial" charset="0"/>
                </a:rPr>
                <a:t>P</a:t>
              </a:r>
              <a:endParaRPr lang="en-US"/>
            </a:p>
          </p:txBody>
        </p:sp>
        <p:sp>
          <p:nvSpPr>
            <p:cNvPr id="28692" name="Rectangle 20"/>
            <p:cNvSpPr>
              <a:spLocks noChangeArrowheads="1"/>
            </p:cNvSpPr>
            <p:nvPr/>
          </p:nvSpPr>
          <p:spPr bwMode="auto">
            <a:xfrm>
              <a:off x="2103" y="1993"/>
              <a:ext cx="108" cy="21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2200" b="1">
                  <a:solidFill>
                    <a:srgbClr val="000000"/>
                  </a:solidFill>
                  <a:latin typeface="Arial" charset="0"/>
                </a:rPr>
                <a:t>T</a:t>
              </a:r>
              <a:endParaRPr lang="en-US"/>
            </a:p>
          </p:txBody>
        </p:sp>
        <p:sp>
          <p:nvSpPr>
            <p:cNvPr id="28693" name="Rectangle 21"/>
            <p:cNvSpPr>
              <a:spLocks noChangeArrowheads="1"/>
            </p:cNvSpPr>
            <p:nvPr/>
          </p:nvSpPr>
          <p:spPr bwMode="auto">
            <a:xfrm>
              <a:off x="2479" y="1993"/>
              <a:ext cx="127" cy="21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2200" b="1">
                  <a:solidFill>
                    <a:srgbClr val="000000"/>
                  </a:solidFill>
                  <a:latin typeface="Arial" charset="0"/>
                </a:rPr>
                <a:t>A</a:t>
              </a:r>
              <a:endParaRPr lang="en-US"/>
            </a:p>
          </p:txBody>
        </p:sp>
        <p:sp>
          <p:nvSpPr>
            <p:cNvPr id="28694" name="Rectangle 22"/>
            <p:cNvSpPr>
              <a:spLocks noChangeArrowheads="1"/>
            </p:cNvSpPr>
            <p:nvPr/>
          </p:nvSpPr>
          <p:spPr bwMode="auto">
            <a:xfrm>
              <a:off x="2854" y="1993"/>
              <a:ext cx="117" cy="21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2200" b="1">
                  <a:solidFill>
                    <a:srgbClr val="000000"/>
                  </a:solidFill>
                  <a:latin typeface="Arial" charset="0"/>
                </a:rPr>
                <a:t>E</a:t>
              </a:r>
              <a:endParaRPr lang="en-US"/>
            </a:p>
          </p:txBody>
        </p:sp>
        <p:sp>
          <p:nvSpPr>
            <p:cNvPr id="28695" name="Rectangle 23"/>
            <p:cNvSpPr>
              <a:spLocks noChangeArrowheads="1"/>
            </p:cNvSpPr>
            <p:nvPr/>
          </p:nvSpPr>
          <p:spPr bwMode="auto">
            <a:xfrm>
              <a:off x="3238" y="1993"/>
              <a:ext cx="108" cy="21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2200" b="1">
                  <a:solidFill>
                    <a:srgbClr val="000000"/>
                  </a:solidFill>
                  <a:latin typeface="Arial" charset="0"/>
                </a:rPr>
                <a:t>L</a:t>
              </a:r>
              <a:endParaRPr lang="en-US"/>
            </a:p>
          </p:txBody>
        </p:sp>
        <p:sp>
          <p:nvSpPr>
            <p:cNvPr id="28696" name="Rectangle 24"/>
            <p:cNvSpPr>
              <a:spLocks noChangeArrowheads="1"/>
            </p:cNvSpPr>
            <p:nvPr/>
          </p:nvSpPr>
          <p:spPr bwMode="auto">
            <a:xfrm>
              <a:off x="3586" y="1993"/>
              <a:ext cx="147" cy="21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2200" b="1">
                  <a:solidFill>
                    <a:srgbClr val="000000"/>
                  </a:solidFill>
                  <a:latin typeface="Arial" charset="0"/>
                </a:rPr>
                <a:t>M</a:t>
              </a:r>
              <a:endParaRPr lang="en-US"/>
            </a:p>
          </p:txBody>
        </p:sp>
        <p:sp>
          <p:nvSpPr>
            <p:cNvPr id="28697" name="Rectangle 25"/>
            <p:cNvSpPr>
              <a:spLocks noChangeArrowheads="1"/>
            </p:cNvSpPr>
            <p:nvPr/>
          </p:nvSpPr>
          <p:spPr bwMode="auto">
            <a:xfrm>
              <a:off x="3979" y="1993"/>
              <a:ext cx="127" cy="21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2200" b="1">
                  <a:solidFill>
                    <a:srgbClr val="000000"/>
                  </a:solidFill>
                  <a:latin typeface="Arial" charset="0"/>
                </a:rPr>
                <a:t>R</a:t>
              </a:r>
              <a:endParaRPr lang="en-US"/>
            </a:p>
          </p:txBody>
        </p:sp>
        <p:sp>
          <p:nvSpPr>
            <p:cNvPr id="28698" name="Rectangle 26"/>
            <p:cNvSpPr>
              <a:spLocks noChangeArrowheads="1"/>
            </p:cNvSpPr>
            <p:nvPr/>
          </p:nvSpPr>
          <p:spPr bwMode="auto">
            <a:xfrm>
              <a:off x="4355" y="1993"/>
              <a:ext cx="117" cy="21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2200" b="1">
                  <a:solidFill>
                    <a:srgbClr val="000000"/>
                  </a:solidFill>
                  <a:latin typeface="Arial" charset="0"/>
                </a:rPr>
                <a:t>S</a:t>
              </a:r>
              <a:endParaRPr lang="en-US"/>
            </a:p>
          </p:txBody>
        </p:sp>
        <p:sp>
          <p:nvSpPr>
            <p:cNvPr id="28699" name="Rectangle 27"/>
            <p:cNvSpPr>
              <a:spLocks noChangeArrowheads="1"/>
            </p:cNvSpPr>
            <p:nvPr/>
          </p:nvSpPr>
          <p:spPr bwMode="auto">
            <a:xfrm>
              <a:off x="4730" y="1993"/>
              <a:ext cx="108" cy="21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2200" b="1">
                  <a:solidFill>
                    <a:srgbClr val="000000"/>
                  </a:solidFill>
                  <a:latin typeface="Arial" charset="0"/>
                </a:rPr>
                <a:t>T</a:t>
              </a:r>
              <a:endParaRPr lang="en-US"/>
            </a:p>
          </p:txBody>
        </p:sp>
        <p:sp>
          <p:nvSpPr>
            <p:cNvPr id="28700" name="Rectangle 28"/>
            <p:cNvSpPr>
              <a:spLocks noChangeArrowheads="1"/>
            </p:cNvSpPr>
            <p:nvPr/>
          </p:nvSpPr>
          <p:spPr bwMode="auto">
            <a:xfrm>
              <a:off x="5096" y="1993"/>
              <a:ext cx="137" cy="21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2200" b="1">
                  <a:solidFill>
                    <a:srgbClr val="000000"/>
                  </a:solidFill>
                  <a:latin typeface="Arial" charset="0"/>
                </a:rPr>
                <a:t>G</a:t>
              </a:r>
              <a:endParaRPr lang="en-US"/>
            </a:p>
          </p:txBody>
        </p:sp>
        <p:sp>
          <p:nvSpPr>
            <p:cNvPr id="28701" name="Rectangle 29"/>
            <p:cNvSpPr>
              <a:spLocks noChangeArrowheads="1"/>
            </p:cNvSpPr>
            <p:nvPr/>
          </p:nvSpPr>
          <p:spPr bwMode="auto">
            <a:xfrm>
              <a:off x="499" y="2208"/>
              <a:ext cx="247" cy="14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1500" b="1">
                  <a:solidFill>
                    <a:srgbClr val="000000"/>
                  </a:solidFill>
                  <a:latin typeface="Arial" charset="0"/>
                </a:rPr>
                <a:t>P(H)</a:t>
              </a:r>
              <a:endParaRPr lang="en-US"/>
            </a:p>
          </p:txBody>
        </p:sp>
        <p:sp>
          <p:nvSpPr>
            <p:cNvPr id="28702" name="Rectangle 30"/>
            <p:cNvSpPr>
              <a:spLocks noChangeArrowheads="1"/>
            </p:cNvSpPr>
            <p:nvPr/>
          </p:nvSpPr>
          <p:spPr bwMode="auto">
            <a:xfrm>
              <a:off x="978" y="2208"/>
              <a:ext cx="134" cy="14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1500">
                  <a:solidFill>
                    <a:srgbClr val="000000"/>
                  </a:solidFill>
                  <a:latin typeface="Arial" charset="0"/>
                </a:rPr>
                <a:t>69</a:t>
              </a:r>
              <a:endParaRPr lang="en-US"/>
            </a:p>
          </p:txBody>
        </p:sp>
        <p:sp>
          <p:nvSpPr>
            <p:cNvPr id="28703" name="Rectangle 31"/>
            <p:cNvSpPr>
              <a:spLocks noChangeArrowheads="1"/>
            </p:cNvSpPr>
            <p:nvPr/>
          </p:nvSpPr>
          <p:spPr bwMode="auto">
            <a:xfrm>
              <a:off x="1353" y="2208"/>
              <a:ext cx="134" cy="14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1500">
                  <a:solidFill>
                    <a:srgbClr val="000000"/>
                  </a:solidFill>
                  <a:latin typeface="Arial" charset="0"/>
                </a:rPr>
                <a:t>77</a:t>
              </a:r>
              <a:endParaRPr lang="en-US"/>
            </a:p>
          </p:txBody>
        </p:sp>
        <p:sp>
          <p:nvSpPr>
            <p:cNvPr id="28704" name="Rectangle 32"/>
            <p:cNvSpPr>
              <a:spLocks noChangeArrowheads="1"/>
            </p:cNvSpPr>
            <p:nvPr/>
          </p:nvSpPr>
          <p:spPr bwMode="auto">
            <a:xfrm>
              <a:off x="1728" y="2208"/>
              <a:ext cx="134" cy="14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1500">
                  <a:solidFill>
                    <a:srgbClr val="000000"/>
                  </a:solidFill>
                  <a:latin typeface="Arial" charset="0"/>
                </a:rPr>
                <a:t>57</a:t>
              </a:r>
              <a:endParaRPr lang="en-US"/>
            </a:p>
          </p:txBody>
        </p:sp>
        <p:sp>
          <p:nvSpPr>
            <p:cNvPr id="28705" name="Rectangle 33"/>
            <p:cNvSpPr>
              <a:spLocks noChangeArrowheads="1"/>
            </p:cNvSpPr>
            <p:nvPr/>
          </p:nvSpPr>
          <p:spPr bwMode="auto">
            <a:xfrm>
              <a:off x="2103" y="2208"/>
              <a:ext cx="134" cy="14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1500">
                  <a:solidFill>
                    <a:srgbClr val="000000"/>
                  </a:solidFill>
                  <a:latin typeface="Arial" charset="0"/>
                </a:rPr>
                <a:t>69</a:t>
              </a:r>
              <a:endParaRPr lang="en-US"/>
            </a:p>
          </p:txBody>
        </p:sp>
        <p:sp>
          <p:nvSpPr>
            <p:cNvPr id="28706" name="Rectangle 34"/>
            <p:cNvSpPr>
              <a:spLocks noChangeArrowheads="1"/>
            </p:cNvSpPr>
            <p:nvPr/>
          </p:nvSpPr>
          <p:spPr bwMode="auto">
            <a:xfrm>
              <a:off x="2441" y="2208"/>
              <a:ext cx="201" cy="14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1500">
                  <a:solidFill>
                    <a:srgbClr val="000000"/>
                  </a:solidFill>
                  <a:latin typeface="Arial" charset="0"/>
                </a:rPr>
                <a:t>142</a:t>
              </a:r>
              <a:endParaRPr lang="en-US"/>
            </a:p>
          </p:txBody>
        </p:sp>
        <p:sp>
          <p:nvSpPr>
            <p:cNvPr id="28707" name="Rectangle 35"/>
            <p:cNvSpPr>
              <a:spLocks noChangeArrowheads="1"/>
            </p:cNvSpPr>
            <p:nvPr/>
          </p:nvSpPr>
          <p:spPr bwMode="auto">
            <a:xfrm>
              <a:off x="2816" y="2208"/>
              <a:ext cx="201" cy="14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1500">
                  <a:solidFill>
                    <a:srgbClr val="000000"/>
                  </a:solidFill>
                  <a:latin typeface="Arial" charset="0"/>
                </a:rPr>
                <a:t>151</a:t>
              </a:r>
              <a:endParaRPr lang="en-US"/>
            </a:p>
          </p:txBody>
        </p:sp>
        <p:sp>
          <p:nvSpPr>
            <p:cNvPr id="28708" name="Rectangle 36"/>
            <p:cNvSpPr>
              <a:spLocks noChangeArrowheads="1"/>
            </p:cNvSpPr>
            <p:nvPr/>
          </p:nvSpPr>
          <p:spPr bwMode="auto">
            <a:xfrm>
              <a:off x="3192" y="2208"/>
              <a:ext cx="201" cy="14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1500">
                  <a:solidFill>
                    <a:srgbClr val="000000"/>
                  </a:solidFill>
                  <a:latin typeface="Arial" charset="0"/>
                </a:rPr>
                <a:t>121</a:t>
              </a:r>
              <a:endParaRPr lang="en-US"/>
            </a:p>
          </p:txBody>
        </p:sp>
        <p:sp>
          <p:nvSpPr>
            <p:cNvPr id="28709" name="Rectangle 37"/>
            <p:cNvSpPr>
              <a:spLocks noChangeArrowheads="1"/>
            </p:cNvSpPr>
            <p:nvPr/>
          </p:nvSpPr>
          <p:spPr bwMode="auto">
            <a:xfrm>
              <a:off x="3567" y="2208"/>
              <a:ext cx="201" cy="14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1500">
                  <a:solidFill>
                    <a:srgbClr val="000000"/>
                  </a:solidFill>
                  <a:latin typeface="Arial" charset="0"/>
                </a:rPr>
                <a:t>145</a:t>
              </a:r>
              <a:endParaRPr lang="en-US"/>
            </a:p>
          </p:txBody>
        </p:sp>
        <p:sp>
          <p:nvSpPr>
            <p:cNvPr id="28710" name="Rectangle 38"/>
            <p:cNvSpPr>
              <a:spLocks noChangeArrowheads="1"/>
            </p:cNvSpPr>
            <p:nvPr/>
          </p:nvSpPr>
          <p:spPr bwMode="auto">
            <a:xfrm>
              <a:off x="3979" y="2208"/>
              <a:ext cx="134" cy="14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1500">
                  <a:solidFill>
                    <a:srgbClr val="000000"/>
                  </a:solidFill>
                  <a:latin typeface="Arial" charset="0"/>
                </a:rPr>
                <a:t>98</a:t>
              </a:r>
              <a:endParaRPr lang="en-US"/>
            </a:p>
          </p:txBody>
        </p:sp>
        <p:sp>
          <p:nvSpPr>
            <p:cNvPr id="28711" name="Rectangle 39"/>
            <p:cNvSpPr>
              <a:spLocks noChangeArrowheads="1"/>
            </p:cNvSpPr>
            <p:nvPr/>
          </p:nvSpPr>
          <p:spPr bwMode="auto">
            <a:xfrm>
              <a:off x="4355" y="2208"/>
              <a:ext cx="134" cy="14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1500">
                  <a:solidFill>
                    <a:srgbClr val="000000"/>
                  </a:solidFill>
                  <a:latin typeface="Arial" charset="0"/>
                </a:rPr>
                <a:t>77</a:t>
              </a:r>
              <a:endParaRPr lang="en-US"/>
            </a:p>
          </p:txBody>
        </p:sp>
        <p:sp>
          <p:nvSpPr>
            <p:cNvPr id="28712" name="Rectangle 40"/>
            <p:cNvSpPr>
              <a:spLocks noChangeArrowheads="1"/>
            </p:cNvSpPr>
            <p:nvPr/>
          </p:nvSpPr>
          <p:spPr bwMode="auto">
            <a:xfrm>
              <a:off x="4730" y="2208"/>
              <a:ext cx="134" cy="14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1500">
                  <a:solidFill>
                    <a:srgbClr val="000000"/>
                  </a:solidFill>
                  <a:latin typeface="Arial" charset="0"/>
                </a:rPr>
                <a:t>69</a:t>
              </a:r>
              <a:endParaRPr lang="en-US"/>
            </a:p>
          </p:txBody>
        </p:sp>
        <p:sp>
          <p:nvSpPr>
            <p:cNvPr id="28713" name="Rectangle 41"/>
            <p:cNvSpPr>
              <a:spLocks noChangeArrowheads="1"/>
            </p:cNvSpPr>
            <p:nvPr/>
          </p:nvSpPr>
          <p:spPr bwMode="auto">
            <a:xfrm>
              <a:off x="5105" y="2208"/>
              <a:ext cx="134" cy="14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1500">
                  <a:solidFill>
                    <a:srgbClr val="000000"/>
                  </a:solidFill>
                  <a:latin typeface="Arial" charset="0"/>
                </a:rPr>
                <a:t>57</a:t>
              </a:r>
              <a:endParaRPr lang="en-US"/>
            </a:p>
          </p:txBody>
        </p:sp>
      </p:grpSp>
      <p:sp>
        <p:nvSpPr>
          <p:cNvPr id="243724" name="Rectangle 12"/>
          <p:cNvSpPr>
            <a:spLocks noChangeArrowheads="1"/>
          </p:cNvSpPr>
          <p:nvPr/>
        </p:nvSpPr>
        <p:spPr bwMode="auto">
          <a:xfrm>
            <a:off x="1905000" y="3733800"/>
            <a:ext cx="2397125" cy="266700"/>
          </a:xfrm>
          <a:prstGeom prst="rect">
            <a:avLst/>
          </a:prstGeom>
          <a:solidFill>
            <a:srgbClr val="FF0000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43725" name="Rectangle 13"/>
          <p:cNvSpPr>
            <a:spLocks noChangeArrowheads="1"/>
          </p:cNvSpPr>
          <p:nvPr/>
        </p:nvSpPr>
        <p:spPr bwMode="auto">
          <a:xfrm>
            <a:off x="5410200" y="4267200"/>
            <a:ext cx="2397125" cy="268288"/>
          </a:xfrm>
          <a:prstGeom prst="rect">
            <a:avLst/>
          </a:prstGeom>
          <a:solidFill>
            <a:srgbClr val="FF0000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43726" name="AutoShape 14"/>
          <p:cNvSpPr>
            <a:spLocks/>
          </p:cNvSpPr>
          <p:nvPr/>
        </p:nvSpPr>
        <p:spPr bwMode="auto">
          <a:xfrm rot="5400000">
            <a:off x="4686300" y="647700"/>
            <a:ext cx="304800" cy="4495800"/>
          </a:xfrm>
          <a:prstGeom prst="leftBrace">
            <a:avLst>
              <a:gd name="adj1" fmla="val 122917"/>
              <a:gd name="adj2" fmla="val 49787"/>
            </a:avLst>
          </a:prstGeom>
          <a:noFill/>
          <a:ln w="38100" cap="sq">
            <a:solidFill>
              <a:srgbClr val="FF00FF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0"/>
                                        <p:tgtEl>
                                          <p:spTgt spid="327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37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2" dur="500"/>
                                        <p:tgtEl>
                                          <p:spTgt spid="2437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0"/>
                                        <p:tgtEl>
                                          <p:spTgt spid="327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37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2437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0"/>
                                        <p:tgtEl>
                                          <p:spTgt spid="327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37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2437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3000"/>
                                        <p:tgtEl>
                                          <p:spTgt spid="327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37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2437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37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8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3718" grpId="0" animBg="1"/>
      <p:bldP spid="32782" grpId="0" animBg="1"/>
      <p:bldP spid="32781" grpId="0" animBg="1"/>
      <p:bldP spid="32783" grpId="0" animBg="1"/>
      <p:bldP spid="32784" grpId="0" animBg="1"/>
      <p:bldP spid="32821" grpId="0"/>
      <p:bldP spid="243723" grpId="0" animBg="1"/>
      <p:bldP spid="243724" grpId="0" animBg="1"/>
      <p:bldP spid="243725" grpId="0" animBg="1"/>
      <p:bldP spid="243726" grpId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466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457200" y="0"/>
            <a:ext cx="8229600" cy="944563"/>
          </a:xfrm>
        </p:spPr>
        <p:txBody>
          <a:bodyPr/>
          <a:lstStyle/>
          <a:p>
            <a:pPr eaLnBrk="1" hangingPunct="1">
              <a:defRPr/>
            </a:pPr>
            <a:r>
              <a:rPr lang="en-US">
                <a:hlinkClick r:id="rId3"/>
              </a:rPr>
              <a:t>Chou-Fasman</a:t>
            </a:r>
            <a:r>
              <a:rPr lang="en-US"/>
              <a:t> algorithm</a:t>
            </a:r>
          </a:p>
        </p:txBody>
      </p:sp>
      <p:sp>
        <p:nvSpPr>
          <p:cNvPr id="19046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28600" y="990600"/>
            <a:ext cx="8458200" cy="5715000"/>
          </a:xfrm>
        </p:spPr>
        <p:txBody>
          <a:bodyPr/>
          <a:lstStyle/>
          <a:p>
            <a:pPr eaLnBrk="1" hangingPunct="1">
              <a:defRPr/>
            </a:pPr>
            <a:r>
              <a:rPr lang="en-US"/>
              <a:t>B-strand:</a:t>
            </a:r>
          </a:p>
          <a:p>
            <a:pPr lvl="1" eaLnBrk="1" hangingPunct="1">
              <a:defRPr/>
            </a:pPr>
            <a:r>
              <a:rPr lang="en-US" sz="2400"/>
              <a:t>Scan through the peptide and identify a region where 3 out of 5 of the residues have a value of P(E)&gt;1.00. That region is declared as a beta-sheet. </a:t>
            </a:r>
          </a:p>
          <a:p>
            <a:pPr lvl="1" eaLnBrk="1" hangingPunct="1">
              <a:defRPr/>
            </a:pPr>
            <a:r>
              <a:rPr lang="en-US" sz="2400"/>
              <a:t>Extend the sheet in both directions until a set of four contiguous residues that have an average P(E) &lt; 1.00 is reached. That is declared the end of the beta-sheet. </a:t>
            </a:r>
          </a:p>
          <a:p>
            <a:pPr lvl="1" eaLnBrk="1" hangingPunct="1">
              <a:defRPr/>
            </a:pPr>
            <a:r>
              <a:rPr lang="en-US" sz="2400"/>
              <a:t>Any segment of the region located by this procedure is assigned as a beta-sheet if the average P(E)&gt;1.05 and the average P(E)&gt;P(H) for that region. </a:t>
            </a:r>
          </a:p>
          <a:p>
            <a:pPr lvl="1" eaLnBrk="1" hangingPunct="1">
              <a:defRPr/>
            </a:pPr>
            <a:r>
              <a:rPr lang="en-US" sz="2400"/>
              <a:t>Any region containing overlapping alpha-helical and beta-sheet assignments are taken to be helical if the average P(H) &gt; P(E) for that region. It is a beta sheet if the average P(E) &gt; P(H) for that region. 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490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>
                <a:hlinkClick r:id="rId3"/>
              </a:rPr>
              <a:t>Chou-Fasman</a:t>
            </a:r>
            <a:r>
              <a:rPr lang="en-US"/>
              <a:t> algorithm</a:t>
            </a:r>
          </a:p>
        </p:txBody>
      </p:sp>
      <p:sp>
        <p:nvSpPr>
          <p:cNvPr id="19149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600200"/>
            <a:ext cx="8229600" cy="4648200"/>
          </a:xfrm>
        </p:spPr>
        <p:txBody>
          <a:bodyPr/>
          <a:lstStyle/>
          <a:p>
            <a:pPr eaLnBrk="1" hangingPunct="1">
              <a:defRPr/>
            </a:pPr>
            <a:r>
              <a:rPr lang="en-US"/>
              <a:t>Beta-turn</a:t>
            </a:r>
          </a:p>
          <a:p>
            <a:pPr lvl="1" eaLnBrk="1" hangingPunct="1">
              <a:defRPr/>
            </a:pPr>
            <a:r>
              <a:rPr lang="en-US" sz="2400"/>
              <a:t>To identify a bend at residue number j, calculate the following value </a:t>
            </a:r>
          </a:p>
          <a:p>
            <a:pPr lvl="1" eaLnBrk="1" hangingPunct="1">
              <a:spcAft>
                <a:spcPct val="20000"/>
              </a:spcAft>
              <a:buFont typeface="Wingdings" pitchFamily="2" charset="2"/>
              <a:buNone/>
              <a:defRPr/>
            </a:pPr>
            <a:r>
              <a:rPr lang="en-US" sz="2400"/>
              <a:t>			p(t) = f(j)f(j+1)f(j+2)f(j+3) </a:t>
            </a:r>
          </a:p>
          <a:p>
            <a:pPr lvl="1" eaLnBrk="1" hangingPunct="1">
              <a:defRPr/>
            </a:pPr>
            <a:r>
              <a:rPr lang="en-US" sz="2400"/>
              <a:t>If </a:t>
            </a:r>
          </a:p>
          <a:p>
            <a:pPr lvl="2" eaLnBrk="1" hangingPunct="1">
              <a:buFont typeface="Wingdings" pitchFamily="2" charset="2"/>
              <a:buNone/>
              <a:defRPr/>
            </a:pPr>
            <a:r>
              <a:rPr lang="en-US" sz="2000"/>
              <a:t>(1)  p(t) &gt; 0.000075,</a:t>
            </a:r>
          </a:p>
          <a:p>
            <a:pPr lvl="2" eaLnBrk="1" hangingPunct="1">
              <a:buFont typeface="Wingdings" pitchFamily="2" charset="2"/>
              <a:buNone/>
              <a:defRPr/>
            </a:pPr>
            <a:r>
              <a:rPr lang="en-US" sz="2000"/>
              <a:t>(2)  the average value for P(turn) &gt; 1.00 in the tetrapeptide and</a:t>
            </a:r>
          </a:p>
          <a:p>
            <a:pPr lvl="2" eaLnBrk="1" hangingPunct="1">
              <a:buFont typeface="Wingdings" pitchFamily="2" charset="2"/>
              <a:buNone/>
              <a:defRPr/>
            </a:pPr>
            <a:r>
              <a:rPr lang="en-US" sz="2000"/>
              <a:t>(3)  the averages for the tetrapeptide obey the inequality </a:t>
            </a:r>
          </a:p>
          <a:p>
            <a:pPr lvl="2" eaLnBrk="1" hangingPunct="1">
              <a:buFont typeface="Wingdings" pitchFamily="2" charset="2"/>
              <a:buNone/>
              <a:defRPr/>
            </a:pPr>
            <a:r>
              <a:rPr lang="en-US" sz="2000"/>
              <a:t>		P(H) &lt; P(turn) &gt; P(E), </a:t>
            </a:r>
          </a:p>
          <a:p>
            <a:pPr lvl="1" eaLnBrk="1" hangingPunct="1">
              <a:buFont typeface="Wingdings" pitchFamily="2" charset="2"/>
              <a:buNone/>
              <a:defRPr/>
            </a:pPr>
            <a:r>
              <a:rPr lang="en-US" sz="2400"/>
              <a:t>	then a beta-turn is predicted at that location. 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754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/>
              <a:t>Exercise</a:t>
            </a:r>
          </a:p>
        </p:txBody>
      </p:sp>
      <p:sp>
        <p:nvSpPr>
          <p:cNvPr id="20275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33400" y="1524000"/>
            <a:ext cx="8229600" cy="4953000"/>
          </a:xfrm>
        </p:spPr>
        <p:txBody>
          <a:bodyPr/>
          <a:lstStyle/>
          <a:p>
            <a:pPr eaLnBrk="1" hangingPunct="1">
              <a:defRPr/>
            </a:pPr>
            <a:r>
              <a:rPr lang="en-US"/>
              <a:t>Predict the secondary structure of the following protein sequence:</a:t>
            </a:r>
          </a:p>
          <a:p>
            <a:pPr eaLnBrk="1" hangingPunct="1">
              <a:defRPr/>
            </a:pPr>
            <a:endParaRPr lang="en-US"/>
          </a:p>
          <a:p>
            <a:pPr eaLnBrk="1" hangingPunct="1">
              <a:buFont typeface="Wingdings" pitchFamily="2" charset="2"/>
              <a:buNone/>
              <a:defRPr/>
            </a:pPr>
            <a:r>
              <a:rPr lang="en-US" sz="2000" b="1">
                <a:latin typeface="Courier New" pitchFamily="49" charset="0"/>
              </a:rPr>
              <a:t>	Ala Pro Ala Phe Ser Val Ser Leu Ala Ser Gly Ala</a:t>
            </a:r>
          </a:p>
          <a:p>
            <a:pPr eaLnBrk="1" hangingPunct="1">
              <a:buFont typeface="Wingdings" pitchFamily="2" charset="2"/>
              <a:buNone/>
              <a:defRPr/>
            </a:pPr>
            <a:r>
              <a:rPr lang="en-US" sz="2400" b="1">
                <a:latin typeface="Courier New" pitchFamily="49" charset="0"/>
              </a:rPr>
              <a:t>	</a:t>
            </a:r>
            <a:r>
              <a:rPr lang="en-US" sz="2000" b="1">
                <a:latin typeface="Courier New" pitchFamily="49" charset="0"/>
              </a:rPr>
              <a:t>142 57  142 113 77  106 77  121 142 77  57  142</a:t>
            </a:r>
          </a:p>
          <a:p>
            <a:pPr eaLnBrk="1" hangingPunct="1">
              <a:buFont typeface="Wingdings" pitchFamily="2" charset="2"/>
              <a:buNone/>
              <a:defRPr/>
            </a:pPr>
            <a:r>
              <a:rPr lang="en-US" sz="2000" b="1">
                <a:latin typeface="Courier New" pitchFamily="49" charset="0"/>
              </a:rPr>
              <a:t>	83  55  83  138 75  170 75  130 83  75  75  83</a:t>
            </a:r>
          </a:p>
          <a:p>
            <a:pPr eaLnBrk="1" hangingPunct="1">
              <a:buFont typeface="Wingdings" pitchFamily="2" charset="2"/>
              <a:buNone/>
              <a:defRPr/>
            </a:pPr>
            <a:r>
              <a:rPr lang="en-US" sz="2000" b="1">
                <a:latin typeface="Courier New" pitchFamily="49" charset="0"/>
              </a:rPr>
              <a:t>	66  152 66  60  143 50  143 59  66  143 156 66 	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770" name="Picture 3" descr="VIEWC"/>
          <p:cNvPicPr>
            <a:picLocks noChangeAspect="1" noChangeArrowheads="1"/>
          </p:cNvPicPr>
          <p:nvPr/>
        </p:nvPicPr>
        <p:blipFill>
          <a:blip r:embed="rId3" cstate="print"/>
          <a:srcRect l="20915" t="17058" r="41830" b="8528"/>
          <a:stretch>
            <a:fillRect/>
          </a:stretch>
        </p:blipFill>
        <p:spPr bwMode="auto">
          <a:xfrm>
            <a:off x="3690938" y="1139825"/>
            <a:ext cx="1489075" cy="1695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2771" name="Picture 4" descr="GACTIN"/>
          <p:cNvPicPr>
            <a:picLocks noChangeAspect="1" noChangeArrowheads="1"/>
          </p:cNvPicPr>
          <p:nvPr/>
        </p:nvPicPr>
        <p:blipFill>
          <a:blip r:embed="rId4" cstate="print"/>
          <a:srcRect l="20915" r="31372"/>
          <a:stretch>
            <a:fillRect/>
          </a:stretch>
        </p:blipFill>
        <p:spPr bwMode="auto">
          <a:xfrm>
            <a:off x="1371600" y="968375"/>
            <a:ext cx="1674813" cy="2003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2772" name="Picture 5" descr="1MSL2"/>
          <p:cNvPicPr>
            <a:picLocks noChangeAspect="1" noChangeArrowheads="1"/>
          </p:cNvPicPr>
          <p:nvPr/>
        </p:nvPicPr>
        <p:blipFill>
          <a:blip r:embed="rId5" cstate="print"/>
          <a:srcRect l="26666" t="17778" r="26666" b="17778"/>
          <a:stretch>
            <a:fillRect/>
          </a:stretch>
        </p:blipFill>
        <p:spPr bwMode="auto">
          <a:xfrm>
            <a:off x="6113463" y="1082675"/>
            <a:ext cx="2317750" cy="178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2773" name="Text Box 6"/>
          <p:cNvSpPr txBox="1">
            <a:spLocks noChangeArrowheads="1"/>
          </p:cNvSpPr>
          <p:nvPr/>
        </p:nvSpPr>
        <p:spPr bwMode="auto">
          <a:xfrm>
            <a:off x="3790950" y="5668963"/>
            <a:ext cx="2997200" cy="579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1" hangingPunct="1"/>
            <a:r>
              <a:rPr lang="en-US" sz="3200" b="1">
                <a:latin typeface="Times New Roman" pitchFamily="18" charset="0"/>
              </a:rPr>
              <a:t>Enter sequences</a:t>
            </a:r>
          </a:p>
        </p:txBody>
      </p:sp>
      <p:pic>
        <p:nvPicPr>
          <p:cNvPr id="32774" name="Picture 7" descr="network"/>
          <p:cNvPicPr>
            <a:picLocks noChangeAspect="1" noChangeArrowheads="1"/>
          </p:cNvPicPr>
          <p:nvPr/>
        </p:nvPicPr>
        <p:blipFill>
          <a:blip r:embed="rId6" cstate="print"/>
          <a:srcRect t="15819"/>
          <a:stretch>
            <a:fillRect/>
          </a:stretch>
        </p:blipFill>
        <p:spPr bwMode="auto">
          <a:xfrm>
            <a:off x="3289300" y="3811588"/>
            <a:ext cx="3657600" cy="1527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2775" name="Line 8"/>
          <p:cNvSpPr>
            <a:spLocks noChangeShapeType="1"/>
          </p:cNvSpPr>
          <p:nvPr/>
        </p:nvSpPr>
        <p:spPr bwMode="auto">
          <a:xfrm flipV="1">
            <a:off x="5321300" y="5338763"/>
            <a:ext cx="0" cy="457200"/>
          </a:xfrm>
          <a:prstGeom prst="line">
            <a:avLst/>
          </a:prstGeom>
          <a:noFill/>
          <a:ln w="63500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32776" name="Text Box 9"/>
          <p:cNvSpPr txBox="1">
            <a:spLocks noChangeArrowheads="1"/>
          </p:cNvSpPr>
          <p:nvPr/>
        </p:nvSpPr>
        <p:spPr bwMode="auto">
          <a:xfrm>
            <a:off x="2936875" y="2849563"/>
            <a:ext cx="4835525" cy="519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1" hangingPunct="1"/>
            <a:r>
              <a:rPr lang="en-US" sz="2800" b="1">
                <a:latin typeface="Times New Roman" pitchFamily="18" charset="0"/>
              </a:rPr>
              <a:t>Compare Prediction to Reality</a:t>
            </a:r>
          </a:p>
        </p:txBody>
      </p:sp>
      <p:sp>
        <p:nvSpPr>
          <p:cNvPr id="32777" name="Line 10"/>
          <p:cNvSpPr>
            <a:spLocks noChangeShapeType="1"/>
          </p:cNvSpPr>
          <p:nvPr/>
        </p:nvSpPr>
        <p:spPr bwMode="auto">
          <a:xfrm flipV="1">
            <a:off x="5321300" y="3452813"/>
            <a:ext cx="0" cy="400050"/>
          </a:xfrm>
          <a:prstGeom prst="line">
            <a:avLst/>
          </a:prstGeom>
          <a:noFill/>
          <a:ln w="63500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32778" name="Freeform 11"/>
          <p:cNvSpPr>
            <a:spLocks/>
          </p:cNvSpPr>
          <p:nvPr/>
        </p:nvSpPr>
        <p:spPr bwMode="auto">
          <a:xfrm>
            <a:off x="2070100" y="3338513"/>
            <a:ext cx="1219200" cy="2628900"/>
          </a:xfrm>
          <a:custGeom>
            <a:avLst/>
            <a:gdLst>
              <a:gd name="T0" fmla="*/ 0 w 576"/>
              <a:gd name="T1" fmla="*/ 0 h 2208"/>
              <a:gd name="T2" fmla="*/ 0 w 576"/>
              <a:gd name="T3" fmla="*/ 2208 h 2208"/>
              <a:gd name="T4" fmla="*/ 576 w 576"/>
              <a:gd name="T5" fmla="*/ 2208 h 2208"/>
              <a:gd name="T6" fmla="*/ 0 60000 65536"/>
              <a:gd name="T7" fmla="*/ 0 60000 65536"/>
              <a:gd name="T8" fmla="*/ 0 60000 65536"/>
              <a:gd name="T9" fmla="*/ 0 w 576"/>
              <a:gd name="T10" fmla="*/ 0 h 2208"/>
              <a:gd name="T11" fmla="*/ 576 w 576"/>
              <a:gd name="T12" fmla="*/ 2208 h 2208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576" h="2208">
                <a:moveTo>
                  <a:pt x="0" y="0"/>
                </a:moveTo>
                <a:lnTo>
                  <a:pt x="0" y="2208"/>
                </a:lnTo>
                <a:lnTo>
                  <a:pt x="576" y="2208"/>
                </a:lnTo>
              </a:path>
            </a:pathLst>
          </a:custGeom>
          <a:noFill/>
          <a:ln w="63500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32779" name="Text Box 12"/>
          <p:cNvSpPr txBox="1">
            <a:spLocks noChangeArrowheads="1"/>
          </p:cNvSpPr>
          <p:nvPr/>
        </p:nvSpPr>
        <p:spPr bwMode="auto">
          <a:xfrm rot="-5400000">
            <a:off x="542132" y="4087019"/>
            <a:ext cx="2087562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1" hangingPunct="1"/>
            <a:r>
              <a:rPr lang="en-US" sz="2400">
                <a:latin typeface="Times New Roman" pitchFamily="18" charset="0"/>
              </a:rPr>
              <a:t>Adjust Weights</a:t>
            </a:r>
          </a:p>
        </p:txBody>
      </p:sp>
      <p:sp>
        <p:nvSpPr>
          <p:cNvPr id="144397" name="Rectangle 13"/>
          <p:cNvSpPr>
            <a:spLocks noGrp="1" noChangeArrowheads="1"/>
          </p:cNvSpPr>
          <p:nvPr>
            <p:ph type="title"/>
          </p:nvPr>
        </p:nvSpPr>
        <p:spPr>
          <a:xfrm>
            <a:off x="990600" y="152400"/>
            <a:ext cx="7086600" cy="838200"/>
          </a:xfrm>
        </p:spPr>
        <p:txBody>
          <a:bodyPr anchor="b"/>
          <a:lstStyle/>
          <a:p>
            <a:pPr eaLnBrk="1" hangingPunct="1">
              <a:defRPr/>
            </a:pPr>
            <a:r>
              <a:rPr lang="en-US"/>
              <a:t>Neural network training </a:t>
            </a:r>
          </a:p>
        </p:txBody>
      </p:sp>
    </p:spTree>
  </p:cSld>
  <p:clrMapOvr>
    <a:masterClrMapping/>
  </p:clrMapOvr>
  <p:transition/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24" name="Rectangle 1028"/>
          <p:cNvSpPr>
            <a:spLocks noGrp="1" noRot="1" noChangeArrowheads="1"/>
          </p:cNvSpPr>
          <p:nvPr>
            <p:ph type="title"/>
          </p:nvPr>
        </p:nvSpPr>
        <p:spPr>
          <a:xfrm>
            <a:off x="152400" y="76200"/>
            <a:ext cx="8839200" cy="762000"/>
          </a:xfrm>
        </p:spPr>
        <p:txBody>
          <a:bodyPr/>
          <a:lstStyle/>
          <a:p>
            <a:pPr eaLnBrk="1" hangingPunct="1">
              <a:defRPr/>
            </a:pPr>
            <a:r>
              <a:rPr lang="en-GB" altLang="en-US"/>
              <a:t>Neural net for secondary structure</a:t>
            </a:r>
          </a:p>
        </p:txBody>
      </p:sp>
      <p:grpSp>
        <p:nvGrpSpPr>
          <p:cNvPr id="33795" name="Group 222"/>
          <p:cNvGrpSpPr>
            <a:grpSpLocks/>
          </p:cNvGrpSpPr>
          <p:nvPr/>
        </p:nvGrpSpPr>
        <p:grpSpPr bwMode="auto">
          <a:xfrm>
            <a:off x="990600" y="1066800"/>
            <a:ext cx="7064375" cy="5210175"/>
            <a:chOff x="624" y="672"/>
            <a:chExt cx="4450" cy="3282"/>
          </a:xfrm>
        </p:grpSpPr>
        <p:sp>
          <p:nvSpPr>
            <p:cNvPr id="33796" name="AutoShape 4"/>
            <p:cNvSpPr>
              <a:spLocks noChangeAspect="1" noChangeArrowheads="1" noTextEdit="1"/>
            </p:cNvSpPr>
            <p:nvPr/>
          </p:nvSpPr>
          <p:spPr bwMode="auto">
            <a:xfrm>
              <a:off x="624" y="672"/>
              <a:ext cx="4416" cy="328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3797" name="Oval 6"/>
            <p:cNvSpPr>
              <a:spLocks noChangeArrowheads="1"/>
            </p:cNvSpPr>
            <p:nvPr/>
          </p:nvSpPr>
          <p:spPr bwMode="auto">
            <a:xfrm>
              <a:off x="628" y="1280"/>
              <a:ext cx="710" cy="1959"/>
            </a:xfrm>
            <a:prstGeom prst="ellipse">
              <a:avLst/>
            </a:prstGeom>
            <a:solidFill>
              <a:srgbClr val="FFFFFF"/>
            </a:solidFill>
            <a:ln w="14288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3798" name="Rectangle 7"/>
            <p:cNvSpPr>
              <a:spLocks noChangeArrowheads="1"/>
            </p:cNvSpPr>
            <p:nvPr/>
          </p:nvSpPr>
          <p:spPr bwMode="auto">
            <a:xfrm>
              <a:off x="882" y="1334"/>
              <a:ext cx="58" cy="9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1000">
                  <a:solidFill>
                    <a:srgbClr val="000000"/>
                  </a:solidFill>
                  <a:latin typeface="Times" pitchFamily="18" charset="0"/>
                </a:rPr>
                <a:t>A</a:t>
              </a:r>
              <a:endParaRPr lang="en-US"/>
            </a:p>
          </p:txBody>
        </p:sp>
        <p:sp>
          <p:nvSpPr>
            <p:cNvPr id="33799" name="Rectangle 8"/>
            <p:cNvSpPr>
              <a:spLocks noChangeArrowheads="1"/>
            </p:cNvSpPr>
            <p:nvPr/>
          </p:nvSpPr>
          <p:spPr bwMode="auto">
            <a:xfrm>
              <a:off x="884" y="1422"/>
              <a:ext cx="53" cy="9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1000">
                  <a:solidFill>
                    <a:srgbClr val="000000"/>
                  </a:solidFill>
                  <a:latin typeface="Times" pitchFamily="18" charset="0"/>
                </a:rPr>
                <a:t>C</a:t>
              </a:r>
              <a:endParaRPr lang="en-US"/>
            </a:p>
          </p:txBody>
        </p:sp>
        <p:sp>
          <p:nvSpPr>
            <p:cNvPr id="33800" name="Rectangle 9"/>
            <p:cNvSpPr>
              <a:spLocks noChangeArrowheads="1"/>
            </p:cNvSpPr>
            <p:nvPr/>
          </p:nvSpPr>
          <p:spPr bwMode="auto">
            <a:xfrm>
              <a:off x="882" y="1510"/>
              <a:ext cx="58" cy="9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1000">
                  <a:solidFill>
                    <a:srgbClr val="000000"/>
                  </a:solidFill>
                  <a:latin typeface="Times" pitchFamily="18" charset="0"/>
                </a:rPr>
                <a:t>D</a:t>
              </a:r>
              <a:endParaRPr lang="en-US"/>
            </a:p>
          </p:txBody>
        </p:sp>
        <p:sp>
          <p:nvSpPr>
            <p:cNvPr id="33801" name="Rectangle 10"/>
            <p:cNvSpPr>
              <a:spLocks noChangeArrowheads="1"/>
            </p:cNvSpPr>
            <p:nvPr/>
          </p:nvSpPr>
          <p:spPr bwMode="auto">
            <a:xfrm>
              <a:off x="886" y="1598"/>
              <a:ext cx="49" cy="9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1000">
                  <a:solidFill>
                    <a:srgbClr val="000000"/>
                  </a:solidFill>
                  <a:latin typeface="Times" pitchFamily="18" charset="0"/>
                </a:rPr>
                <a:t>E</a:t>
              </a:r>
              <a:endParaRPr lang="en-US"/>
            </a:p>
          </p:txBody>
        </p:sp>
        <p:sp>
          <p:nvSpPr>
            <p:cNvPr id="33802" name="Rectangle 11"/>
            <p:cNvSpPr>
              <a:spLocks noChangeArrowheads="1"/>
            </p:cNvSpPr>
            <p:nvPr/>
          </p:nvSpPr>
          <p:spPr bwMode="auto">
            <a:xfrm>
              <a:off x="889" y="1686"/>
              <a:ext cx="44" cy="9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1000">
                  <a:solidFill>
                    <a:srgbClr val="000000"/>
                  </a:solidFill>
                  <a:latin typeface="Times" pitchFamily="18" charset="0"/>
                </a:rPr>
                <a:t>F</a:t>
              </a:r>
              <a:endParaRPr lang="en-US"/>
            </a:p>
          </p:txBody>
        </p:sp>
        <p:sp>
          <p:nvSpPr>
            <p:cNvPr id="33803" name="Rectangle 12"/>
            <p:cNvSpPr>
              <a:spLocks noChangeArrowheads="1"/>
            </p:cNvSpPr>
            <p:nvPr/>
          </p:nvSpPr>
          <p:spPr bwMode="auto">
            <a:xfrm>
              <a:off x="882" y="1774"/>
              <a:ext cx="58" cy="9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1000">
                  <a:solidFill>
                    <a:srgbClr val="000000"/>
                  </a:solidFill>
                  <a:latin typeface="Times" pitchFamily="18" charset="0"/>
                </a:rPr>
                <a:t>G</a:t>
              </a:r>
              <a:endParaRPr lang="en-US"/>
            </a:p>
          </p:txBody>
        </p:sp>
        <p:sp>
          <p:nvSpPr>
            <p:cNvPr id="33804" name="Rectangle 13"/>
            <p:cNvSpPr>
              <a:spLocks noChangeArrowheads="1"/>
            </p:cNvSpPr>
            <p:nvPr/>
          </p:nvSpPr>
          <p:spPr bwMode="auto">
            <a:xfrm>
              <a:off x="882" y="1861"/>
              <a:ext cx="58" cy="9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1000">
                  <a:solidFill>
                    <a:srgbClr val="000000"/>
                  </a:solidFill>
                  <a:latin typeface="Times" pitchFamily="18" charset="0"/>
                </a:rPr>
                <a:t>H</a:t>
              </a:r>
              <a:endParaRPr lang="en-US"/>
            </a:p>
          </p:txBody>
        </p:sp>
        <p:sp>
          <p:nvSpPr>
            <p:cNvPr id="33805" name="Rectangle 14"/>
            <p:cNvSpPr>
              <a:spLocks noChangeArrowheads="1"/>
            </p:cNvSpPr>
            <p:nvPr/>
          </p:nvSpPr>
          <p:spPr bwMode="auto">
            <a:xfrm>
              <a:off x="900" y="1949"/>
              <a:ext cx="27" cy="9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1000">
                  <a:solidFill>
                    <a:srgbClr val="000000"/>
                  </a:solidFill>
                  <a:latin typeface="Times" pitchFamily="18" charset="0"/>
                </a:rPr>
                <a:t>I</a:t>
              </a:r>
              <a:endParaRPr lang="en-US"/>
            </a:p>
          </p:txBody>
        </p:sp>
        <p:sp>
          <p:nvSpPr>
            <p:cNvPr id="33806" name="Rectangle 15"/>
            <p:cNvSpPr>
              <a:spLocks noChangeArrowheads="1"/>
            </p:cNvSpPr>
            <p:nvPr/>
          </p:nvSpPr>
          <p:spPr bwMode="auto">
            <a:xfrm>
              <a:off x="882" y="2037"/>
              <a:ext cx="58" cy="9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1000">
                  <a:solidFill>
                    <a:srgbClr val="000000"/>
                  </a:solidFill>
                  <a:latin typeface="Times" pitchFamily="18" charset="0"/>
                </a:rPr>
                <a:t>K</a:t>
              </a:r>
              <a:endParaRPr lang="en-US"/>
            </a:p>
          </p:txBody>
        </p:sp>
        <p:sp>
          <p:nvSpPr>
            <p:cNvPr id="33807" name="Rectangle 16"/>
            <p:cNvSpPr>
              <a:spLocks noChangeArrowheads="1"/>
            </p:cNvSpPr>
            <p:nvPr/>
          </p:nvSpPr>
          <p:spPr bwMode="auto">
            <a:xfrm>
              <a:off x="886" y="2125"/>
              <a:ext cx="49" cy="9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1000">
                  <a:solidFill>
                    <a:srgbClr val="000000"/>
                  </a:solidFill>
                  <a:latin typeface="Times" pitchFamily="18" charset="0"/>
                </a:rPr>
                <a:t>L</a:t>
              </a:r>
              <a:endParaRPr lang="en-US"/>
            </a:p>
          </p:txBody>
        </p:sp>
        <p:sp>
          <p:nvSpPr>
            <p:cNvPr id="33808" name="Rectangle 17"/>
            <p:cNvSpPr>
              <a:spLocks noChangeArrowheads="1"/>
            </p:cNvSpPr>
            <p:nvPr/>
          </p:nvSpPr>
          <p:spPr bwMode="auto">
            <a:xfrm>
              <a:off x="875" y="2213"/>
              <a:ext cx="71" cy="9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1000">
                  <a:solidFill>
                    <a:srgbClr val="000000"/>
                  </a:solidFill>
                  <a:latin typeface="Times" pitchFamily="18" charset="0"/>
                </a:rPr>
                <a:t>M</a:t>
              </a:r>
              <a:endParaRPr lang="en-US"/>
            </a:p>
          </p:txBody>
        </p:sp>
        <p:sp>
          <p:nvSpPr>
            <p:cNvPr id="33809" name="Rectangle 18"/>
            <p:cNvSpPr>
              <a:spLocks noChangeArrowheads="1"/>
            </p:cNvSpPr>
            <p:nvPr/>
          </p:nvSpPr>
          <p:spPr bwMode="auto">
            <a:xfrm>
              <a:off x="882" y="2301"/>
              <a:ext cx="58" cy="9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1000">
                  <a:solidFill>
                    <a:srgbClr val="000000"/>
                  </a:solidFill>
                  <a:latin typeface="Times" pitchFamily="18" charset="0"/>
                </a:rPr>
                <a:t>N</a:t>
              </a:r>
              <a:endParaRPr lang="en-US"/>
            </a:p>
          </p:txBody>
        </p:sp>
        <p:sp>
          <p:nvSpPr>
            <p:cNvPr id="33810" name="Rectangle 19"/>
            <p:cNvSpPr>
              <a:spLocks noChangeArrowheads="1"/>
            </p:cNvSpPr>
            <p:nvPr/>
          </p:nvSpPr>
          <p:spPr bwMode="auto">
            <a:xfrm>
              <a:off x="889" y="2389"/>
              <a:ext cx="44" cy="9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1000">
                  <a:solidFill>
                    <a:srgbClr val="000000"/>
                  </a:solidFill>
                  <a:latin typeface="Times" pitchFamily="18" charset="0"/>
                </a:rPr>
                <a:t>P</a:t>
              </a:r>
              <a:endParaRPr lang="en-US"/>
            </a:p>
          </p:txBody>
        </p:sp>
        <p:sp>
          <p:nvSpPr>
            <p:cNvPr id="33811" name="Rectangle 20"/>
            <p:cNvSpPr>
              <a:spLocks noChangeArrowheads="1"/>
            </p:cNvSpPr>
            <p:nvPr/>
          </p:nvSpPr>
          <p:spPr bwMode="auto">
            <a:xfrm>
              <a:off x="882" y="2477"/>
              <a:ext cx="58" cy="9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1000">
                  <a:solidFill>
                    <a:srgbClr val="000000"/>
                  </a:solidFill>
                  <a:latin typeface="Times" pitchFamily="18" charset="0"/>
                </a:rPr>
                <a:t>Q</a:t>
              </a:r>
              <a:endParaRPr lang="en-US"/>
            </a:p>
          </p:txBody>
        </p:sp>
        <p:sp>
          <p:nvSpPr>
            <p:cNvPr id="33812" name="Rectangle 21"/>
            <p:cNvSpPr>
              <a:spLocks noChangeArrowheads="1"/>
            </p:cNvSpPr>
            <p:nvPr/>
          </p:nvSpPr>
          <p:spPr bwMode="auto">
            <a:xfrm>
              <a:off x="884" y="2565"/>
              <a:ext cx="53" cy="9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1000">
                  <a:solidFill>
                    <a:srgbClr val="000000"/>
                  </a:solidFill>
                  <a:latin typeface="Times" pitchFamily="18" charset="0"/>
                </a:rPr>
                <a:t>R</a:t>
              </a:r>
              <a:endParaRPr lang="en-US"/>
            </a:p>
          </p:txBody>
        </p:sp>
        <p:sp>
          <p:nvSpPr>
            <p:cNvPr id="33813" name="Rectangle 22"/>
            <p:cNvSpPr>
              <a:spLocks noChangeArrowheads="1"/>
            </p:cNvSpPr>
            <p:nvPr/>
          </p:nvSpPr>
          <p:spPr bwMode="auto">
            <a:xfrm>
              <a:off x="889" y="2653"/>
              <a:ext cx="44" cy="9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1000">
                  <a:solidFill>
                    <a:srgbClr val="000000"/>
                  </a:solidFill>
                  <a:latin typeface="Times" pitchFamily="18" charset="0"/>
                </a:rPr>
                <a:t>S</a:t>
              </a:r>
              <a:endParaRPr lang="en-US"/>
            </a:p>
          </p:txBody>
        </p:sp>
        <p:sp>
          <p:nvSpPr>
            <p:cNvPr id="33814" name="Rectangle 23"/>
            <p:cNvSpPr>
              <a:spLocks noChangeArrowheads="1"/>
            </p:cNvSpPr>
            <p:nvPr/>
          </p:nvSpPr>
          <p:spPr bwMode="auto">
            <a:xfrm>
              <a:off x="886" y="2741"/>
              <a:ext cx="49" cy="9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1000">
                  <a:solidFill>
                    <a:srgbClr val="000000"/>
                  </a:solidFill>
                  <a:latin typeface="Times" pitchFamily="18" charset="0"/>
                </a:rPr>
                <a:t>T</a:t>
              </a:r>
              <a:endParaRPr lang="en-US"/>
            </a:p>
          </p:txBody>
        </p:sp>
        <p:sp>
          <p:nvSpPr>
            <p:cNvPr id="33815" name="Rectangle 24"/>
            <p:cNvSpPr>
              <a:spLocks noChangeArrowheads="1"/>
            </p:cNvSpPr>
            <p:nvPr/>
          </p:nvSpPr>
          <p:spPr bwMode="auto">
            <a:xfrm>
              <a:off x="882" y="2829"/>
              <a:ext cx="58" cy="9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1000">
                  <a:solidFill>
                    <a:srgbClr val="000000"/>
                  </a:solidFill>
                  <a:latin typeface="Times" pitchFamily="18" charset="0"/>
                </a:rPr>
                <a:t>V</a:t>
              </a:r>
              <a:endParaRPr lang="en-US"/>
            </a:p>
          </p:txBody>
        </p:sp>
        <p:sp>
          <p:nvSpPr>
            <p:cNvPr id="33816" name="Rectangle 25"/>
            <p:cNvSpPr>
              <a:spLocks noChangeArrowheads="1"/>
            </p:cNvSpPr>
            <p:nvPr/>
          </p:nvSpPr>
          <p:spPr bwMode="auto">
            <a:xfrm>
              <a:off x="872" y="2917"/>
              <a:ext cx="76" cy="9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1000">
                  <a:solidFill>
                    <a:srgbClr val="000000"/>
                  </a:solidFill>
                  <a:latin typeface="Times" pitchFamily="18" charset="0"/>
                </a:rPr>
                <a:t>W</a:t>
              </a:r>
              <a:endParaRPr lang="en-US"/>
            </a:p>
          </p:txBody>
        </p:sp>
        <p:sp>
          <p:nvSpPr>
            <p:cNvPr id="33817" name="Rectangle 26"/>
            <p:cNvSpPr>
              <a:spLocks noChangeArrowheads="1"/>
            </p:cNvSpPr>
            <p:nvPr/>
          </p:nvSpPr>
          <p:spPr bwMode="auto">
            <a:xfrm>
              <a:off x="882" y="3005"/>
              <a:ext cx="58" cy="9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1000">
                  <a:solidFill>
                    <a:srgbClr val="000000"/>
                  </a:solidFill>
                  <a:latin typeface="Times" pitchFamily="18" charset="0"/>
                </a:rPr>
                <a:t>Y</a:t>
              </a:r>
              <a:endParaRPr lang="en-US"/>
            </a:p>
          </p:txBody>
        </p:sp>
        <p:sp>
          <p:nvSpPr>
            <p:cNvPr id="33818" name="Rectangle 27"/>
            <p:cNvSpPr>
              <a:spLocks noChangeArrowheads="1"/>
            </p:cNvSpPr>
            <p:nvPr/>
          </p:nvSpPr>
          <p:spPr bwMode="auto">
            <a:xfrm>
              <a:off x="905" y="3093"/>
              <a:ext cx="20" cy="9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1000">
                  <a:solidFill>
                    <a:srgbClr val="000000"/>
                  </a:solidFill>
                  <a:latin typeface="Times" pitchFamily="18" charset="0"/>
                </a:rPr>
                <a:t>.</a:t>
              </a:r>
              <a:endParaRPr lang="en-US"/>
            </a:p>
          </p:txBody>
        </p:sp>
        <p:grpSp>
          <p:nvGrpSpPr>
            <p:cNvPr id="33819" name="Group 49"/>
            <p:cNvGrpSpPr>
              <a:grpSpLocks/>
            </p:cNvGrpSpPr>
            <p:nvPr/>
          </p:nvGrpSpPr>
          <p:grpSpPr bwMode="auto">
            <a:xfrm>
              <a:off x="1005" y="1342"/>
              <a:ext cx="80" cy="1828"/>
              <a:chOff x="1005" y="1342"/>
              <a:chExt cx="80" cy="1828"/>
            </a:xfrm>
          </p:grpSpPr>
          <p:sp>
            <p:nvSpPr>
              <p:cNvPr id="33992" name="Oval 28"/>
              <p:cNvSpPr>
                <a:spLocks noChangeArrowheads="1"/>
              </p:cNvSpPr>
              <p:nvPr/>
            </p:nvSpPr>
            <p:spPr bwMode="auto">
              <a:xfrm>
                <a:off x="1005" y="1342"/>
                <a:ext cx="80" cy="66"/>
              </a:xfrm>
              <a:prstGeom prst="ellipse">
                <a:avLst/>
              </a:prstGeom>
              <a:solidFill>
                <a:srgbClr val="FFFF33"/>
              </a:solidFill>
              <a:ln w="14288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3993" name="Oval 29"/>
              <p:cNvSpPr>
                <a:spLocks noChangeArrowheads="1"/>
              </p:cNvSpPr>
              <p:nvPr/>
            </p:nvSpPr>
            <p:spPr bwMode="auto">
              <a:xfrm>
                <a:off x="1005" y="1430"/>
                <a:ext cx="80" cy="66"/>
              </a:xfrm>
              <a:prstGeom prst="ellipse">
                <a:avLst/>
              </a:prstGeom>
              <a:solidFill>
                <a:srgbClr val="FFFF33"/>
              </a:solidFill>
              <a:ln w="14288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3994" name="Oval 30"/>
              <p:cNvSpPr>
                <a:spLocks noChangeArrowheads="1"/>
              </p:cNvSpPr>
              <p:nvPr/>
            </p:nvSpPr>
            <p:spPr bwMode="auto">
              <a:xfrm>
                <a:off x="1005" y="1518"/>
                <a:ext cx="80" cy="66"/>
              </a:xfrm>
              <a:prstGeom prst="ellipse">
                <a:avLst/>
              </a:prstGeom>
              <a:solidFill>
                <a:srgbClr val="FFFF33"/>
              </a:solidFill>
              <a:ln w="14288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3995" name="Oval 31"/>
              <p:cNvSpPr>
                <a:spLocks noChangeArrowheads="1"/>
              </p:cNvSpPr>
              <p:nvPr/>
            </p:nvSpPr>
            <p:spPr bwMode="auto">
              <a:xfrm>
                <a:off x="1005" y="1606"/>
                <a:ext cx="80" cy="66"/>
              </a:xfrm>
              <a:prstGeom prst="ellipse">
                <a:avLst/>
              </a:prstGeom>
              <a:solidFill>
                <a:srgbClr val="FFFF33"/>
              </a:solidFill>
              <a:ln w="14288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3996" name="Oval 32"/>
              <p:cNvSpPr>
                <a:spLocks noChangeArrowheads="1"/>
              </p:cNvSpPr>
              <p:nvPr/>
            </p:nvSpPr>
            <p:spPr bwMode="auto">
              <a:xfrm>
                <a:off x="1005" y="1693"/>
                <a:ext cx="80" cy="67"/>
              </a:xfrm>
              <a:prstGeom prst="ellipse">
                <a:avLst/>
              </a:prstGeom>
              <a:solidFill>
                <a:srgbClr val="FFFF33"/>
              </a:solidFill>
              <a:ln w="14288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3997" name="Oval 33"/>
              <p:cNvSpPr>
                <a:spLocks noChangeArrowheads="1"/>
              </p:cNvSpPr>
              <p:nvPr/>
            </p:nvSpPr>
            <p:spPr bwMode="auto">
              <a:xfrm>
                <a:off x="1005" y="1781"/>
                <a:ext cx="80" cy="67"/>
              </a:xfrm>
              <a:prstGeom prst="ellipse">
                <a:avLst/>
              </a:prstGeom>
              <a:solidFill>
                <a:srgbClr val="FFFF33"/>
              </a:solidFill>
              <a:ln w="14288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3998" name="Oval 34"/>
              <p:cNvSpPr>
                <a:spLocks noChangeArrowheads="1"/>
              </p:cNvSpPr>
              <p:nvPr/>
            </p:nvSpPr>
            <p:spPr bwMode="auto">
              <a:xfrm>
                <a:off x="1005" y="1869"/>
                <a:ext cx="80" cy="67"/>
              </a:xfrm>
              <a:prstGeom prst="ellipse">
                <a:avLst/>
              </a:prstGeom>
              <a:solidFill>
                <a:srgbClr val="FFFF33"/>
              </a:solidFill>
              <a:ln w="14288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3999" name="Oval 35"/>
              <p:cNvSpPr>
                <a:spLocks noChangeArrowheads="1"/>
              </p:cNvSpPr>
              <p:nvPr/>
            </p:nvSpPr>
            <p:spPr bwMode="auto">
              <a:xfrm>
                <a:off x="1005" y="1959"/>
                <a:ext cx="80" cy="65"/>
              </a:xfrm>
              <a:prstGeom prst="ellipse">
                <a:avLst/>
              </a:prstGeom>
              <a:solidFill>
                <a:srgbClr val="FFFF33"/>
              </a:solidFill>
              <a:ln w="14288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4000" name="Oval 36"/>
              <p:cNvSpPr>
                <a:spLocks noChangeArrowheads="1"/>
              </p:cNvSpPr>
              <p:nvPr/>
            </p:nvSpPr>
            <p:spPr bwMode="auto">
              <a:xfrm>
                <a:off x="1005" y="2047"/>
                <a:ext cx="80" cy="65"/>
              </a:xfrm>
              <a:prstGeom prst="ellipse">
                <a:avLst/>
              </a:prstGeom>
              <a:solidFill>
                <a:srgbClr val="FFFF33"/>
              </a:solidFill>
              <a:ln w="14288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4001" name="Oval 37"/>
              <p:cNvSpPr>
                <a:spLocks noChangeArrowheads="1"/>
              </p:cNvSpPr>
              <p:nvPr/>
            </p:nvSpPr>
            <p:spPr bwMode="auto">
              <a:xfrm>
                <a:off x="1005" y="2135"/>
                <a:ext cx="80" cy="65"/>
              </a:xfrm>
              <a:prstGeom prst="ellipse">
                <a:avLst/>
              </a:prstGeom>
              <a:solidFill>
                <a:srgbClr val="FFFF33"/>
              </a:solidFill>
              <a:ln w="14288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4002" name="Oval 38"/>
              <p:cNvSpPr>
                <a:spLocks noChangeArrowheads="1"/>
              </p:cNvSpPr>
              <p:nvPr/>
            </p:nvSpPr>
            <p:spPr bwMode="auto">
              <a:xfrm>
                <a:off x="1005" y="2223"/>
                <a:ext cx="80" cy="65"/>
              </a:xfrm>
              <a:prstGeom prst="ellipse">
                <a:avLst/>
              </a:prstGeom>
              <a:solidFill>
                <a:srgbClr val="FFFF33"/>
              </a:solidFill>
              <a:ln w="14288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4003" name="Oval 39"/>
              <p:cNvSpPr>
                <a:spLocks noChangeArrowheads="1"/>
              </p:cNvSpPr>
              <p:nvPr/>
            </p:nvSpPr>
            <p:spPr bwMode="auto">
              <a:xfrm>
                <a:off x="1005" y="2311"/>
                <a:ext cx="80" cy="65"/>
              </a:xfrm>
              <a:prstGeom prst="ellipse">
                <a:avLst/>
              </a:prstGeom>
              <a:solidFill>
                <a:srgbClr val="FFFF33"/>
              </a:solidFill>
              <a:ln w="14288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4004" name="Oval 40"/>
              <p:cNvSpPr>
                <a:spLocks noChangeArrowheads="1"/>
              </p:cNvSpPr>
              <p:nvPr/>
            </p:nvSpPr>
            <p:spPr bwMode="auto">
              <a:xfrm>
                <a:off x="1005" y="2399"/>
                <a:ext cx="80" cy="67"/>
              </a:xfrm>
              <a:prstGeom prst="ellipse">
                <a:avLst/>
              </a:prstGeom>
              <a:solidFill>
                <a:srgbClr val="000000"/>
              </a:solidFill>
              <a:ln w="14288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4005" name="Oval 41"/>
              <p:cNvSpPr>
                <a:spLocks noChangeArrowheads="1"/>
              </p:cNvSpPr>
              <p:nvPr/>
            </p:nvSpPr>
            <p:spPr bwMode="auto">
              <a:xfrm>
                <a:off x="1005" y="2487"/>
                <a:ext cx="80" cy="67"/>
              </a:xfrm>
              <a:prstGeom prst="ellipse">
                <a:avLst/>
              </a:prstGeom>
              <a:solidFill>
                <a:srgbClr val="FFFF33"/>
              </a:solidFill>
              <a:ln w="14288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4006" name="Oval 42"/>
              <p:cNvSpPr>
                <a:spLocks noChangeArrowheads="1"/>
              </p:cNvSpPr>
              <p:nvPr/>
            </p:nvSpPr>
            <p:spPr bwMode="auto">
              <a:xfrm>
                <a:off x="1005" y="2575"/>
                <a:ext cx="80" cy="67"/>
              </a:xfrm>
              <a:prstGeom prst="ellipse">
                <a:avLst/>
              </a:prstGeom>
              <a:solidFill>
                <a:srgbClr val="FFFF33"/>
              </a:solidFill>
              <a:ln w="14288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4007" name="Oval 43"/>
              <p:cNvSpPr>
                <a:spLocks noChangeArrowheads="1"/>
              </p:cNvSpPr>
              <p:nvPr/>
            </p:nvSpPr>
            <p:spPr bwMode="auto">
              <a:xfrm>
                <a:off x="1005" y="2663"/>
                <a:ext cx="80" cy="67"/>
              </a:xfrm>
              <a:prstGeom prst="ellipse">
                <a:avLst/>
              </a:prstGeom>
              <a:solidFill>
                <a:srgbClr val="FFFF33"/>
              </a:solidFill>
              <a:ln w="14288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4008" name="Oval 44"/>
              <p:cNvSpPr>
                <a:spLocks noChangeArrowheads="1"/>
              </p:cNvSpPr>
              <p:nvPr/>
            </p:nvSpPr>
            <p:spPr bwMode="auto">
              <a:xfrm>
                <a:off x="1005" y="2751"/>
                <a:ext cx="80" cy="67"/>
              </a:xfrm>
              <a:prstGeom prst="ellipse">
                <a:avLst/>
              </a:prstGeom>
              <a:solidFill>
                <a:srgbClr val="FFFF33"/>
              </a:solidFill>
              <a:ln w="14288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4009" name="Oval 45"/>
              <p:cNvSpPr>
                <a:spLocks noChangeArrowheads="1"/>
              </p:cNvSpPr>
              <p:nvPr/>
            </p:nvSpPr>
            <p:spPr bwMode="auto">
              <a:xfrm>
                <a:off x="1005" y="2839"/>
                <a:ext cx="80" cy="67"/>
              </a:xfrm>
              <a:prstGeom prst="ellipse">
                <a:avLst/>
              </a:prstGeom>
              <a:solidFill>
                <a:srgbClr val="FFFF33"/>
              </a:solidFill>
              <a:ln w="14288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4010" name="Oval 46"/>
              <p:cNvSpPr>
                <a:spLocks noChangeArrowheads="1"/>
              </p:cNvSpPr>
              <p:nvPr/>
            </p:nvSpPr>
            <p:spPr bwMode="auto">
              <a:xfrm>
                <a:off x="1005" y="2927"/>
                <a:ext cx="80" cy="67"/>
              </a:xfrm>
              <a:prstGeom prst="ellipse">
                <a:avLst/>
              </a:prstGeom>
              <a:solidFill>
                <a:srgbClr val="FFFF33"/>
              </a:solidFill>
              <a:ln w="14288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4011" name="Oval 47"/>
              <p:cNvSpPr>
                <a:spLocks noChangeArrowheads="1"/>
              </p:cNvSpPr>
              <p:nvPr/>
            </p:nvSpPr>
            <p:spPr bwMode="auto">
              <a:xfrm>
                <a:off x="1005" y="3017"/>
                <a:ext cx="80" cy="65"/>
              </a:xfrm>
              <a:prstGeom prst="ellipse">
                <a:avLst/>
              </a:prstGeom>
              <a:solidFill>
                <a:srgbClr val="FFFF33"/>
              </a:solidFill>
              <a:ln w="14288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4012" name="Oval 48"/>
              <p:cNvSpPr>
                <a:spLocks noChangeArrowheads="1"/>
              </p:cNvSpPr>
              <p:nvPr/>
            </p:nvSpPr>
            <p:spPr bwMode="auto">
              <a:xfrm>
                <a:off x="1005" y="3105"/>
                <a:ext cx="80" cy="65"/>
              </a:xfrm>
              <a:prstGeom prst="ellipse">
                <a:avLst/>
              </a:prstGeom>
              <a:solidFill>
                <a:srgbClr val="FFFF33"/>
              </a:solidFill>
              <a:ln w="14288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</p:grpSp>
        <p:sp>
          <p:nvSpPr>
            <p:cNvPr id="33820" name="Freeform 50"/>
            <p:cNvSpPr>
              <a:spLocks/>
            </p:cNvSpPr>
            <p:nvPr/>
          </p:nvSpPr>
          <p:spPr bwMode="auto">
            <a:xfrm>
              <a:off x="4619" y="2190"/>
              <a:ext cx="113" cy="63"/>
            </a:xfrm>
            <a:custGeom>
              <a:avLst/>
              <a:gdLst>
                <a:gd name="T0" fmla="*/ 3 w 49"/>
                <a:gd name="T1" fmla="*/ 0 h 33"/>
                <a:gd name="T2" fmla="*/ 1 w 49"/>
                <a:gd name="T3" fmla="*/ 16 h 33"/>
                <a:gd name="T4" fmla="*/ 3 w 49"/>
                <a:gd name="T5" fmla="*/ 33 h 33"/>
                <a:gd name="T6" fmla="*/ 49 w 49"/>
                <a:gd name="T7" fmla="*/ 17 h 33"/>
                <a:gd name="T8" fmla="*/ 3 w 49"/>
                <a:gd name="T9" fmla="*/ 0 h 33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49"/>
                <a:gd name="T16" fmla="*/ 0 h 33"/>
                <a:gd name="T17" fmla="*/ 49 w 49"/>
                <a:gd name="T18" fmla="*/ 33 h 33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49" h="33">
                  <a:moveTo>
                    <a:pt x="3" y="0"/>
                  </a:moveTo>
                  <a:cubicBezTo>
                    <a:pt x="1" y="5"/>
                    <a:pt x="1" y="11"/>
                    <a:pt x="1" y="16"/>
                  </a:cubicBezTo>
                  <a:cubicBezTo>
                    <a:pt x="0" y="22"/>
                    <a:pt x="1" y="28"/>
                    <a:pt x="3" y="33"/>
                  </a:cubicBezTo>
                  <a:lnTo>
                    <a:pt x="49" y="17"/>
                  </a:lnTo>
                  <a:lnTo>
                    <a:pt x="3" y="0"/>
                  </a:lnTo>
                  <a:close/>
                </a:path>
              </a:pathLst>
            </a:custGeom>
            <a:noFill/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3821" name="Line 51"/>
            <p:cNvSpPr>
              <a:spLocks noChangeShapeType="1"/>
            </p:cNvSpPr>
            <p:nvPr/>
          </p:nvSpPr>
          <p:spPr bwMode="auto">
            <a:xfrm flipH="1" flipV="1">
              <a:off x="2459" y="2275"/>
              <a:ext cx="2165" cy="7"/>
            </a:xfrm>
            <a:prstGeom prst="line">
              <a:avLst/>
            </a:prstGeom>
            <a:noFill/>
            <a:ln w="14288">
              <a:solidFill>
                <a:srgbClr val="DDDDDD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3822" name="Line 52"/>
            <p:cNvSpPr>
              <a:spLocks noChangeShapeType="1"/>
            </p:cNvSpPr>
            <p:nvPr/>
          </p:nvSpPr>
          <p:spPr bwMode="auto">
            <a:xfrm flipV="1">
              <a:off x="2853" y="1611"/>
              <a:ext cx="717" cy="2117"/>
            </a:xfrm>
            <a:prstGeom prst="line">
              <a:avLst/>
            </a:prstGeom>
            <a:noFill/>
            <a:ln w="14288">
              <a:solidFill>
                <a:srgbClr val="0099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3823" name="Line 53"/>
            <p:cNvSpPr>
              <a:spLocks noChangeShapeType="1"/>
            </p:cNvSpPr>
            <p:nvPr/>
          </p:nvSpPr>
          <p:spPr bwMode="auto">
            <a:xfrm flipV="1">
              <a:off x="3573" y="2275"/>
              <a:ext cx="708" cy="363"/>
            </a:xfrm>
            <a:prstGeom prst="line">
              <a:avLst/>
            </a:prstGeom>
            <a:noFill/>
            <a:ln w="19050">
              <a:solidFill>
                <a:srgbClr val="0099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3824" name="Line 54"/>
            <p:cNvSpPr>
              <a:spLocks noChangeShapeType="1"/>
            </p:cNvSpPr>
            <p:nvPr/>
          </p:nvSpPr>
          <p:spPr bwMode="auto">
            <a:xfrm flipH="1">
              <a:off x="3575" y="2279"/>
              <a:ext cx="706" cy="625"/>
            </a:xfrm>
            <a:prstGeom prst="line">
              <a:avLst/>
            </a:prstGeom>
            <a:noFill/>
            <a:ln w="19050">
              <a:solidFill>
                <a:srgbClr val="0099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3825" name="Line 55"/>
            <p:cNvSpPr>
              <a:spLocks noChangeShapeType="1"/>
            </p:cNvSpPr>
            <p:nvPr/>
          </p:nvSpPr>
          <p:spPr bwMode="auto">
            <a:xfrm flipV="1">
              <a:off x="2850" y="1615"/>
              <a:ext cx="723" cy="405"/>
            </a:xfrm>
            <a:prstGeom prst="line">
              <a:avLst/>
            </a:prstGeom>
            <a:noFill/>
            <a:ln w="19050">
              <a:solidFill>
                <a:srgbClr val="0099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3826" name="Line 56"/>
            <p:cNvSpPr>
              <a:spLocks noChangeShapeType="1"/>
            </p:cNvSpPr>
            <p:nvPr/>
          </p:nvSpPr>
          <p:spPr bwMode="auto">
            <a:xfrm flipV="1">
              <a:off x="2848" y="1869"/>
              <a:ext cx="727" cy="151"/>
            </a:xfrm>
            <a:prstGeom prst="line">
              <a:avLst/>
            </a:prstGeom>
            <a:noFill/>
            <a:ln w="14288">
              <a:solidFill>
                <a:srgbClr val="0099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3827" name="Line 57"/>
            <p:cNvSpPr>
              <a:spLocks noChangeShapeType="1"/>
            </p:cNvSpPr>
            <p:nvPr/>
          </p:nvSpPr>
          <p:spPr bwMode="auto">
            <a:xfrm>
              <a:off x="2848" y="2020"/>
              <a:ext cx="725" cy="106"/>
            </a:xfrm>
            <a:prstGeom prst="line">
              <a:avLst/>
            </a:prstGeom>
            <a:noFill/>
            <a:ln w="14288">
              <a:solidFill>
                <a:srgbClr val="0099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3828" name="Line 58"/>
            <p:cNvSpPr>
              <a:spLocks noChangeShapeType="1"/>
            </p:cNvSpPr>
            <p:nvPr/>
          </p:nvSpPr>
          <p:spPr bwMode="auto">
            <a:xfrm>
              <a:off x="2848" y="2020"/>
              <a:ext cx="727" cy="364"/>
            </a:xfrm>
            <a:prstGeom prst="line">
              <a:avLst/>
            </a:prstGeom>
            <a:noFill/>
            <a:ln w="19050">
              <a:solidFill>
                <a:srgbClr val="0099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3829" name="Line 59"/>
            <p:cNvSpPr>
              <a:spLocks noChangeShapeType="1"/>
            </p:cNvSpPr>
            <p:nvPr/>
          </p:nvSpPr>
          <p:spPr bwMode="auto">
            <a:xfrm flipH="1" flipV="1">
              <a:off x="2855" y="2024"/>
              <a:ext cx="715" cy="616"/>
            </a:xfrm>
            <a:prstGeom prst="line">
              <a:avLst/>
            </a:prstGeom>
            <a:noFill/>
            <a:ln w="19050">
              <a:solidFill>
                <a:srgbClr val="0099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3830" name="Line 60"/>
            <p:cNvSpPr>
              <a:spLocks noChangeShapeType="1"/>
            </p:cNvSpPr>
            <p:nvPr/>
          </p:nvSpPr>
          <p:spPr bwMode="auto">
            <a:xfrm flipV="1">
              <a:off x="2850" y="1615"/>
              <a:ext cx="725" cy="903"/>
            </a:xfrm>
            <a:prstGeom prst="line">
              <a:avLst/>
            </a:prstGeom>
            <a:noFill/>
            <a:ln w="19050">
              <a:solidFill>
                <a:srgbClr val="0099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3831" name="Line 61"/>
            <p:cNvSpPr>
              <a:spLocks noChangeShapeType="1"/>
            </p:cNvSpPr>
            <p:nvPr/>
          </p:nvSpPr>
          <p:spPr bwMode="auto">
            <a:xfrm flipV="1">
              <a:off x="2848" y="1871"/>
              <a:ext cx="727" cy="647"/>
            </a:xfrm>
            <a:prstGeom prst="line">
              <a:avLst/>
            </a:prstGeom>
            <a:noFill/>
            <a:ln w="19050">
              <a:solidFill>
                <a:srgbClr val="0099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3832" name="Line 62"/>
            <p:cNvSpPr>
              <a:spLocks noChangeShapeType="1"/>
            </p:cNvSpPr>
            <p:nvPr/>
          </p:nvSpPr>
          <p:spPr bwMode="auto">
            <a:xfrm flipV="1">
              <a:off x="2855" y="2127"/>
              <a:ext cx="718" cy="387"/>
            </a:xfrm>
            <a:prstGeom prst="line">
              <a:avLst/>
            </a:prstGeom>
            <a:noFill/>
            <a:ln w="19050">
              <a:solidFill>
                <a:srgbClr val="0099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3833" name="Line 63"/>
            <p:cNvSpPr>
              <a:spLocks noChangeShapeType="1"/>
            </p:cNvSpPr>
            <p:nvPr/>
          </p:nvSpPr>
          <p:spPr bwMode="auto">
            <a:xfrm flipV="1">
              <a:off x="2848" y="2382"/>
              <a:ext cx="725" cy="136"/>
            </a:xfrm>
            <a:prstGeom prst="line">
              <a:avLst/>
            </a:prstGeom>
            <a:noFill/>
            <a:ln w="14288">
              <a:solidFill>
                <a:srgbClr val="0099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3834" name="Line 64"/>
            <p:cNvSpPr>
              <a:spLocks noChangeShapeType="1"/>
            </p:cNvSpPr>
            <p:nvPr/>
          </p:nvSpPr>
          <p:spPr bwMode="auto">
            <a:xfrm>
              <a:off x="2848" y="2518"/>
              <a:ext cx="722" cy="122"/>
            </a:xfrm>
            <a:prstGeom prst="line">
              <a:avLst/>
            </a:prstGeom>
            <a:noFill/>
            <a:ln w="14288">
              <a:solidFill>
                <a:srgbClr val="0099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3835" name="Line 65"/>
            <p:cNvSpPr>
              <a:spLocks noChangeShapeType="1"/>
            </p:cNvSpPr>
            <p:nvPr/>
          </p:nvSpPr>
          <p:spPr bwMode="auto">
            <a:xfrm>
              <a:off x="2850" y="2518"/>
              <a:ext cx="723" cy="384"/>
            </a:xfrm>
            <a:prstGeom prst="line">
              <a:avLst/>
            </a:prstGeom>
            <a:noFill/>
            <a:ln w="19050">
              <a:solidFill>
                <a:srgbClr val="0099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3836" name="Line 66"/>
            <p:cNvSpPr>
              <a:spLocks noChangeShapeType="1"/>
            </p:cNvSpPr>
            <p:nvPr/>
          </p:nvSpPr>
          <p:spPr bwMode="auto">
            <a:xfrm flipV="1">
              <a:off x="2850" y="1615"/>
              <a:ext cx="720" cy="650"/>
            </a:xfrm>
            <a:prstGeom prst="line">
              <a:avLst/>
            </a:prstGeom>
            <a:noFill/>
            <a:ln w="19050">
              <a:solidFill>
                <a:srgbClr val="0099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3837" name="Line 67"/>
            <p:cNvSpPr>
              <a:spLocks noChangeShapeType="1"/>
            </p:cNvSpPr>
            <p:nvPr/>
          </p:nvSpPr>
          <p:spPr bwMode="auto">
            <a:xfrm flipH="1">
              <a:off x="2855" y="1871"/>
              <a:ext cx="718" cy="147"/>
            </a:xfrm>
            <a:prstGeom prst="line">
              <a:avLst/>
            </a:prstGeom>
            <a:noFill/>
            <a:ln w="14288">
              <a:solidFill>
                <a:srgbClr val="0099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3838" name="Line 68"/>
            <p:cNvSpPr>
              <a:spLocks noChangeShapeType="1"/>
            </p:cNvSpPr>
            <p:nvPr/>
          </p:nvSpPr>
          <p:spPr bwMode="auto">
            <a:xfrm flipV="1">
              <a:off x="2848" y="1869"/>
              <a:ext cx="722" cy="396"/>
            </a:xfrm>
            <a:prstGeom prst="line">
              <a:avLst/>
            </a:prstGeom>
            <a:noFill/>
            <a:ln w="19050">
              <a:solidFill>
                <a:srgbClr val="0099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3839" name="Line 69"/>
            <p:cNvSpPr>
              <a:spLocks noChangeShapeType="1"/>
            </p:cNvSpPr>
            <p:nvPr/>
          </p:nvSpPr>
          <p:spPr bwMode="auto">
            <a:xfrm flipV="1">
              <a:off x="2855" y="2129"/>
              <a:ext cx="715" cy="132"/>
            </a:xfrm>
            <a:prstGeom prst="line">
              <a:avLst/>
            </a:prstGeom>
            <a:noFill/>
            <a:ln w="14288">
              <a:solidFill>
                <a:srgbClr val="0099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3840" name="Line 70"/>
            <p:cNvSpPr>
              <a:spLocks noChangeShapeType="1"/>
            </p:cNvSpPr>
            <p:nvPr/>
          </p:nvSpPr>
          <p:spPr bwMode="auto">
            <a:xfrm>
              <a:off x="2848" y="2265"/>
              <a:ext cx="722" cy="117"/>
            </a:xfrm>
            <a:prstGeom prst="line">
              <a:avLst/>
            </a:prstGeom>
            <a:noFill/>
            <a:ln w="14288">
              <a:solidFill>
                <a:srgbClr val="0099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3841" name="Line 71"/>
            <p:cNvSpPr>
              <a:spLocks noChangeShapeType="1"/>
            </p:cNvSpPr>
            <p:nvPr/>
          </p:nvSpPr>
          <p:spPr bwMode="auto">
            <a:xfrm>
              <a:off x="2848" y="2265"/>
              <a:ext cx="720" cy="377"/>
            </a:xfrm>
            <a:prstGeom prst="line">
              <a:avLst/>
            </a:prstGeom>
            <a:noFill/>
            <a:ln w="19050">
              <a:solidFill>
                <a:srgbClr val="0099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3842" name="Line 72"/>
            <p:cNvSpPr>
              <a:spLocks noChangeShapeType="1"/>
            </p:cNvSpPr>
            <p:nvPr/>
          </p:nvSpPr>
          <p:spPr bwMode="auto">
            <a:xfrm>
              <a:off x="2850" y="2265"/>
              <a:ext cx="720" cy="639"/>
            </a:xfrm>
            <a:prstGeom prst="line">
              <a:avLst/>
            </a:prstGeom>
            <a:noFill/>
            <a:ln w="19050">
              <a:solidFill>
                <a:srgbClr val="0099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3843" name="Line 73"/>
            <p:cNvSpPr>
              <a:spLocks noChangeShapeType="1"/>
            </p:cNvSpPr>
            <p:nvPr/>
          </p:nvSpPr>
          <p:spPr bwMode="auto">
            <a:xfrm flipH="1" flipV="1">
              <a:off x="2853" y="2022"/>
              <a:ext cx="720" cy="880"/>
            </a:xfrm>
            <a:prstGeom prst="line">
              <a:avLst/>
            </a:prstGeom>
            <a:noFill/>
            <a:ln w="19050">
              <a:solidFill>
                <a:srgbClr val="0099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3844" name="Line 74"/>
            <p:cNvSpPr>
              <a:spLocks noChangeShapeType="1"/>
            </p:cNvSpPr>
            <p:nvPr/>
          </p:nvSpPr>
          <p:spPr bwMode="auto">
            <a:xfrm flipV="1">
              <a:off x="2855" y="3239"/>
              <a:ext cx="129" cy="250"/>
            </a:xfrm>
            <a:prstGeom prst="line">
              <a:avLst/>
            </a:prstGeom>
            <a:noFill/>
            <a:ln w="19050">
              <a:solidFill>
                <a:srgbClr val="0099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grpSp>
          <p:nvGrpSpPr>
            <p:cNvPr id="33845" name="Group 80"/>
            <p:cNvGrpSpPr>
              <a:grpSpLocks/>
            </p:cNvGrpSpPr>
            <p:nvPr/>
          </p:nvGrpSpPr>
          <p:grpSpPr bwMode="auto">
            <a:xfrm>
              <a:off x="2846" y="1018"/>
              <a:ext cx="138" cy="255"/>
              <a:chOff x="2846" y="1018"/>
              <a:chExt cx="138" cy="255"/>
            </a:xfrm>
          </p:grpSpPr>
          <p:sp>
            <p:nvSpPr>
              <p:cNvPr id="33987" name="Line 75"/>
              <p:cNvSpPr>
                <a:spLocks noChangeShapeType="1"/>
              </p:cNvSpPr>
              <p:nvPr/>
            </p:nvSpPr>
            <p:spPr bwMode="auto">
              <a:xfrm>
                <a:off x="2855" y="1022"/>
                <a:ext cx="129" cy="251"/>
              </a:xfrm>
              <a:prstGeom prst="line">
                <a:avLst/>
              </a:prstGeom>
              <a:noFill/>
              <a:ln w="19050">
                <a:solidFill>
                  <a:srgbClr val="0099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3988" name="Line 76"/>
              <p:cNvSpPr>
                <a:spLocks noChangeShapeType="1"/>
              </p:cNvSpPr>
              <p:nvPr/>
            </p:nvSpPr>
            <p:spPr bwMode="auto">
              <a:xfrm>
                <a:off x="2848" y="1018"/>
                <a:ext cx="117" cy="86"/>
              </a:xfrm>
              <a:prstGeom prst="line">
                <a:avLst/>
              </a:prstGeom>
              <a:noFill/>
              <a:ln w="19050">
                <a:solidFill>
                  <a:srgbClr val="0099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3989" name="Line 77"/>
              <p:cNvSpPr>
                <a:spLocks noChangeShapeType="1"/>
              </p:cNvSpPr>
              <p:nvPr/>
            </p:nvSpPr>
            <p:spPr bwMode="auto">
              <a:xfrm>
                <a:off x="2848" y="1018"/>
                <a:ext cx="127" cy="209"/>
              </a:xfrm>
              <a:prstGeom prst="line">
                <a:avLst/>
              </a:prstGeom>
              <a:noFill/>
              <a:ln w="19050">
                <a:solidFill>
                  <a:srgbClr val="0099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3990" name="Line 78"/>
              <p:cNvSpPr>
                <a:spLocks noChangeShapeType="1"/>
              </p:cNvSpPr>
              <p:nvPr/>
            </p:nvSpPr>
            <p:spPr bwMode="auto">
              <a:xfrm>
                <a:off x="2848" y="1018"/>
                <a:ext cx="127" cy="132"/>
              </a:xfrm>
              <a:prstGeom prst="line">
                <a:avLst/>
              </a:prstGeom>
              <a:noFill/>
              <a:ln w="19050">
                <a:solidFill>
                  <a:srgbClr val="0099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3991" name="Line 79"/>
              <p:cNvSpPr>
                <a:spLocks noChangeShapeType="1"/>
              </p:cNvSpPr>
              <p:nvPr/>
            </p:nvSpPr>
            <p:spPr bwMode="auto">
              <a:xfrm>
                <a:off x="2846" y="1020"/>
                <a:ext cx="129" cy="161"/>
              </a:xfrm>
              <a:prstGeom prst="line">
                <a:avLst/>
              </a:prstGeom>
              <a:noFill/>
              <a:ln w="19050">
                <a:solidFill>
                  <a:srgbClr val="0099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</p:grpSp>
        <p:sp>
          <p:nvSpPr>
            <p:cNvPr id="33846" name="Line 81"/>
            <p:cNvSpPr>
              <a:spLocks noChangeShapeType="1"/>
            </p:cNvSpPr>
            <p:nvPr/>
          </p:nvSpPr>
          <p:spPr bwMode="auto">
            <a:xfrm>
              <a:off x="2841" y="1278"/>
              <a:ext cx="138" cy="63"/>
            </a:xfrm>
            <a:prstGeom prst="line">
              <a:avLst/>
            </a:prstGeom>
            <a:noFill/>
            <a:ln w="19050">
              <a:solidFill>
                <a:srgbClr val="0099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3847" name="Line 82"/>
            <p:cNvSpPr>
              <a:spLocks noChangeShapeType="1"/>
            </p:cNvSpPr>
            <p:nvPr/>
          </p:nvSpPr>
          <p:spPr bwMode="auto">
            <a:xfrm>
              <a:off x="2848" y="1271"/>
              <a:ext cx="131" cy="101"/>
            </a:xfrm>
            <a:prstGeom prst="line">
              <a:avLst/>
            </a:prstGeom>
            <a:noFill/>
            <a:ln w="19050">
              <a:solidFill>
                <a:srgbClr val="0099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3848" name="Line 83"/>
            <p:cNvSpPr>
              <a:spLocks noChangeShapeType="1"/>
            </p:cNvSpPr>
            <p:nvPr/>
          </p:nvSpPr>
          <p:spPr bwMode="auto">
            <a:xfrm>
              <a:off x="2848" y="1271"/>
              <a:ext cx="122" cy="178"/>
            </a:xfrm>
            <a:prstGeom prst="line">
              <a:avLst/>
            </a:prstGeom>
            <a:noFill/>
            <a:ln w="19050">
              <a:solidFill>
                <a:srgbClr val="0099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3849" name="Line 84"/>
            <p:cNvSpPr>
              <a:spLocks noChangeShapeType="1"/>
            </p:cNvSpPr>
            <p:nvPr/>
          </p:nvSpPr>
          <p:spPr bwMode="auto">
            <a:xfrm>
              <a:off x="2848" y="1271"/>
              <a:ext cx="122" cy="67"/>
            </a:xfrm>
            <a:prstGeom prst="line">
              <a:avLst/>
            </a:prstGeom>
            <a:noFill/>
            <a:ln w="19050">
              <a:solidFill>
                <a:srgbClr val="0099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3850" name="Line 85"/>
            <p:cNvSpPr>
              <a:spLocks noChangeShapeType="1"/>
            </p:cNvSpPr>
            <p:nvPr/>
          </p:nvSpPr>
          <p:spPr bwMode="auto">
            <a:xfrm>
              <a:off x="2855" y="1274"/>
              <a:ext cx="115" cy="217"/>
            </a:xfrm>
            <a:prstGeom prst="line">
              <a:avLst/>
            </a:prstGeom>
            <a:noFill/>
            <a:ln w="19050">
              <a:solidFill>
                <a:srgbClr val="0099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3851" name="Line 86"/>
            <p:cNvSpPr>
              <a:spLocks noChangeShapeType="1"/>
            </p:cNvSpPr>
            <p:nvPr/>
          </p:nvSpPr>
          <p:spPr bwMode="auto">
            <a:xfrm flipV="1">
              <a:off x="2850" y="1735"/>
              <a:ext cx="125" cy="33"/>
            </a:xfrm>
            <a:prstGeom prst="line">
              <a:avLst/>
            </a:prstGeom>
            <a:noFill/>
            <a:ln w="19050">
              <a:solidFill>
                <a:srgbClr val="0099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3852" name="Line 87"/>
            <p:cNvSpPr>
              <a:spLocks noChangeShapeType="1"/>
            </p:cNvSpPr>
            <p:nvPr/>
          </p:nvSpPr>
          <p:spPr bwMode="auto">
            <a:xfrm>
              <a:off x="2848" y="1768"/>
              <a:ext cx="127" cy="17"/>
            </a:xfrm>
            <a:prstGeom prst="line">
              <a:avLst/>
            </a:prstGeom>
            <a:noFill/>
            <a:ln w="14288">
              <a:solidFill>
                <a:srgbClr val="0099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3853" name="Line 88"/>
            <p:cNvSpPr>
              <a:spLocks noChangeShapeType="1"/>
            </p:cNvSpPr>
            <p:nvPr/>
          </p:nvSpPr>
          <p:spPr bwMode="auto">
            <a:xfrm>
              <a:off x="2855" y="1764"/>
              <a:ext cx="115" cy="56"/>
            </a:xfrm>
            <a:prstGeom prst="line">
              <a:avLst/>
            </a:prstGeom>
            <a:noFill/>
            <a:ln w="19050">
              <a:solidFill>
                <a:srgbClr val="0099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3854" name="Line 89"/>
            <p:cNvSpPr>
              <a:spLocks noChangeShapeType="1"/>
            </p:cNvSpPr>
            <p:nvPr/>
          </p:nvSpPr>
          <p:spPr bwMode="auto">
            <a:xfrm>
              <a:off x="2848" y="1768"/>
              <a:ext cx="127" cy="97"/>
            </a:xfrm>
            <a:prstGeom prst="line">
              <a:avLst/>
            </a:prstGeom>
            <a:noFill/>
            <a:ln w="19050">
              <a:solidFill>
                <a:srgbClr val="0099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3855" name="Line 90"/>
            <p:cNvSpPr>
              <a:spLocks noChangeShapeType="1"/>
            </p:cNvSpPr>
            <p:nvPr/>
          </p:nvSpPr>
          <p:spPr bwMode="auto">
            <a:xfrm>
              <a:off x="2848" y="1768"/>
              <a:ext cx="131" cy="151"/>
            </a:xfrm>
            <a:prstGeom prst="line">
              <a:avLst/>
            </a:prstGeom>
            <a:noFill/>
            <a:ln w="19050">
              <a:solidFill>
                <a:srgbClr val="0099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3856" name="Line 91"/>
            <p:cNvSpPr>
              <a:spLocks noChangeShapeType="1"/>
            </p:cNvSpPr>
            <p:nvPr/>
          </p:nvSpPr>
          <p:spPr bwMode="auto">
            <a:xfrm>
              <a:off x="2850" y="1768"/>
              <a:ext cx="120" cy="178"/>
            </a:xfrm>
            <a:prstGeom prst="line">
              <a:avLst/>
            </a:prstGeom>
            <a:noFill/>
            <a:ln w="19050">
              <a:solidFill>
                <a:srgbClr val="0099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3857" name="Line 92"/>
            <p:cNvSpPr>
              <a:spLocks noChangeShapeType="1"/>
            </p:cNvSpPr>
            <p:nvPr/>
          </p:nvSpPr>
          <p:spPr bwMode="auto">
            <a:xfrm>
              <a:off x="2850" y="1515"/>
              <a:ext cx="115" cy="18"/>
            </a:xfrm>
            <a:prstGeom prst="line">
              <a:avLst/>
            </a:prstGeom>
            <a:noFill/>
            <a:ln w="14288">
              <a:solidFill>
                <a:srgbClr val="0099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3858" name="Line 93"/>
            <p:cNvSpPr>
              <a:spLocks noChangeShapeType="1"/>
            </p:cNvSpPr>
            <p:nvPr/>
          </p:nvSpPr>
          <p:spPr bwMode="auto">
            <a:xfrm>
              <a:off x="2855" y="1269"/>
              <a:ext cx="120" cy="134"/>
            </a:xfrm>
            <a:prstGeom prst="line">
              <a:avLst/>
            </a:prstGeom>
            <a:noFill/>
            <a:ln w="19050">
              <a:solidFill>
                <a:srgbClr val="0099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3859" name="Line 94"/>
            <p:cNvSpPr>
              <a:spLocks noChangeShapeType="1"/>
            </p:cNvSpPr>
            <p:nvPr/>
          </p:nvSpPr>
          <p:spPr bwMode="auto">
            <a:xfrm>
              <a:off x="2848" y="1515"/>
              <a:ext cx="117" cy="56"/>
            </a:xfrm>
            <a:prstGeom prst="line">
              <a:avLst/>
            </a:prstGeom>
            <a:noFill/>
            <a:ln w="19050">
              <a:solidFill>
                <a:srgbClr val="0099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3860" name="Line 95"/>
            <p:cNvSpPr>
              <a:spLocks noChangeShapeType="1"/>
            </p:cNvSpPr>
            <p:nvPr/>
          </p:nvSpPr>
          <p:spPr bwMode="auto">
            <a:xfrm>
              <a:off x="2855" y="1512"/>
              <a:ext cx="115" cy="101"/>
            </a:xfrm>
            <a:prstGeom prst="line">
              <a:avLst/>
            </a:prstGeom>
            <a:noFill/>
            <a:ln w="19050">
              <a:solidFill>
                <a:srgbClr val="0099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3861" name="Line 96"/>
            <p:cNvSpPr>
              <a:spLocks noChangeShapeType="1"/>
            </p:cNvSpPr>
            <p:nvPr/>
          </p:nvSpPr>
          <p:spPr bwMode="auto">
            <a:xfrm>
              <a:off x="2848" y="1515"/>
              <a:ext cx="122" cy="132"/>
            </a:xfrm>
            <a:prstGeom prst="line">
              <a:avLst/>
            </a:prstGeom>
            <a:noFill/>
            <a:ln w="19050">
              <a:solidFill>
                <a:srgbClr val="0099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3862" name="Line 97"/>
            <p:cNvSpPr>
              <a:spLocks noChangeShapeType="1"/>
            </p:cNvSpPr>
            <p:nvPr/>
          </p:nvSpPr>
          <p:spPr bwMode="auto">
            <a:xfrm>
              <a:off x="2848" y="1515"/>
              <a:ext cx="117" cy="163"/>
            </a:xfrm>
            <a:prstGeom prst="line">
              <a:avLst/>
            </a:prstGeom>
            <a:noFill/>
            <a:ln w="19050">
              <a:solidFill>
                <a:srgbClr val="0099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3863" name="Line 98"/>
            <p:cNvSpPr>
              <a:spLocks noChangeShapeType="1"/>
            </p:cNvSpPr>
            <p:nvPr/>
          </p:nvSpPr>
          <p:spPr bwMode="auto">
            <a:xfrm>
              <a:off x="2850" y="1515"/>
              <a:ext cx="115" cy="197"/>
            </a:xfrm>
            <a:prstGeom prst="line">
              <a:avLst/>
            </a:prstGeom>
            <a:noFill/>
            <a:ln w="19050">
              <a:solidFill>
                <a:srgbClr val="0099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3864" name="Line 99"/>
            <p:cNvSpPr>
              <a:spLocks noChangeShapeType="1"/>
            </p:cNvSpPr>
            <p:nvPr/>
          </p:nvSpPr>
          <p:spPr bwMode="auto">
            <a:xfrm flipV="1">
              <a:off x="2841" y="3185"/>
              <a:ext cx="138" cy="63"/>
            </a:xfrm>
            <a:prstGeom prst="line">
              <a:avLst/>
            </a:prstGeom>
            <a:noFill/>
            <a:ln w="19050">
              <a:solidFill>
                <a:srgbClr val="0099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3865" name="Line 100"/>
            <p:cNvSpPr>
              <a:spLocks noChangeShapeType="1"/>
            </p:cNvSpPr>
            <p:nvPr/>
          </p:nvSpPr>
          <p:spPr bwMode="auto">
            <a:xfrm flipV="1">
              <a:off x="2848" y="3155"/>
              <a:ext cx="131" cy="101"/>
            </a:xfrm>
            <a:prstGeom prst="line">
              <a:avLst/>
            </a:prstGeom>
            <a:noFill/>
            <a:ln w="19050">
              <a:solidFill>
                <a:srgbClr val="0099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3866" name="Line 101"/>
            <p:cNvSpPr>
              <a:spLocks noChangeShapeType="1"/>
            </p:cNvSpPr>
            <p:nvPr/>
          </p:nvSpPr>
          <p:spPr bwMode="auto">
            <a:xfrm flipV="1">
              <a:off x="2848" y="3078"/>
              <a:ext cx="122" cy="178"/>
            </a:xfrm>
            <a:prstGeom prst="line">
              <a:avLst/>
            </a:prstGeom>
            <a:noFill/>
            <a:ln w="19050">
              <a:solidFill>
                <a:srgbClr val="0099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3867" name="Line 102"/>
            <p:cNvSpPr>
              <a:spLocks noChangeShapeType="1"/>
            </p:cNvSpPr>
            <p:nvPr/>
          </p:nvSpPr>
          <p:spPr bwMode="auto">
            <a:xfrm flipV="1">
              <a:off x="2848" y="3189"/>
              <a:ext cx="122" cy="67"/>
            </a:xfrm>
            <a:prstGeom prst="line">
              <a:avLst/>
            </a:prstGeom>
            <a:noFill/>
            <a:ln w="19050">
              <a:solidFill>
                <a:srgbClr val="0099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3868" name="Line 103"/>
            <p:cNvSpPr>
              <a:spLocks noChangeShapeType="1"/>
            </p:cNvSpPr>
            <p:nvPr/>
          </p:nvSpPr>
          <p:spPr bwMode="auto">
            <a:xfrm flipV="1">
              <a:off x="2855" y="3036"/>
              <a:ext cx="115" cy="216"/>
            </a:xfrm>
            <a:prstGeom prst="line">
              <a:avLst/>
            </a:prstGeom>
            <a:noFill/>
            <a:ln w="19050">
              <a:solidFill>
                <a:srgbClr val="0099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3869" name="Line 104"/>
            <p:cNvSpPr>
              <a:spLocks noChangeShapeType="1"/>
            </p:cNvSpPr>
            <p:nvPr/>
          </p:nvSpPr>
          <p:spPr bwMode="auto">
            <a:xfrm flipV="1">
              <a:off x="2850" y="2994"/>
              <a:ext cx="115" cy="17"/>
            </a:xfrm>
            <a:prstGeom prst="line">
              <a:avLst/>
            </a:prstGeom>
            <a:noFill/>
            <a:ln w="14288">
              <a:solidFill>
                <a:srgbClr val="0099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3870" name="Line 105"/>
            <p:cNvSpPr>
              <a:spLocks noChangeShapeType="1"/>
            </p:cNvSpPr>
            <p:nvPr/>
          </p:nvSpPr>
          <p:spPr bwMode="auto">
            <a:xfrm flipV="1">
              <a:off x="2855" y="3124"/>
              <a:ext cx="120" cy="134"/>
            </a:xfrm>
            <a:prstGeom prst="line">
              <a:avLst/>
            </a:prstGeom>
            <a:noFill/>
            <a:ln w="19050">
              <a:solidFill>
                <a:srgbClr val="0099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3871" name="Line 106"/>
            <p:cNvSpPr>
              <a:spLocks noChangeShapeType="1"/>
            </p:cNvSpPr>
            <p:nvPr/>
          </p:nvSpPr>
          <p:spPr bwMode="auto">
            <a:xfrm>
              <a:off x="2850" y="2759"/>
              <a:ext cx="125" cy="32"/>
            </a:xfrm>
            <a:prstGeom prst="line">
              <a:avLst/>
            </a:prstGeom>
            <a:noFill/>
            <a:ln w="19050">
              <a:solidFill>
                <a:srgbClr val="0099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3872" name="Line 107"/>
            <p:cNvSpPr>
              <a:spLocks noChangeShapeType="1"/>
            </p:cNvSpPr>
            <p:nvPr/>
          </p:nvSpPr>
          <p:spPr bwMode="auto">
            <a:xfrm flipV="1">
              <a:off x="2848" y="2741"/>
              <a:ext cx="127" cy="18"/>
            </a:xfrm>
            <a:prstGeom prst="line">
              <a:avLst/>
            </a:prstGeom>
            <a:noFill/>
            <a:ln w="14288">
              <a:solidFill>
                <a:srgbClr val="0099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3873" name="Line 108"/>
            <p:cNvSpPr>
              <a:spLocks noChangeShapeType="1"/>
            </p:cNvSpPr>
            <p:nvPr/>
          </p:nvSpPr>
          <p:spPr bwMode="auto">
            <a:xfrm flipV="1">
              <a:off x="2855" y="2707"/>
              <a:ext cx="115" cy="55"/>
            </a:xfrm>
            <a:prstGeom prst="line">
              <a:avLst/>
            </a:prstGeom>
            <a:noFill/>
            <a:ln w="19050">
              <a:solidFill>
                <a:srgbClr val="0099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3874" name="Line 109"/>
            <p:cNvSpPr>
              <a:spLocks noChangeShapeType="1"/>
            </p:cNvSpPr>
            <p:nvPr/>
          </p:nvSpPr>
          <p:spPr bwMode="auto">
            <a:xfrm flipV="1">
              <a:off x="2848" y="2661"/>
              <a:ext cx="127" cy="98"/>
            </a:xfrm>
            <a:prstGeom prst="line">
              <a:avLst/>
            </a:prstGeom>
            <a:noFill/>
            <a:ln w="19050">
              <a:solidFill>
                <a:srgbClr val="0099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3875" name="Line 110"/>
            <p:cNvSpPr>
              <a:spLocks noChangeShapeType="1"/>
            </p:cNvSpPr>
            <p:nvPr/>
          </p:nvSpPr>
          <p:spPr bwMode="auto">
            <a:xfrm flipV="1">
              <a:off x="2848" y="2608"/>
              <a:ext cx="131" cy="151"/>
            </a:xfrm>
            <a:prstGeom prst="line">
              <a:avLst/>
            </a:prstGeom>
            <a:noFill/>
            <a:ln w="19050">
              <a:solidFill>
                <a:srgbClr val="0099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3876" name="Line 111"/>
            <p:cNvSpPr>
              <a:spLocks noChangeShapeType="1"/>
            </p:cNvSpPr>
            <p:nvPr/>
          </p:nvSpPr>
          <p:spPr bwMode="auto">
            <a:xfrm flipV="1">
              <a:off x="2850" y="2581"/>
              <a:ext cx="120" cy="178"/>
            </a:xfrm>
            <a:prstGeom prst="line">
              <a:avLst/>
            </a:prstGeom>
            <a:noFill/>
            <a:ln w="19050">
              <a:solidFill>
                <a:srgbClr val="0099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3877" name="Line 112"/>
            <p:cNvSpPr>
              <a:spLocks noChangeShapeType="1"/>
            </p:cNvSpPr>
            <p:nvPr/>
          </p:nvSpPr>
          <p:spPr bwMode="auto">
            <a:xfrm flipV="1">
              <a:off x="2848" y="2956"/>
              <a:ext cx="117" cy="55"/>
            </a:xfrm>
            <a:prstGeom prst="line">
              <a:avLst/>
            </a:prstGeom>
            <a:noFill/>
            <a:ln w="19050">
              <a:solidFill>
                <a:srgbClr val="0099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3878" name="Line 113"/>
            <p:cNvSpPr>
              <a:spLocks noChangeShapeType="1"/>
            </p:cNvSpPr>
            <p:nvPr/>
          </p:nvSpPr>
          <p:spPr bwMode="auto">
            <a:xfrm flipV="1">
              <a:off x="2855" y="2914"/>
              <a:ext cx="115" cy="101"/>
            </a:xfrm>
            <a:prstGeom prst="line">
              <a:avLst/>
            </a:prstGeom>
            <a:noFill/>
            <a:ln w="19050">
              <a:solidFill>
                <a:srgbClr val="0099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3879" name="Line 114"/>
            <p:cNvSpPr>
              <a:spLocks noChangeShapeType="1"/>
            </p:cNvSpPr>
            <p:nvPr/>
          </p:nvSpPr>
          <p:spPr bwMode="auto">
            <a:xfrm flipV="1">
              <a:off x="2848" y="2879"/>
              <a:ext cx="122" cy="132"/>
            </a:xfrm>
            <a:prstGeom prst="line">
              <a:avLst/>
            </a:prstGeom>
            <a:noFill/>
            <a:ln w="19050">
              <a:solidFill>
                <a:srgbClr val="0099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3880" name="Line 115"/>
            <p:cNvSpPr>
              <a:spLocks noChangeShapeType="1"/>
            </p:cNvSpPr>
            <p:nvPr/>
          </p:nvSpPr>
          <p:spPr bwMode="auto">
            <a:xfrm flipV="1">
              <a:off x="2848" y="2849"/>
              <a:ext cx="117" cy="162"/>
            </a:xfrm>
            <a:prstGeom prst="line">
              <a:avLst/>
            </a:prstGeom>
            <a:noFill/>
            <a:ln w="19050">
              <a:solidFill>
                <a:srgbClr val="0099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3881" name="Line 116"/>
            <p:cNvSpPr>
              <a:spLocks noChangeShapeType="1"/>
            </p:cNvSpPr>
            <p:nvPr/>
          </p:nvSpPr>
          <p:spPr bwMode="auto">
            <a:xfrm flipV="1">
              <a:off x="2850" y="2814"/>
              <a:ext cx="115" cy="197"/>
            </a:xfrm>
            <a:prstGeom prst="line">
              <a:avLst/>
            </a:prstGeom>
            <a:noFill/>
            <a:ln w="19050">
              <a:solidFill>
                <a:srgbClr val="0099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3882" name="Line 117"/>
            <p:cNvSpPr>
              <a:spLocks noChangeShapeType="1"/>
            </p:cNvSpPr>
            <p:nvPr/>
          </p:nvSpPr>
          <p:spPr bwMode="auto">
            <a:xfrm flipV="1">
              <a:off x="2848" y="3407"/>
              <a:ext cx="117" cy="86"/>
            </a:xfrm>
            <a:prstGeom prst="line">
              <a:avLst/>
            </a:prstGeom>
            <a:noFill/>
            <a:ln w="19050">
              <a:solidFill>
                <a:srgbClr val="0099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3883" name="Line 118"/>
            <p:cNvSpPr>
              <a:spLocks noChangeShapeType="1"/>
            </p:cNvSpPr>
            <p:nvPr/>
          </p:nvSpPr>
          <p:spPr bwMode="auto">
            <a:xfrm flipV="1">
              <a:off x="2848" y="3285"/>
              <a:ext cx="127" cy="208"/>
            </a:xfrm>
            <a:prstGeom prst="line">
              <a:avLst/>
            </a:prstGeom>
            <a:noFill/>
            <a:ln w="19050">
              <a:solidFill>
                <a:srgbClr val="0099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3884" name="Line 119"/>
            <p:cNvSpPr>
              <a:spLocks noChangeShapeType="1"/>
            </p:cNvSpPr>
            <p:nvPr/>
          </p:nvSpPr>
          <p:spPr bwMode="auto">
            <a:xfrm flipV="1">
              <a:off x="2848" y="3361"/>
              <a:ext cx="127" cy="132"/>
            </a:xfrm>
            <a:prstGeom prst="line">
              <a:avLst/>
            </a:prstGeom>
            <a:noFill/>
            <a:ln w="19050">
              <a:solidFill>
                <a:srgbClr val="0099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3885" name="Line 120"/>
            <p:cNvSpPr>
              <a:spLocks noChangeShapeType="1"/>
            </p:cNvSpPr>
            <p:nvPr/>
          </p:nvSpPr>
          <p:spPr bwMode="auto">
            <a:xfrm flipV="1">
              <a:off x="2841" y="3659"/>
              <a:ext cx="138" cy="64"/>
            </a:xfrm>
            <a:prstGeom prst="line">
              <a:avLst/>
            </a:prstGeom>
            <a:noFill/>
            <a:ln w="19050">
              <a:solidFill>
                <a:srgbClr val="0099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3886" name="Line 121"/>
            <p:cNvSpPr>
              <a:spLocks noChangeShapeType="1"/>
            </p:cNvSpPr>
            <p:nvPr/>
          </p:nvSpPr>
          <p:spPr bwMode="auto">
            <a:xfrm flipV="1">
              <a:off x="2846" y="3330"/>
              <a:ext cx="129" cy="161"/>
            </a:xfrm>
            <a:prstGeom prst="line">
              <a:avLst/>
            </a:prstGeom>
            <a:noFill/>
            <a:ln w="19050">
              <a:solidFill>
                <a:srgbClr val="0099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3887" name="Line 122"/>
            <p:cNvSpPr>
              <a:spLocks noChangeShapeType="1"/>
            </p:cNvSpPr>
            <p:nvPr/>
          </p:nvSpPr>
          <p:spPr bwMode="auto">
            <a:xfrm flipH="1" flipV="1">
              <a:off x="3573" y="1615"/>
              <a:ext cx="703" cy="228"/>
            </a:xfrm>
            <a:prstGeom prst="line">
              <a:avLst/>
            </a:prstGeom>
            <a:noFill/>
            <a:ln w="19050">
              <a:solidFill>
                <a:srgbClr val="0099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3888" name="Line 123"/>
            <p:cNvSpPr>
              <a:spLocks noChangeShapeType="1"/>
            </p:cNvSpPr>
            <p:nvPr/>
          </p:nvSpPr>
          <p:spPr bwMode="auto">
            <a:xfrm flipH="1" flipV="1">
              <a:off x="3573" y="1617"/>
              <a:ext cx="708" cy="662"/>
            </a:xfrm>
            <a:prstGeom prst="line">
              <a:avLst/>
            </a:prstGeom>
            <a:noFill/>
            <a:ln w="19050">
              <a:solidFill>
                <a:srgbClr val="0099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3889" name="Line 124"/>
            <p:cNvSpPr>
              <a:spLocks noChangeShapeType="1"/>
            </p:cNvSpPr>
            <p:nvPr/>
          </p:nvSpPr>
          <p:spPr bwMode="auto">
            <a:xfrm flipH="1" flipV="1">
              <a:off x="3573" y="1619"/>
              <a:ext cx="708" cy="1088"/>
            </a:xfrm>
            <a:prstGeom prst="line">
              <a:avLst/>
            </a:prstGeom>
            <a:noFill/>
            <a:ln w="19050">
              <a:solidFill>
                <a:srgbClr val="0099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3890" name="Line 125"/>
            <p:cNvSpPr>
              <a:spLocks noChangeShapeType="1"/>
            </p:cNvSpPr>
            <p:nvPr/>
          </p:nvSpPr>
          <p:spPr bwMode="auto">
            <a:xfrm flipV="1">
              <a:off x="3573" y="1844"/>
              <a:ext cx="706" cy="1056"/>
            </a:xfrm>
            <a:prstGeom prst="line">
              <a:avLst/>
            </a:prstGeom>
            <a:noFill/>
            <a:ln w="19050">
              <a:solidFill>
                <a:srgbClr val="0099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3891" name="Line 126"/>
            <p:cNvSpPr>
              <a:spLocks noChangeShapeType="1"/>
            </p:cNvSpPr>
            <p:nvPr/>
          </p:nvSpPr>
          <p:spPr bwMode="auto">
            <a:xfrm flipV="1">
              <a:off x="3573" y="2707"/>
              <a:ext cx="710" cy="195"/>
            </a:xfrm>
            <a:prstGeom prst="line">
              <a:avLst/>
            </a:prstGeom>
            <a:noFill/>
            <a:ln w="19050">
              <a:solidFill>
                <a:srgbClr val="0099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3892" name="Line 127"/>
            <p:cNvSpPr>
              <a:spLocks noChangeShapeType="1"/>
            </p:cNvSpPr>
            <p:nvPr/>
          </p:nvSpPr>
          <p:spPr bwMode="auto">
            <a:xfrm flipV="1">
              <a:off x="3575" y="2280"/>
              <a:ext cx="706" cy="106"/>
            </a:xfrm>
            <a:prstGeom prst="line">
              <a:avLst/>
            </a:prstGeom>
            <a:noFill/>
            <a:ln w="14288">
              <a:solidFill>
                <a:srgbClr val="0099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3893" name="Line 128"/>
            <p:cNvSpPr>
              <a:spLocks noChangeShapeType="1"/>
            </p:cNvSpPr>
            <p:nvPr/>
          </p:nvSpPr>
          <p:spPr bwMode="auto">
            <a:xfrm flipH="1" flipV="1">
              <a:off x="3570" y="2127"/>
              <a:ext cx="713" cy="152"/>
            </a:xfrm>
            <a:prstGeom prst="line">
              <a:avLst/>
            </a:prstGeom>
            <a:noFill/>
            <a:ln w="14288">
              <a:solidFill>
                <a:srgbClr val="0099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3894" name="Line 129"/>
            <p:cNvSpPr>
              <a:spLocks noChangeShapeType="1"/>
            </p:cNvSpPr>
            <p:nvPr/>
          </p:nvSpPr>
          <p:spPr bwMode="auto">
            <a:xfrm flipH="1">
              <a:off x="3580" y="1843"/>
              <a:ext cx="699" cy="281"/>
            </a:xfrm>
            <a:prstGeom prst="line">
              <a:avLst/>
            </a:prstGeom>
            <a:noFill/>
            <a:ln w="19050">
              <a:solidFill>
                <a:srgbClr val="0099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3895" name="Line 130"/>
            <p:cNvSpPr>
              <a:spLocks noChangeShapeType="1"/>
            </p:cNvSpPr>
            <p:nvPr/>
          </p:nvSpPr>
          <p:spPr bwMode="auto">
            <a:xfrm flipH="1" flipV="1">
              <a:off x="3573" y="2129"/>
              <a:ext cx="708" cy="578"/>
            </a:xfrm>
            <a:prstGeom prst="line">
              <a:avLst/>
            </a:prstGeom>
            <a:noFill/>
            <a:ln w="19050">
              <a:solidFill>
                <a:srgbClr val="0099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3896" name="Line 131"/>
            <p:cNvSpPr>
              <a:spLocks noChangeShapeType="1"/>
            </p:cNvSpPr>
            <p:nvPr/>
          </p:nvSpPr>
          <p:spPr bwMode="auto">
            <a:xfrm flipH="1" flipV="1">
              <a:off x="3575" y="2388"/>
              <a:ext cx="701" cy="319"/>
            </a:xfrm>
            <a:prstGeom prst="line">
              <a:avLst/>
            </a:prstGeom>
            <a:noFill/>
            <a:ln w="19050">
              <a:solidFill>
                <a:srgbClr val="0099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3897" name="Line 132"/>
            <p:cNvSpPr>
              <a:spLocks noChangeShapeType="1"/>
            </p:cNvSpPr>
            <p:nvPr/>
          </p:nvSpPr>
          <p:spPr bwMode="auto">
            <a:xfrm flipV="1">
              <a:off x="3573" y="1841"/>
              <a:ext cx="708" cy="543"/>
            </a:xfrm>
            <a:prstGeom prst="line">
              <a:avLst/>
            </a:prstGeom>
            <a:noFill/>
            <a:ln w="19050">
              <a:solidFill>
                <a:srgbClr val="0099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3898" name="Line 133"/>
            <p:cNvSpPr>
              <a:spLocks noChangeShapeType="1"/>
            </p:cNvSpPr>
            <p:nvPr/>
          </p:nvSpPr>
          <p:spPr bwMode="auto">
            <a:xfrm flipH="1" flipV="1">
              <a:off x="3570" y="2642"/>
              <a:ext cx="702" cy="65"/>
            </a:xfrm>
            <a:prstGeom prst="line">
              <a:avLst/>
            </a:prstGeom>
            <a:noFill/>
            <a:ln w="14288">
              <a:solidFill>
                <a:srgbClr val="0099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3899" name="Line 134"/>
            <p:cNvSpPr>
              <a:spLocks noChangeShapeType="1"/>
            </p:cNvSpPr>
            <p:nvPr/>
          </p:nvSpPr>
          <p:spPr bwMode="auto">
            <a:xfrm>
              <a:off x="3573" y="1875"/>
              <a:ext cx="708" cy="405"/>
            </a:xfrm>
            <a:prstGeom prst="line">
              <a:avLst/>
            </a:prstGeom>
            <a:noFill/>
            <a:ln w="19050">
              <a:solidFill>
                <a:srgbClr val="0099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3900" name="Line 135"/>
            <p:cNvSpPr>
              <a:spLocks noChangeShapeType="1"/>
            </p:cNvSpPr>
            <p:nvPr/>
          </p:nvSpPr>
          <p:spPr bwMode="auto">
            <a:xfrm flipV="1">
              <a:off x="3570" y="1844"/>
              <a:ext cx="711" cy="25"/>
            </a:xfrm>
            <a:prstGeom prst="line">
              <a:avLst/>
            </a:prstGeom>
            <a:noFill/>
            <a:ln w="14288">
              <a:solidFill>
                <a:srgbClr val="0099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3901" name="Line 136"/>
            <p:cNvSpPr>
              <a:spLocks noChangeShapeType="1"/>
            </p:cNvSpPr>
            <p:nvPr/>
          </p:nvSpPr>
          <p:spPr bwMode="auto">
            <a:xfrm>
              <a:off x="3573" y="1869"/>
              <a:ext cx="706" cy="840"/>
            </a:xfrm>
            <a:prstGeom prst="line">
              <a:avLst/>
            </a:prstGeom>
            <a:noFill/>
            <a:ln w="19050">
              <a:solidFill>
                <a:srgbClr val="0099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3902" name="Line 137"/>
            <p:cNvSpPr>
              <a:spLocks noChangeShapeType="1"/>
            </p:cNvSpPr>
            <p:nvPr/>
          </p:nvSpPr>
          <p:spPr bwMode="auto">
            <a:xfrm flipV="1">
              <a:off x="3573" y="1843"/>
              <a:ext cx="708" cy="799"/>
            </a:xfrm>
            <a:prstGeom prst="line">
              <a:avLst/>
            </a:prstGeom>
            <a:noFill/>
            <a:ln w="19050">
              <a:solidFill>
                <a:srgbClr val="0099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3903" name="Line 138"/>
            <p:cNvSpPr>
              <a:spLocks noChangeShapeType="1"/>
            </p:cNvSpPr>
            <p:nvPr/>
          </p:nvSpPr>
          <p:spPr bwMode="auto">
            <a:xfrm flipH="1">
              <a:off x="4019" y="1843"/>
              <a:ext cx="257" cy="290"/>
            </a:xfrm>
            <a:prstGeom prst="line">
              <a:avLst/>
            </a:prstGeom>
            <a:noFill/>
            <a:ln w="19050">
              <a:solidFill>
                <a:srgbClr val="0099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3904" name="Line 139"/>
            <p:cNvSpPr>
              <a:spLocks noChangeShapeType="1"/>
            </p:cNvSpPr>
            <p:nvPr/>
          </p:nvSpPr>
          <p:spPr bwMode="auto">
            <a:xfrm flipV="1">
              <a:off x="2848" y="2640"/>
              <a:ext cx="725" cy="1090"/>
            </a:xfrm>
            <a:prstGeom prst="line">
              <a:avLst/>
            </a:prstGeom>
            <a:noFill/>
            <a:ln w="19050">
              <a:solidFill>
                <a:srgbClr val="0099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3905" name="Line 140"/>
            <p:cNvSpPr>
              <a:spLocks noChangeShapeType="1"/>
            </p:cNvSpPr>
            <p:nvPr/>
          </p:nvSpPr>
          <p:spPr bwMode="auto">
            <a:xfrm flipV="1">
              <a:off x="2848" y="2129"/>
              <a:ext cx="725" cy="1601"/>
            </a:xfrm>
            <a:prstGeom prst="line">
              <a:avLst/>
            </a:prstGeom>
            <a:noFill/>
            <a:ln w="19050">
              <a:solidFill>
                <a:srgbClr val="0099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3906" name="Line 141"/>
            <p:cNvSpPr>
              <a:spLocks noChangeShapeType="1"/>
            </p:cNvSpPr>
            <p:nvPr/>
          </p:nvSpPr>
          <p:spPr bwMode="auto">
            <a:xfrm flipV="1">
              <a:off x="2848" y="2900"/>
              <a:ext cx="727" cy="830"/>
            </a:xfrm>
            <a:prstGeom prst="line">
              <a:avLst/>
            </a:prstGeom>
            <a:noFill/>
            <a:ln w="19050">
              <a:solidFill>
                <a:srgbClr val="0099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3907" name="Line 142"/>
            <p:cNvSpPr>
              <a:spLocks noChangeShapeType="1"/>
            </p:cNvSpPr>
            <p:nvPr/>
          </p:nvSpPr>
          <p:spPr bwMode="auto">
            <a:xfrm flipV="1">
              <a:off x="2855" y="1869"/>
              <a:ext cx="718" cy="1857"/>
            </a:xfrm>
            <a:prstGeom prst="line">
              <a:avLst/>
            </a:prstGeom>
            <a:noFill/>
            <a:ln w="19050">
              <a:solidFill>
                <a:srgbClr val="0099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3908" name="Line 143"/>
            <p:cNvSpPr>
              <a:spLocks noChangeShapeType="1"/>
            </p:cNvSpPr>
            <p:nvPr/>
          </p:nvSpPr>
          <p:spPr bwMode="auto">
            <a:xfrm flipV="1">
              <a:off x="2855" y="2384"/>
              <a:ext cx="718" cy="1348"/>
            </a:xfrm>
            <a:prstGeom prst="line">
              <a:avLst/>
            </a:prstGeom>
            <a:noFill/>
            <a:ln w="19050">
              <a:solidFill>
                <a:srgbClr val="0099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grpSp>
          <p:nvGrpSpPr>
            <p:cNvPr id="33909" name="Group 150"/>
            <p:cNvGrpSpPr>
              <a:grpSpLocks/>
            </p:cNvGrpSpPr>
            <p:nvPr/>
          </p:nvGrpSpPr>
          <p:grpSpPr bwMode="auto">
            <a:xfrm>
              <a:off x="2848" y="779"/>
              <a:ext cx="725" cy="2123"/>
              <a:chOff x="2848" y="779"/>
              <a:chExt cx="725" cy="2123"/>
            </a:xfrm>
          </p:grpSpPr>
          <p:sp>
            <p:nvSpPr>
              <p:cNvPr id="33981" name="Line 144"/>
              <p:cNvSpPr>
                <a:spLocks noChangeShapeType="1"/>
              </p:cNvSpPr>
              <p:nvPr/>
            </p:nvSpPr>
            <p:spPr bwMode="auto">
              <a:xfrm>
                <a:off x="2848" y="781"/>
                <a:ext cx="715" cy="830"/>
              </a:xfrm>
              <a:prstGeom prst="line">
                <a:avLst/>
              </a:prstGeom>
              <a:noFill/>
              <a:ln w="19050">
                <a:solidFill>
                  <a:srgbClr val="0099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3982" name="Line 145"/>
              <p:cNvSpPr>
                <a:spLocks noChangeShapeType="1"/>
              </p:cNvSpPr>
              <p:nvPr/>
            </p:nvSpPr>
            <p:spPr bwMode="auto">
              <a:xfrm>
                <a:off x="2853" y="781"/>
                <a:ext cx="717" cy="1341"/>
              </a:xfrm>
              <a:prstGeom prst="line">
                <a:avLst/>
              </a:prstGeom>
              <a:noFill/>
              <a:ln w="19050">
                <a:solidFill>
                  <a:srgbClr val="0099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3983" name="Line 146"/>
              <p:cNvSpPr>
                <a:spLocks noChangeShapeType="1"/>
              </p:cNvSpPr>
              <p:nvPr/>
            </p:nvSpPr>
            <p:spPr bwMode="auto">
              <a:xfrm>
                <a:off x="2855" y="781"/>
                <a:ext cx="718" cy="1861"/>
              </a:xfrm>
              <a:prstGeom prst="line">
                <a:avLst/>
              </a:prstGeom>
              <a:noFill/>
              <a:ln w="19050">
                <a:solidFill>
                  <a:srgbClr val="0099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3984" name="Line 147"/>
              <p:cNvSpPr>
                <a:spLocks noChangeShapeType="1"/>
              </p:cNvSpPr>
              <p:nvPr/>
            </p:nvSpPr>
            <p:spPr bwMode="auto">
              <a:xfrm flipH="1" flipV="1">
                <a:off x="2855" y="781"/>
                <a:ext cx="718" cy="1088"/>
              </a:xfrm>
              <a:prstGeom prst="line">
                <a:avLst/>
              </a:prstGeom>
              <a:noFill/>
              <a:ln w="19050">
                <a:solidFill>
                  <a:srgbClr val="0099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3985" name="Line 148"/>
              <p:cNvSpPr>
                <a:spLocks noChangeShapeType="1"/>
              </p:cNvSpPr>
              <p:nvPr/>
            </p:nvSpPr>
            <p:spPr bwMode="auto">
              <a:xfrm flipH="1" flipV="1">
                <a:off x="2853" y="781"/>
                <a:ext cx="720" cy="2121"/>
              </a:xfrm>
              <a:prstGeom prst="line">
                <a:avLst/>
              </a:prstGeom>
              <a:noFill/>
              <a:ln w="14288">
                <a:solidFill>
                  <a:srgbClr val="0099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3986" name="Line 149"/>
              <p:cNvSpPr>
                <a:spLocks noChangeShapeType="1"/>
              </p:cNvSpPr>
              <p:nvPr/>
            </p:nvSpPr>
            <p:spPr bwMode="auto">
              <a:xfrm>
                <a:off x="2855" y="779"/>
                <a:ext cx="718" cy="1603"/>
              </a:xfrm>
              <a:prstGeom prst="line">
                <a:avLst/>
              </a:prstGeom>
              <a:noFill/>
              <a:ln w="19050">
                <a:solidFill>
                  <a:srgbClr val="0099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33910" name="Group 154"/>
            <p:cNvGrpSpPr>
              <a:grpSpLocks/>
            </p:cNvGrpSpPr>
            <p:nvPr/>
          </p:nvGrpSpPr>
          <p:grpSpPr bwMode="auto">
            <a:xfrm>
              <a:off x="4179" y="1760"/>
              <a:ext cx="204" cy="1029"/>
              <a:chOff x="4179" y="1760"/>
              <a:chExt cx="204" cy="1029"/>
            </a:xfrm>
          </p:grpSpPr>
          <p:sp>
            <p:nvSpPr>
              <p:cNvPr id="33978" name="Oval 151"/>
              <p:cNvSpPr>
                <a:spLocks noChangeArrowheads="1"/>
              </p:cNvSpPr>
              <p:nvPr/>
            </p:nvSpPr>
            <p:spPr bwMode="auto">
              <a:xfrm>
                <a:off x="4179" y="1760"/>
                <a:ext cx="204" cy="165"/>
              </a:xfrm>
              <a:prstGeom prst="ellipse">
                <a:avLst/>
              </a:prstGeom>
              <a:solidFill>
                <a:srgbClr val="FF3300"/>
              </a:solidFill>
              <a:ln w="14288">
                <a:solidFill>
                  <a:srgbClr val="FF33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3979" name="Oval 152"/>
              <p:cNvSpPr>
                <a:spLocks noChangeArrowheads="1"/>
              </p:cNvSpPr>
              <p:nvPr/>
            </p:nvSpPr>
            <p:spPr bwMode="auto">
              <a:xfrm>
                <a:off x="4179" y="2625"/>
                <a:ext cx="204" cy="164"/>
              </a:xfrm>
              <a:prstGeom prst="ellipse">
                <a:avLst/>
              </a:prstGeom>
              <a:solidFill>
                <a:srgbClr val="FF3300"/>
              </a:solidFill>
              <a:ln w="14288">
                <a:solidFill>
                  <a:srgbClr val="FF33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3980" name="Oval 153"/>
              <p:cNvSpPr>
                <a:spLocks noChangeArrowheads="1"/>
              </p:cNvSpPr>
              <p:nvPr/>
            </p:nvSpPr>
            <p:spPr bwMode="auto">
              <a:xfrm>
                <a:off x="4179" y="2197"/>
                <a:ext cx="204" cy="164"/>
              </a:xfrm>
              <a:prstGeom prst="ellipse">
                <a:avLst/>
              </a:prstGeom>
              <a:solidFill>
                <a:srgbClr val="FF3300"/>
              </a:solidFill>
              <a:ln w="14288">
                <a:solidFill>
                  <a:srgbClr val="FF33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33911" name="Group 172"/>
            <p:cNvGrpSpPr>
              <a:grpSpLocks/>
            </p:cNvGrpSpPr>
            <p:nvPr/>
          </p:nvGrpSpPr>
          <p:grpSpPr bwMode="auto">
            <a:xfrm>
              <a:off x="2783" y="676"/>
              <a:ext cx="173" cy="3159"/>
              <a:chOff x="2783" y="676"/>
              <a:chExt cx="173" cy="3159"/>
            </a:xfrm>
          </p:grpSpPr>
          <p:sp>
            <p:nvSpPr>
              <p:cNvPr id="33961" name="Line 155"/>
              <p:cNvSpPr>
                <a:spLocks noChangeShapeType="1"/>
              </p:cNvSpPr>
              <p:nvPr/>
            </p:nvSpPr>
            <p:spPr bwMode="auto">
              <a:xfrm>
                <a:off x="2853" y="1273"/>
                <a:ext cx="103" cy="237"/>
              </a:xfrm>
              <a:prstGeom prst="line">
                <a:avLst/>
              </a:prstGeom>
              <a:noFill/>
              <a:ln w="19050">
                <a:solidFill>
                  <a:srgbClr val="FFFF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3962" name="Line 156"/>
              <p:cNvSpPr>
                <a:spLocks noChangeShapeType="1"/>
              </p:cNvSpPr>
              <p:nvPr/>
            </p:nvSpPr>
            <p:spPr bwMode="auto">
              <a:xfrm flipV="1">
                <a:off x="2853" y="3017"/>
                <a:ext cx="103" cy="237"/>
              </a:xfrm>
              <a:prstGeom prst="line">
                <a:avLst/>
              </a:prstGeom>
              <a:noFill/>
              <a:ln w="19050">
                <a:solidFill>
                  <a:srgbClr val="FFFF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3963" name="Line 157"/>
              <p:cNvSpPr>
                <a:spLocks noChangeShapeType="1"/>
              </p:cNvSpPr>
              <p:nvPr/>
            </p:nvSpPr>
            <p:spPr bwMode="auto">
              <a:xfrm flipV="1">
                <a:off x="2853" y="3269"/>
                <a:ext cx="76" cy="222"/>
              </a:xfrm>
              <a:prstGeom prst="line">
                <a:avLst/>
              </a:prstGeom>
              <a:noFill/>
              <a:ln w="14288">
                <a:solidFill>
                  <a:srgbClr val="FFFF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3964" name="Line 158"/>
              <p:cNvSpPr>
                <a:spLocks noChangeShapeType="1"/>
              </p:cNvSpPr>
              <p:nvPr/>
            </p:nvSpPr>
            <p:spPr bwMode="auto">
              <a:xfrm>
                <a:off x="2853" y="1020"/>
                <a:ext cx="87" cy="247"/>
              </a:xfrm>
              <a:prstGeom prst="line">
                <a:avLst/>
              </a:prstGeom>
              <a:noFill/>
              <a:ln w="14288">
                <a:solidFill>
                  <a:srgbClr val="FFFF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3965" name="Oval 159"/>
              <p:cNvSpPr>
                <a:spLocks noChangeArrowheads="1"/>
              </p:cNvSpPr>
              <p:nvPr/>
            </p:nvSpPr>
            <p:spPr bwMode="auto">
              <a:xfrm>
                <a:off x="2783" y="3392"/>
                <a:ext cx="130" cy="206"/>
              </a:xfrm>
              <a:prstGeom prst="ellipse">
                <a:avLst/>
              </a:prstGeom>
              <a:solidFill>
                <a:srgbClr val="FFFF00"/>
              </a:solidFill>
              <a:ln w="14288">
                <a:solidFill>
                  <a:srgbClr val="FFFF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3966" name="Oval 160"/>
              <p:cNvSpPr>
                <a:spLocks noChangeArrowheads="1"/>
              </p:cNvSpPr>
              <p:nvPr/>
            </p:nvSpPr>
            <p:spPr bwMode="auto">
              <a:xfrm>
                <a:off x="2783" y="3155"/>
                <a:ext cx="130" cy="206"/>
              </a:xfrm>
              <a:prstGeom prst="ellipse">
                <a:avLst/>
              </a:prstGeom>
              <a:solidFill>
                <a:srgbClr val="FFFF00"/>
              </a:solidFill>
              <a:ln w="14288">
                <a:solidFill>
                  <a:srgbClr val="FFFF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3967" name="Oval 161"/>
              <p:cNvSpPr>
                <a:spLocks noChangeArrowheads="1"/>
              </p:cNvSpPr>
              <p:nvPr/>
            </p:nvSpPr>
            <p:spPr bwMode="auto">
              <a:xfrm>
                <a:off x="2783" y="2910"/>
                <a:ext cx="130" cy="206"/>
              </a:xfrm>
              <a:prstGeom prst="ellipse">
                <a:avLst/>
              </a:prstGeom>
              <a:solidFill>
                <a:srgbClr val="FFFF00"/>
              </a:solidFill>
              <a:ln w="14288">
                <a:solidFill>
                  <a:srgbClr val="FFFF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3968" name="Oval 162"/>
              <p:cNvSpPr>
                <a:spLocks noChangeArrowheads="1"/>
              </p:cNvSpPr>
              <p:nvPr/>
            </p:nvSpPr>
            <p:spPr bwMode="auto">
              <a:xfrm>
                <a:off x="2783" y="2657"/>
                <a:ext cx="130" cy="207"/>
              </a:xfrm>
              <a:prstGeom prst="ellipse">
                <a:avLst/>
              </a:prstGeom>
              <a:solidFill>
                <a:srgbClr val="FFFF00"/>
              </a:solidFill>
              <a:ln w="14288">
                <a:solidFill>
                  <a:srgbClr val="FFFF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3969" name="Oval 163"/>
              <p:cNvSpPr>
                <a:spLocks noChangeArrowheads="1"/>
              </p:cNvSpPr>
              <p:nvPr/>
            </p:nvSpPr>
            <p:spPr bwMode="auto">
              <a:xfrm>
                <a:off x="2783" y="1166"/>
                <a:ext cx="130" cy="206"/>
              </a:xfrm>
              <a:prstGeom prst="ellipse">
                <a:avLst/>
              </a:prstGeom>
              <a:solidFill>
                <a:srgbClr val="FFFF00"/>
              </a:solidFill>
              <a:ln w="14288">
                <a:solidFill>
                  <a:srgbClr val="FFFF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3970" name="Oval 164"/>
              <p:cNvSpPr>
                <a:spLocks noChangeArrowheads="1"/>
              </p:cNvSpPr>
              <p:nvPr/>
            </p:nvSpPr>
            <p:spPr bwMode="auto">
              <a:xfrm>
                <a:off x="2783" y="1410"/>
                <a:ext cx="130" cy="207"/>
              </a:xfrm>
              <a:prstGeom prst="ellipse">
                <a:avLst/>
              </a:prstGeom>
              <a:solidFill>
                <a:srgbClr val="FFFF00"/>
              </a:solidFill>
              <a:ln w="14288">
                <a:solidFill>
                  <a:srgbClr val="FFFF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3971" name="Oval 165"/>
              <p:cNvSpPr>
                <a:spLocks noChangeArrowheads="1"/>
              </p:cNvSpPr>
              <p:nvPr/>
            </p:nvSpPr>
            <p:spPr bwMode="auto">
              <a:xfrm>
                <a:off x="2783" y="2413"/>
                <a:ext cx="130" cy="206"/>
              </a:xfrm>
              <a:prstGeom prst="ellipse">
                <a:avLst/>
              </a:prstGeom>
              <a:solidFill>
                <a:srgbClr val="FFFF00"/>
              </a:solidFill>
              <a:ln w="14288">
                <a:solidFill>
                  <a:srgbClr val="FFFF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3972" name="Oval 166"/>
              <p:cNvSpPr>
                <a:spLocks noChangeArrowheads="1"/>
              </p:cNvSpPr>
              <p:nvPr/>
            </p:nvSpPr>
            <p:spPr bwMode="auto">
              <a:xfrm>
                <a:off x="2783" y="2160"/>
                <a:ext cx="130" cy="206"/>
              </a:xfrm>
              <a:prstGeom prst="ellipse">
                <a:avLst/>
              </a:prstGeom>
              <a:solidFill>
                <a:srgbClr val="FFFF00"/>
              </a:solidFill>
              <a:ln w="14288">
                <a:solidFill>
                  <a:srgbClr val="FFFF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3973" name="Oval 167"/>
              <p:cNvSpPr>
                <a:spLocks noChangeArrowheads="1"/>
              </p:cNvSpPr>
              <p:nvPr/>
            </p:nvSpPr>
            <p:spPr bwMode="auto">
              <a:xfrm>
                <a:off x="2783" y="1915"/>
                <a:ext cx="130" cy="207"/>
              </a:xfrm>
              <a:prstGeom prst="ellipse">
                <a:avLst/>
              </a:prstGeom>
              <a:solidFill>
                <a:srgbClr val="FFFF00"/>
              </a:solidFill>
              <a:ln w="14288">
                <a:solidFill>
                  <a:srgbClr val="FFFF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3974" name="Oval 168"/>
              <p:cNvSpPr>
                <a:spLocks noChangeArrowheads="1"/>
              </p:cNvSpPr>
              <p:nvPr/>
            </p:nvSpPr>
            <p:spPr bwMode="auto">
              <a:xfrm>
                <a:off x="2783" y="1663"/>
                <a:ext cx="130" cy="206"/>
              </a:xfrm>
              <a:prstGeom prst="ellipse">
                <a:avLst/>
              </a:prstGeom>
              <a:solidFill>
                <a:srgbClr val="FFFF00"/>
              </a:solidFill>
              <a:ln w="14288">
                <a:solidFill>
                  <a:srgbClr val="FFFF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3975" name="Oval 169"/>
              <p:cNvSpPr>
                <a:spLocks noChangeArrowheads="1"/>
              </p:cNvSpPr>
              <p:nvPr/>
            </p:nvSpPr>
            <p:spPr bwMode="auto">
              <a:xfrm>
                <a:off x="2783" y="913"/>
                <a:ext cx="130" cy="206"/>
              </a:xfrm>
              <a:prstGeom prst="ellipse">
                <a:avLst/>
              </a:prstGeom>
              <a:solidFill>
                <a:srgbClr val="FFFF00"/>
              </a:solidFill>
              <a:ln w="14288">
                <a:solidFill>
                  <a:srgbClr val="FFFF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3976" name="Oval 170"/>
              <p:cNvSpPr>
                <a:spLocks noChangeArrowheads="1"/>
              </p:cNvSpPr>
              <p:nvPr/>
            </p:nvSpPr>
            <p:spPr bwMode="auto">
              <a:xfrm>
                <a:off x="2783" y="3629"/>
                <a:ext cx="130" cy="206"/>
              </a:xfrm>
              <a:prstGeom prst="ellipse">
                <a:avLst/>
              </a:prstGeom>
              <a:solidFill>
                <a:srgbClr val="FFFF00"/>
              </a:solidFill>
              <a:ln w="14288">
                <a:solidFill>
                  <a:srgbClr val="FFFF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3977" name="Oval 171"/>
              <p:cNvSpPr>
                <a:spLocks noChangeArrowheads="1"/>
              </p:cNvSpPr>
              <p:nvPr/>
            </p:nvSpPr>
            <p:spPr bwMode="auto">
              <a:xfrm>
                <a:off x="2783" y="676"/>
                <a:ext cx="130" cy="206"/>
              </a:xfrm>
              <a:prstGeom prst="ellipse">
                <a:avLst/>
              </a:prstGeom>
              <a:solidFill>
                <a:srgbClr val="FFFF00"/>
              </a:solidFill>
              <a:ln w="14288">
                <a:solidFill>
                  <a:srgbClr val="FFFF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33912" name="Group 180"/>
            <p:cNvGrpSpPr>
              <a:grpSpLocks/>
            </p:cNvGrpSpPr>
            <p:nvPr/>
          </p:nvGrpSpPr>
          <p:grpSpPr bwMode="auto">
            <a:xfrm>
              <a:off x="3471" y="1535"/>
              <a:ext cx="286" cy="1449"/>
              <a:chOff x="3471" y="1535"/>
              <a:chExt cx="286" cy="1449"/>
            </a:xfrm>
          </p:grpSpPr>
          <p:sp>
            <p:nvSpPr>
              <p:cNvPr id="33954" name="Line 173"/>
              <p:cNvSpPr>
                <a:spLocks noChangeShapeType="1"/>
              </p:cNvSpPr>
              <p:nvPr/>
            </p:nvSpPr>
            <p:spPr bwMode="auto">
              <a:xfrm flipV="1">
                <a:off x="3573" y="2432"/>
                <a:ext cx="184" cy="206"/>
              </a:xfrm>
              <a:prstGeom prst="line">
                <a:avLst/>
              </a:prstGeom>
              <a:noFill/>
              <a:ln w="19050">
                <a:solidFill>
                  <a:srgbClr val="0000EE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3955" name="Oval 174"/>
              <p:cNvSpPr>
                <a:spLocks noChangeArrowheads="1"/>
              </p:cNvSpPr>
              <p:nvPr/>
            </p:nvSpPr>
            <p:spPr bwMode="auto">
              <a:xfrm>
                <a:off x="3471" y="1791"/>
                <a:ext cx="203" cy="164"/>
              </a:xfrm>
              <a:prstGeom prst="ellipse">
                <a:avLst/>
              </a:prstGeom>
              <a:solidFill>
                <a:srgbClr val="0000EE"/>
              </a:solidFill>
              <a:ln w="14288">
                <a:solidFill>
                  <a:srgbClr val="0000EE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3956" name="Oval 175"/>
              <p:cNvSpPr>
                <a:spLocks noChangeArrowheads="1"/>
              </p:cNvSpPr>
              <p:nvPr/>
            </p:nvSpPr>
            <p:spPr bwMode="auto">
              <a:xfrm>
                <a:off x="3471" y="1535"/>
                <a:ext cx="203" cy="164"/>
              </a:xfrm>
              <a:prstGeom prst="ellipse">
                <a:avLst/>
              </a:prstGeom>
              <a:solidFill>
                <a:srgbClr val="0000EE"/>
              </a:solidFill>
              <a:ln w="14288">
                <a:solidFill>
                  <a:srgbClr val="0000EE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3957" name="Oval 176"/>
              <p:cNvSpPr>
                <a:spLocks noChangeArrowheads="1"/>
              </p:cNvSpPr>
              <p:nvPr/>
            </p:nvSpPr>
            <p:spPr bwMode="auto">
              <a:xfrm>
                <a:off x="3471" y="2047"/>
                <a:ext cx="203" cy="164"/>
              </a:xfrm>
              <a:prstGeom prst="ellipse">
                <a:avLst/>
              </a:prstGeom>
              <a:solidFill>
                <a:srgbClr val="0000EE"/>
              </a:solidFill>
              <a:ln w="14288">
                <a:solidFill>
                  <a:srgbClr val="0000EE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3958" name="Oval 177"/>
              <p:cNvSpPr>
                <a:spLocks noChangeArrowheads="1"/>
              </p:cNvSpPr>
              <p:nvPr/>
            </p:nvSpPr>
            <p:spPr bwMode="auto">
              <a:xfrm>
                <a:off x="3471" y="2304"/>
                <a:ext cx="203" cy="164"/>
              </a:xfrm>
              <a:prstGeom prst="ellipse">
                <a:avLst/>
              </a:prstGeom>
              <a:solidFill>
                <a:srgbClr val="0000EE"/>
              </a:solidFill>
              <a:ln w="14288">
                <a:solidFill>
                  <a:srgbClr val="0000EE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3959" name="Oval 178"/>
              <p:cNvSpPr>
                <a:spLocks noChangeArrowheads="1"/>
              </p:cNvSpPr>
              <p:nvPr/>
            </p:nvSpPr>
            <p:spPr bwMode="auto">
              <a:xfrm>
                <a:off x="3471" y="2560"/>
                <a:ext cx="203" cy="164"/>
              </a:xfrm>
              <a:prstGeom prst="ellipse">
                <a:avLst/>
              </a:prstGeom>
              <a:solidFill>
                <a:srgbClr val="0000EE"/>
              </a:solidFill>
              <a:ln w="14288">
                <a:solidFill>
                  <a:srgbClr val="0000EE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3960" name="Oval 179"/>
              <p:cNvSpPr>
                <a:spLocks noChangeArrowheads="1"/>
              </p:cNvSpPr>
              <p:nvPr/>
            </p:nvSpPr>
            <p:spPr bwMode="auto">
              <a:xfrm>
                <a:off x="3471" y="2820"/>
                <a:ext cx="203" cy="164"/>
              </a:xfrm>
              <a:prstGeom prst="ellipse">
                <a:avLst/>
              </a:prstGeom>
              <a:solidFill>
                <a:srgbClr val="0000EE"/>
              </a:solidFill>
              <a:ln w="14288">
                <a:solidFill>
                  <a:srgbClr val="0000EE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</p:grpSp>
        <p:sp>
          <p:nvSpPr>
            <p:cNvPr id="33913" name="Rectangle 181"/>
            <p:cNvSpPr>
              <a:spLocks noChangeArrowheads="1"/>
            </p:cNvSpPr>
            <p:nvPr/>
          </p:nvSpPr>
          <p:spPr bwMode="auto">
            <a:xfrm>
              <a:off x="4918" y="1779"/>
              <a:ext cx="156" cy="24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2500" b="1" i="1">
                  <a:latin typeface="Times" pitchFamily="18" charset="0"/>
                </a:rPr>
                <a:t>H</a:t>
              </a:r>
              <a:endParaRPr lang="en-US" sz="2800" b="1"/>
            </a:p>
          </p:txBody>
        </p:sp>
        <p:sp>
          <p:nvSpPr>
            <p:cNvPr id="33914" name="Rectangle 182"/>
            <p:cNvSpPr>
              <a:spLocks noChangeArrowheads="1"/>
            </p:cNvSpPr>
            <p:nvPr/>
          </p:nvSpPr>
          <p:spPr bwMode="auto">
            <a:xfrm>
              <a:off x="4927" y="2162"/>
              <a:ext cx="133" cy="24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2500" b="1" i="1">
                  <a:latin typeface="Times" pitchFamily="18" charset="0"/>
                </a:rPr>
                <a:t>E</a:t>
              </a:r>
              <a:endParaRPr lang="en-US" sz="2800" b="1"/>
            </a:p>
          </p:txBody>
        </p:sp>
        <p:sp>
          <p:nvSpPr>
            <p:cNvPr id="33915" name="Rectangle 183"/>
            <p:cNvSpPr>
              <a:spLocks noChangeArrowheads="1"/>
            </p:cNvSpPr>
            <p:nvPr/>
          </p:nvSpPr>
          <p:spPr bwMode="auto">
            <a:xfrm>
              <a:off x="4930" y="2544"/>
              <a:ext cx="122" cy="24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2500" b="1" i="1">
                  <a:latin typeface="Times" pitchFamily="18" charset="0"/>
                </a:rPr>
                <a:t>L</a:t>
              </a:r>
              <a:endParaRPr lang="en-US" sz="2800" b="1"/>
            </a:p>
          </p:txBody>
        </p:sp>
        <p:sp>
          <p:nvSpPr>
            <p:cNvPr id="33916" name="Freeform 184"/>
            <p:cNvSpPr>
              <a:spLocks/>
            </p:cNvSpPr>
            <p:nvPr/>
          </p:nvSpPr>
          <p:spPr bwMode="auto">
            <a:xfrm>
              <a:off x="2758" y="2110"/>
              <a:ext cx="86" cy="44"/>
            </a:xfrm>
            <a:custGeom>
              <a:avLst/>
              <a:gdLst>
                <a:gd name="T0" fmla="*/ 81 w 86"/>
                <a:gd name="T1" fmla="*/ 44 h 44"/>
                <a:gd name="T2" fmla="*/ 0 w 86"/>
                <a:gd name="T3" fmla="*/ 6 h 44"/>
                <a:gd name="T4" fmla="*/ 5 w 86"/>
                <a:gd name="T5" fmla="*/ 0 h 44"/>
                <a:gd name="T6" fmla="*/ 86 w 86"/>
                <a:gd name="T7" fmla="*/ 39 h 44"/>
                <a:gd name="T8" fmla="*/ 81 w 86"/>
                <a:gd name="T9" fmla="*/ 44 h 4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86"/>
                <a:gd name="T16" fmla="*/ 0 h 44"/>
                <a:gd name="T17" fmla="*/ 86 w 86"/>
                <a:gd name="T18" fmla="*/ 44 h 44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86" h="44">
                  <a:moveTo>
                    <a:pt x="81" y="44"/>
                  </a:moveTo>
                  <a:lnTo>
                    <a:pt x="0" y="6"/>
                  </a:lnTo>
                  <a:lnTo>
                    <a:pt x="5" y="0"/>
                  </a:lnTo>
                  <a:lnTo>
                    <a:pt x="86" y="39"/>
                  </a:lnTo>
                  <a:lnTo>
                    <a:pt x="81" y="44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3917" name="Freeform 185"/>
            <p:cNvSpPr>
              <a:spLocks/>
            </p:cNvSpPr>
            <p:nvPr/>
          </p:nvSpPr>
          <p:spPr bwMode="auto">
            <a:xfrm>
              <a:off x="2600" y="2034"/>
              <a:ext cx="85" cy="44"/>
            </a:xfrm>
            <a:custGeom>
              <a:avLst/>
              <a:gdLst>
                <a:gd name="T0" fmla="*/ 80 w 85"/>
                <a:gd name="T1" fmla="*/ 44 h 44"/>
                <a:gd name="T2" fmla="*/ 0 w 85"/>
                <a:gd name="T3" fmla="*/ 7 h 44"/>
                <a:gd name="T4" fmla="*/ 4 w 85"/>
                <a:gd name="T5" fmla="*/ 0 h 44"/>
                <a:gd name="T6" fmla="*/ 85 w 85"/>
                <a:gd name="T7" fmla="*/ 38 h 44"/>
                <a:gd name="T8" fmla="*/ 80 w 85"/>
                <a:gd name="T9" fmla="*/ 44 h 4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85"/>
                <a:gd name="T16" fmla="*/ 0 h 44"/>
                <a:gd name="T17" fmla="*/ 85 w 85"/>
                <a:gd name="T18" fmla="*/ 44 h 44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85" h="44">
                  <a:moveTo>
                    <a:pt x="80" y="44"/>
                  </a:moveTo>
                  <a:lnTo>
                    <a:pt x="0" y="7"/>
                  </a:lnTo>
                  <a:lnTo>
                    <a:pt x="4" y="0"/>
                  </a:lnTo>
                  <a:lnTo>
                    <a:pt x="85" y="38"/>
                  </a:lnTo>
                  <a:lnTo>
                    <a:pt x="80" y="44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3918" name="Freeform 186"/>
            <p:cNvSpPr>
              <a:spLocks/>
            </p:cNvSpPr>
            <p:nvPr/>
          </p:nvSpPr>
          <p:spPr bwMode="auto">
            <a:xfrm>
              <a:off x="2441" y="1957"/>
              <a:ext cx="83" cy="46"/>
            </a:xfrm>
            <a:custGeom>
              <a:avLst/>
              <a:gdLst>
                <a:gd name="T0" fmla="*/ 78 w 83"/>
                <a:gd name="T1" fmla="*/ 46 h 46"/>
                <a:gd name="T2" fmla="*/ 0 w 83"/>
                <a:gd name="T3" fmla="*/ 8 h 46"/>
                <a:gd name="T4" fmla="*/ 5 w 83"/>
                <a:gd name="T5" fmla="*/ 0 h 46"/>
                <a:gd name="T6" fmla="*/ 83 w 83"/>
                <a:gd name="T7" fmla="*/ 39 h 46"/>
                <a:gd name="T8" fmla="*/ 78 w 83"/>
                <a:gd name="T9" fmla="*/ 46 h 4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83"/>
                <a:gd name="T16" fmla="*/ 0 h 46"/>
                <a:gd name="T17" fmla="*/ 83 w 83"/>
                <a:gd name="T18" fmla="*/ 46 h 4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83" h="46">
                  <a:moveTo>
                    <a:pt x="78" y="46"/>
                  </a:moveTo>
                  <a:lnTo>
                    <a:pt x="0" y="8"/>
                  </a:lnTo>
                  <a:lnTo>
                    <a:pt x="5" y="0"/>
                  </a:lnTo>
                  <a:lnTo>
                    <a:pt x="83" y="39"/>
                  </a:lnTo>
                  <a:lnTo>
                    <a:pt x="78" y="46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3919" name="Freeform 187"/>
            <p:cNvSpPr>
              <a:spLocks/>
            </p:cNvSpPr>
            <p:nvPr/>
          </p:nvSpPr>
          <p:spPr bwMode="auto">
            <a:xfrm>
              <a:off x="2280" y="1883"/>
              <a:ext cx="85" cy="44"/>
            </a:xfrm>
            <a:custGeom>
              <a:avLst/>
              <a:gdLst>
                <a:gd name="T0" fmla="*/ 81 w 85"/>
                <a:gd name="T1" fmla="*/ 44 h 44"/>
                <a:gd name="T2" fmla="*/ 0 w 85"/>
                <a:gd name="T3" fmla="*/ 5 h 44"/>
                <a:gd name="T4" fmla="*/ 5 w 85"/>
                <a:gd name="T5" fmla="*/ 0 h 44"/>
                <a:gd name="T6" fmla="*/ 85 w 85"/>
                <a:gd name="T7" fmla="*/ 36 h 44"/>
                <a:gd name="T8" fmla="*/ 81 w 85"/>
                <a:gd name="T9" fmla="*/ 44 h 4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85"/>
                <a:gd name="T16" fmla="*/ 0 h 44"/>
                <a:gd name="T17" fmla="*/ 85 w 85"/>
                <a:gd name="T18" fmla="*/ 44 h 44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85" h="44">
                  <a:moveTo>
                    <a:pt x="81" y="44"/>
                  </a:moveTo>
                  <a:lnTo>
                    <a:pt x="0" y="5"/>
                  </a:lnTo>
                  <a:lnTo>
                    <a:pt x="5" y="0"/>
                  </a:lnTo>
                  <a:lnTo>
                    <a:pt x="85" y="36"/>
                  </a:lnTo>
                  <a:lnTo>
                    <a:pt x="81" y="44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3920" name="Freeform 188"/>
            <p:cNvSpPr>
              <a:spLocks/>
            </p:cNvSpPr>
            <p:nvPr/>
          </p:nvSpPr>
          <p:spPr bwMode="auto">
            <a:xfrm>
              <a:off x="2121" y="1806"/>
              <a:ext cx="83" cy="44"/>
            </a:xfrm>
            <a:custGeom>
              <a:avLst/>
              <a:gdLst>
                <a:gd name="T0" fmla="*/ 79 w 83"/>
                <a:gd name="T1" fmla="*/ 44 h 44"/>
                <a:gd name="T2" fmla="*/ 0 w 83"/>
                <a:gd name="T3" fmla="*/ 6 h 44"/>
                <a:gd name="T4" fmla="*/ 5 w 83"/>
                <a:gd name="T5" fmla="*/ 0 h 44"/>
                <a:gd name="T6" fmla="*/ 83 w 83"/>
                <a:gd name="T7" fmla="*/ 38 h 44"/>
                <a:gd name="T8" fmla="*/ 79 w 83"/>
                <a:gd name="T9" fmla="*/ 44 h 4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83"/>
                <a:gd name="T16" fmla="*/ 0 h 44"/>
                <a:gd name="T17" fmla="*/ 83 w 83"/>
                <a:gd name="T18" fmla="*/ 44 h 44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83" h="44">
                  <a:moveTo>
                    <a:pt x="79" y="44"/>
                  </a:moveTo>
                  <a:lnTo>
                    <a:pt x="0" y="6"/>
                  </a:lnTo>
                  <a:lnTo>
                    <a:pt x="5" y="0"/>
                  </a:lnTo>
                  <a:lnTo>
                    <a:pt x="83" y="38"/>
                  </a:lnTo>
                  <a:lnTo>
                    <a:pt x="79" y="44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3921" name="Freeform 189"/>
            <p:cNvSpPr>
              <a:spLocks/>
            </p:cNvSpPr>
            <p:nvPr/>
          </p:nvSpPr>
          <p:spPr bwMode="auto">
            <a:xfrm>
              <a:off x="1960" y="1730"/>
              <a:ext cx="85" cy="44"/>
            </a:xfrm>
            <a:custGeom>
              <a:avLst/>
              <a:gdLst>
                <a:gd name="T0" fmla="*/ 81 w 85"/>
                <a:gd name="T1" fmla="*/ 44 h 44"/>
                <a:gd name="T2" fmla="*/ 0 w 85"/>
                <a:gd name="T3" fmla="*/ 5 h 44"/>
                <a:gd name="T4" fmla="*/ 5 w 85"/>
                <a:gd name="T5" fmla="*/ 0 h 44"/>
                <a:gd name="T6" fmla="*/ 85 w 85"/>
                <a:gd name="T7" fmla="*/ 38 h 44"/>
                <a:gd name="T8" fmla="*/ 81 w 85"/>
                <a:gd name="T9" fmla="*/ 44 h 4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85"/>
                <a:gd name="T16" fmla="*/ 0 h 44"/>
                <a:gd name="T17" fmla="*/ 85 w 85"/>
                <a:gd name="T18" fmla="*/ 44 h 44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85" h="44">
                  <a:moveTo>
                    <a:pt x="81" y="44"/>
                  </a:moveTo>
                  <a:lnTo>
                    <a:pt x="0" y="5"/>
                  </a:lnTo>
                  <a:lnTo>
                    <a:pt x="5" y="0"/>
                  </a:lnTo>
                  <a:lnTo>
                    <a:pt x="85" y="38"/>
                  </a:lnTo>
                  <a:lnTo>
                    <a:pt x="81" y="44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3922" name="Freeform 190"/>
            <p:cNvSpPr>
              <a:spLocks/>
            </p:cNvSpPr>
            <p:nvPr/>
          </p:nvSpPr>
          <p:spPr bwMode="auto">
            <a:xfrm>
              <a:off x="1802" y="1653"/>
              <a:ext cx="85" cy="46"/>
            </a:xfrm>
            <a:custGeom>
              <a:avLst/>
              <a:gdLst>
                <a:gd name="T0" fmla="*/ 80 w 85"/>
                <a:gd name="T1" fmla="*/ 46 h 46"/>
                <a:gd name="T2" fmla="*/ 0 w 85"/>
                <a:gd name="T3" fmla="*/ 8 h 46"/>
                <a:gd name="T4" fmla="*/ 4 w 85"/>
                <a:gd name="T5" fmla="*/ 0 h 46"/>
                <a:gd name="T6" fmla="*/ 85 w 85"/>
                <a:gd name="T7" fmla="*/ 38 h 46"/>
                <a:gd name="T8" fmla="*/ 80 w 85"/>
                <a:gd name="T9" fmla="*/ 46 h 4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85"/>
                <a:gd name="T16" fmla="*/ 0 h 46"/>
                <a:gd name="T17" fmla="*/ 85 w 85"/>
                <a:gd name="T18" fmla="*/ 46 h 4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85" h="46">
                  <a:moveTo>
                    <a:pt x="80" y="46"/>
                  </a:moveTo>
                  <a:lnTo>
                    <a:pt x="0" y="8"/>
                  </a:lnTo>
                  <a:lnTo>
                    <a:pt x="4" y="0"/>
                  </a:lnTo>
                  <a:lnTo>
                    <a:pt x="85" y="38"/>
                  </a:lnTo>
                  <a:lnTo>
                    <a:pt x="80" y="46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3923" name="Freeform 191"/>
            <p:cNvSpPr>
              <a:spLocks/>
            </p:cNvSpPr>
            <p:nvPr/>
          </p:nvSpPr>
          <p:spPr bwMode="auto">
            <a:xfrm>
              <a:off x="1641" y="1577"/>
              <a:ext cx="85" cy="46"/>
            </a:xfrm>
            <a:custGeom>
              <a:avLst/>
              <a:gdLst>
                <a:gd name="T0" fmla="*/ 80 w 85"/>
                <a:gd name="T1" fmla="*/ 46 h 46"/>
                <a:gd name="T2" fmla="*/ 0 w 85"/>
                <a:gd name="T3" fmla="*/ 7 h 46"/>
                <a:gd name="T4" fmla="*/ 4 w 85"/>
                <a:gd name="T5" fmla="*/ 0 h 46"/>
                <a:gd name="T6" fmla="*/ 85 w 85"/>
                <a:gd name="T7" fmla="*/ 38 h 46"/>
                <a:gd name="T8" fmla="*/ 80 w 85"/>
                <a:gd name="T9" fmla="*/ 46 h 4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85"/>
                <a:gd name="T16" fmla="*/ 0 h 46"/>
                <a:gd name="T17" fmla="*/ 85 w 85"/>
                <a:gd name="T18" fmla="*/ 46 h 4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85" h="46">
                  <a:moveTo>
                    <a:pt x="80" y="46"/>
                  </a:moveTo>
                  <a:lnTo>
                    <a:pt x="0" y="7"/>
                  </a:lnTo>
                  <a:lnTo>
                    <a:pt x="4" y="0"/>
                  </a:lnTo>
                  <a:lnTo>
                    <a:pt x="85" y="38"/>
                  </a:lnTo>
                  <a:lnTo>
                    <a:pt x="80" y="46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3924" name="Freeform 192"/>
            <p:cNvSpPr>
              <a:spLocks/>
            </p:cNvSpPr>
            <p:nvPr/>
          </p:nvSpPr>
          <p:spPr bwMode="auto">
            <a:xfrm>
              <a:off x="1482" y="1502"/>
              <a:ext cx="85" cy="44"/>
            </a:xfrm>
            <a:custGeom>
              <a:avLst/>
              <a:gdLst>
                <a:gd name="T0" fmla="*/ 80 w 85"/>
                <a:gd name="T1" fmla="*/ 44 h 44"/>
                <a:gd name="T2" fmla="*/ 0 w 85"/>
                <a:gd name="T3" fmla="*/ 6 h 44"/>
                <a:gd name="T4" fmla="*/ 5 w 85"/>
                <a:gd name="T5" fmla="*/ 0 h 44"/>
                <a:gd name="T6" fmla="*/ 85 w 85"/>
                <a:gd name="T7" fmla="*/ 38 h 44"/>
                <a:gd name="T8" fmla="*/ 80 w 85"/>
                <a:gd name="T9" fmla="*/ 44 h 4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85"/>
                <a:gd name="T16" fmla="*/ 0 h 44"/>
                <a:gd name="T17" fmla="*/ 85 w 85"/>
                <a:gd name="T18" fmla="*/ 44 h 44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85" h="44">
                  <a:moveTo>
                    <a:pt x="80" y="44"/>
                  </a:moveTo>
                  <a:lnTo>
                    <a:pt x="0" y="6"/>
                  </a:lnTo>
                  <a:lnTo>
                    <a:pt x="5" y="0"/>
                  </a:lnTo>
                  <a:lnTo>
                    <a:pt x="85" y="38"/>
                  </a:lnTo>
                  <a:lnTo>
                    <a:pt x="80" y="44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3925" name="Freeform 193"/>
            <p:cNvSpPr>
              <a:spLocks/>
            </p:cNvSpPr>
            <p:nvPr/>
          </p:nvSpPr>
          <p:spPr bwMode="auto">
            <a:xfrm>
              <a:off x="1323" y="1426"/>
              <a:ext cx="83" cy="44"/>
            </a:xfrm>
            <a:custGeom>
              <a:avLst/>
              <a:gdLst>
                <a:gd name="T0" fmla="*/ 78 w 83"/>
                <a:gd name="T1" fmla="*/ 44 h 44"/>
                <a:gd name="T2" fmla="*/ 0 w 83"/>
                <a:gd name="T3" fmla="*/ 5 h 44"/>
                <a:gd name="T4" fmla="*/ 5 w 83"/>
                <a:gd name="T5" fmla="*/ 0 h 44"/>
                <a:gd name="T6" fmla="*/ 83 w 83"/>
                <a:gd name="T7" fmla="*/ 38 h 44"/>
                <a:gd name="T8" fmla="*/ 78 w 83"/>
                <a:gd name="T9" fmla="*/ 44 h 4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83"/>
                <a:gd name="T16" fmla="*/ 0 h 44"/>
                <a:gd name="T17" fmla="*/ 83 w 83"/>
                <a:gd name="T18" fmla="*/ 44 h 44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83" h="44">
                  <a:moveTo>
                    <a:pt x="78" y="44"/>
                  </a:moveTo>
                  <a:lnTo>
                    <a:pt x="0" y="5"/>
                  </a:lnTo>
                  <a:lnTo>
                    <a:pt x="5" y="0"/>
                  </a:lnTo>
                  <a:lnTo>
                    <a:pt x="83" y="38"/>
                  </a:lnTo>
                  <a:lnTo>
                    <a:pt x="78" y="44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3926" name="Freeform 194"/>
            <p:cNvSpPr>
              <a:spLocks/>
            </p:cNvSpPr>
            <p:nvPr/>
          </p:nvSpPr>
          <p:spPr bwMode="auto">
            <a:xfrm>
              <a:off x="1162" y="1349"/>
              <a:ext cx="85" cy="44"/>
            </a:xfrm>
            <a:custGeom>
              <a:avLst/>
              <a:gdLst>
                <a:gd name="T0" fmla="*/ 81 w 85"/>
                <a:gd name="T1" fmla="*/ 44 h 44"/>
                <a:gd name="T2" fmla="*/ 0 w 85"/>
                <a:gd name="T3" fmla="*/ 8 h 44"/>
                <a:gd name="T4" fmla="*/ 5 w 85"/>
                <a:gd name="T5" fmla="*/ 0 h 44"/>
                <a:gd name="T6" fmla="*/ 85 w 85"/>
                <a:gd name="T7" fmla="*/ 38 h 44"/>
                <a:gd name="T8" fmla="*/ 81 w 85"/>
                <a:gd name="T9" fmla="*/ 44 h 4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85"/>
                <a:gd name="T16" fmla="*/ 0 h 44"/>
                <a:gd name="T17" fmla="*/ 85 w 85"/>
                <a:gd name="T18" fmla="*/ 44 h 44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85" h="44">
                  <a:moveTo>
                    <a:pt x="81" y="44"/>
                  </a:moveTo>
                  <a:lnTo>
                    <a:pt x="0" y="8"/>
                  </a:lnTo>
                  <a:lnTo>
                    <a:pt x="5" y="0"/>
                  </a:lnTo>
                  <a:lnTo>
                    <a:pt x="85" y="38"/>
                  </a:lnTo>
                  <a:lnTo>
                    <a:pt x="81" y="44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3927" name="Freeform 195"/>
            <p:cNvSpPr>
              <a:spLocks/>
            </p:cNvSpPr>
            <p:nvPr/>
          </p:nvSpPr>
          <p:spPr bwMode="auto">
            <a:xfrm>
              <a:off x="1004" y="1273"/>
              <a:ext cx="85" cy="45"/>
            </a:xfrm>
            <a:custGeom>
              <a:avLst/>
              <a:gdLst>
                <a:gd name="T0" fmla="*/ 80 w 85"/>
                <a:gd name="T1" fmla="*/ 45 h 45"/>
                <a:gd name="T2" fmla="*/ 0 w 85"/>
                <a:gd name="T3" fmla="*/ 7 h 45"/>
                <a:gd name="T4" fmla="*/ 4 w 85"/>
                <a:gd name="T5" fmla="*/ 0 h 45"/>
                <a:gd name="T6" fmla="*/ 85 w 85"/>
                <a:gd name="T7" fmla="*/ 38 h 45"/>
                <a:gd name="T8" fmla="*/ 80 w 85"/>
                <a:gd name="T9" fmla="*/ 45 h 4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85"/>
                <a:gd name="T16" fmla="*/ 0 h 45"/>
                <a:gd name="T17" fmla="*/ 85 w 85"/>
                <a:gd name="T18" fmla="*/ 45 h 4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85" h="45">
                  <a:moveTo>
                    <a:pt x="80" y="45"/>
                  </a:moveTo>
                  <a:lnTo>
                    <a:pt x="0" y="7"/>
                  </a:lnTo>
                  <a:lnTo>
                    <a:pt x="4" y="0"/>
                  </a:lnTo>
                  <a:lnTo>
                    <a:pt x="85" y="38"/>
                  </a:lnTo>
                  <a:lnTo>
                    <a:pt x="80" y="45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3928" name="Freeform 196"/>
            <p:cNvSpPr>
              <a:spLocks/>
            </p:cNvSpPr>
            <p:nvPr/>
          </p:nvSpPr>
          <p:spPr bwMode="auto">
            <a:xfrm>
              <a:off x="1004" y="3204"/>
              <a:ext cx="82" cy="44"/>
            </a:xfrm>
            <a:custGeom>
              <a:avLst/>
              <a:gdLst>
                <a:gd name="T0" fmla="*/ 0 w 82"/>
                <a:gd name="T1" fmla="*/ 39 h 44"/>
                <a:gd name="T2" fmla="*/ 78 w 82"/>
                <a:gd name="T3" fmla="*/ 0 h 44"/>
                <a:gd name="T4" fmla="*/ 82 w 82"/>
                <a:gd name="T5" fmla="*/ 6 h 44"/>
                <a:gd name="T6" fmla="*/ 2 w 82"/>
                <a:gd name="T7" fmla="*/ 44 h 44"/>
                <a:gd name="T8" fmla="*/ 0 w 82"/>
                <a:gd name="T9" fmla="*/ 39 h 4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82"/>
                <a:gd name="T16" fmla="*/ 0 h 44"/>
                <a:gd name="T17" fmla="*/ 82 w 82"/>
                <a:gd name="T18" fmla="*/ 44 h 44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82" h="44">
                  <a:moveTo>
                    <a:pt x="0" y="39"/>
                  </a:moveTo>
                  <a:lnTo>
                    <a:pt x="78" y="0"/>
                  </a:lnTo>
                  <a:lnTo>
                    <a:pt x="82" y="6"/>
                  </a:lnTo>
                  <a:lnTo>
                    <a:pt x="2" y="44"/>
                  </a:lnTo>
                  <a:lnTo>
                    <a:pt x="0" y="39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3929" name="Freeform 197"/>
            <p:cNvSpPr>
              <a:spLocks/>
            </p:cNvSpPr>
            <p:nvPr/>
          </p:nvSpPr>
          <p:spPr bwMode="auto">
            <a:xfrm>
              <a:off x="1162" y="3128"/>
              <a:ext cx="85" cy="44"/>
            </a:xfrm>
            <a:custGeom>
              <a:avLst/>
              <a:gdLst>
                <a:gd name="T0" fmla="*/ 0 w 85"/>
                <a:gd name="T1" fmla="*/ 38 h 44"/>
                <a:gd name="T2" fmla="*/ 81 w 85"/>
                <a:gd name="T3" fmla="*/ 0 h 44"/>
                <a:gd name="T4" fmla="*/ 85 w 85"/>
                <a:gd name="T5" fmla="*/ 7 h 44"/>
                <a:gd name="T6" fmla="*/ 5 w 85"/>
                <a:gd name="T7" fmla="*/ 44 h 44"/>
                <a:gd name="T8" fmla="*/ 0 w 85"/>
                <a:gd name="T9" fmla="*/ 38 h 4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85"/>
                <a:gd name="T16" fmla="*/ 0 h 44"/>
                <a:gd name="T17" fmla="*/ 85 w 85"/>
                <a:gd name="T18" fmla="*/ 44 h 44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85" h="44">
                  <a:moveTo>
                    <a:pt x="0" y="38"/>
                  </a:moveTo>
                  <a:lnTo>
                    <a:pt x="81" y="0"/>
                  </a:lnTo>
                  <a:lnTo>
                    <a:pt x="85" y="7"/>
                  </a:lnTo>
                  <a:lnTo>
                    <a:pt x="5" y="44"/>
                  </a:lnTo>
                  <a:lnTo>
                    <a:pt x="0" y="38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3930" name="Freeform 198"/>
            <p:cNvSpPr>
              <a:spLocks/>
            </p:cNvSpPr>
            <p:nvPr/>
          </p:nvSpPr>
          <p:spPr bwMode="auto">
            <a:xfrm>
              <a:off x="1321" y="3051"/>
              <a:ext cx="85" cy="46"/>
            </a:xfrm>
            <a:custGeom>
              <a:avLst/>
              <a:gdLst>
                <a:gd name="T0" fmla="*/ 0 w 85"/>
                <a:gd name="T1" fmla="*/ 39 h 46"/>
                <a:gd name="T2" fmla="*/ 80 w 85"/>
                <a:gd name="T3" fmla="*/ 0 h 46"/>
                <a:gd name="T4" fmla="*/ 85 w 85"/>
                <a:gd name="T5" fmla="*/ 8 h 46"/>
                <a:gd name="T6" fmla="*/ 5 w 85"/>
                <a:gd name="T7" fmla="*/ 46 h 46"/>
                <a:gd name="T8" fmla="*/ 0 w 85"/>
                <a:gd name="T9" fmla="*/ 39 h 4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85"/>
                <a:gd name="T16" fmla="*/ 0 h 46"/>
                <a:gd name="T17" fmla="*/ 85 w 85"/>
                <a:gd name="T18" fmla="*/ 46 h 4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85" h="46">
                  <a:moveTo>
                    <a:pt x="0" y="39"/>
                  </a:moveTo>
                  <a:lnTo>
                    <a:pt x="80" y="0"/>
                  </a:lnTo>
                  <a:lnTo>
                    <a:pt x="85" y="8"/>
                  </a:lnTo>
                  <a:lnTo>
                    <a:pt x="5" y="46"/>
                  </a:lnTo>
                  <a:lnTo>
                    <a:pt x="0" y="39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3931" name="Freeform 199"/>
            <p:cNvSpPr>
              <a:spLocks/>
            </p:cNvSpPr>
            <p:nvPr/>
          </p:nvSpPr>
          <p:spPr bwMode="auto">
            <a:xfrm>
              <a:off x="1482" y="2977"/>
              <a:ext cx="83" cy="44"/>
            </a:xfrm>
            <a:custGeom>
              <a:avLst/>
              <a:gdLst>
                <a:gd name="T0" fmla="*/ 0 w 83"/>
                <a:gd name="T1" fmla="*/ 36 h 44"/>
                <a:gd name="T2" fmla="*/ 78 w 83"/>
                <a:gd name="T3" fmla="*/ 0 h 44"/>
                <a:gd name="T4" fmla="*/ 83 w 83"/>
                <a:gd name="T5" fmla="*/ 5 h 44"/>
                <a:gd name="T6" fmla="*/ 5 w 83"/>
                <a:gd name="T7" fmla="*/ 44 h 44"/>
                <a:gd name="T8" fmla="*/ 0 w 83"/>
                <a:gd name="T9" fmla="*/ 36 h 4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83"/>
                <a:gd name="T16" fmla="*/ 0 h 44"/>
                <a:gd name="T17" fmla="*/ 83 w 83"/>
                <a:gd name="T18" fmla="*/ 44 h 44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83" h="44">
                  <a:moveTo>
                    <a:pt x="0" y="36"/>
                  </a:moveTo>
                  <a:lnTo>
                    <a:pt x="78" y="0"/>
                  </a:lnTo>
                  <a:lnTo>
                    <a:pt x="83" y="5"/>
                  </a:lnTo>
                  <a:lnTo>
                    <a:pt x="5" y="44"/>
                  </a:lnTo>
                  <a:lnTo>
                    <a:pt x="0" y="36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3932" name="Freeform 200"/>
            <p:cNvSpPr>
              <a:spLocks/>
            </p:cNvSpPr>
            <p:nvPr/>
          </p:nvSpPr>
          <p:spPr bwMode="auto">
            <a:xfrm>
              <a:off x="1641" y="2900"/>
              <a:ext cx="85" cy="44"/>
            </a:xfrm>
            <a:custGeom>
              <a:avLst/>
              <a:gdLst>
                <a:gd name="T0" fmla="*/ 0 w 85"/>
                <a:gd name="T1" fmla="*/ 38 h 44"/>
                <a:gd name="T2" fmla="*/ 80 w 85"/>
                <a:gd name="T3" fmla="*/ 0 h 44"/>
                <a:gd name="T4" fmla="*/ 85 w 85"/>
                <a:gd name="T5" fmla="*/ 6 h 44"/>
                <a:gd name="T6" fmla="*/ 4 w 85"/>
                <a:gd name="T7" fmla="*/ 44 h 44"/>
                <a:gd name="T8" fmla="*/ 0 w 85"/>
                <a:gd name="T9" fmla="*/ 38 h 4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85"/>
                <a:gd name="T16" fmla="*/ 0 h 44"/>
                <a:gd name="T17" fmla="*/ 85 w 85"/>
                <a:gd name="T18" fmla="*/ 44 h 44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85" h="44">
                  <a:moveTo>
                    <a:pt x="0" y="38"/>
                  </a:moveTo>
                  <a:lnTo>
                    <a:pt x="80" y="0"/>
                  </a:lnTo>
                  <a:lnTo>
                    <a:pt x="85" y="6"/>
                  </a:lnTo>
                  <a:lnTo>
                    <a:pt x="4" y="44"/>
                  </a:lnTo>
                  <a:lnTo>
                    <a:pt x="0" y="38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3933" name="Freeform 201"/>
            <p:cNvSpPr>
              <a:spLocks/>
            </p:cNvSpPr>
            <p:nvPr/>
          </p:nvSpPr>
          <p:spPr bwMode="auto">
            <a:xfrm>
              <a:off x="1802" y="2824"/>
              <a:ext cx="82" cy="44"/>
            </a:xfrm>
            <a:custGeom>
              <a:avLst/>
              <a:gdLst>
                <a:gd name="T0" fmla="*/ 0 w 82"/>
                <a:gd name="T1" fmla="*/ 38 h 44"/>
                <a:gd name="T2" fmla="*/ 78 w 82"/>
                <a:gd name="T3" fmla="*/ 0 h 44"/>
                <a:gd name="T4" fmla="*/ 82 w 82"/>
                <a:gd name="T5" fmla="*/ 5 h 44"/>
                <a:gd name="T6" fmla="*/ 4 w 82"/>
                <a:gd name="T7" fmla="*/ 44 h 44"/>
                <a:gd name="T8" fmla="*/ 0 w 82"/>
                <a:gd name="T9" fmla="*/ 38 h 4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82"/>
                <a:gd name="T16" fmla="*/ 0 h 44"/>
                <a:gd name="T17" fmla="*/ 82 w 82"/>
                <a:gd name="T18" fmla="*/ 44 h 44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82" h="44">
                  <a:moveTo>
                    <a:pt x="0" y="38"/>
                  </a:moveTo>
                  <a:lnTo>
                    <a:pt x="78" y="0"/>
                  </a:lnTo>
                  <a:lnTo>
                    <a:pt x="82" y="5"/>
                  </a:lnTo>
                  <a:lnTo>
                    <a:pt x="4" y="44"/>
                  </a:lnTo>
                  <a:lnTo>
                    <a:pt x="0" y="38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3934" name="Freeform 202"/>
            <p:cNvSpPr>
              <a:spLocks/>
            </p:cNvSpPr>
            <p:nvPr/>
          </p:nvSpPr>
          <p:spPr bwMode="auto">
            <a:xfrm>
              <a:off x="1960" y="2747"/>
              <a:ext cx="85" cy="46"/>
            </a:xfrm>
            <a:custGeom>
              <a:avLst/>
              <a:gdLst>
                <a:gd name="T0" fmla="*/ 0 w 85"/>
                <a:gd name="T1" fmla="*/ 38 h 46"/>
                <a:gd name="T2" fmla="*/ 81 w 85"/>
                <a:gd name="T3" fmla="*/ 0 h 46"/>
                <a:gd name="T4" fmla="*/ 85 w 85"/>
                <a:gd name="T5" fmla="*/ 8 h 46"/>
                <a:gd name="T6" fmla="*/ 5 w 85"/>
                <a:gd name="T7" fmla="*/ 46 h 46"/>
                <a:gd name="T8" fmla="*/ 0 w 85"/>
                <a:gd name="T9" fmla="*/ 38 h 4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85"/>
                <a:gd name="T16" fmla="*/ 0 h 46"/>
                <a:gd name="T17" fmla="*/ 85 w 85"/>
                <a:gd name="T18" fmla="*/ 46 h 4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85" h="46">
                  <a:moveTo>
                    <a:pt x="0" y="38"/>
                  </a:moveTo>
                  <a:lnTo>
                    <a:pt x="81" y="0"/>
                  </a:lnTo>
                  <a:lnTo>
                    <a:pt x="85" y="8"/>
                  </a:lnTo>
                  <a:lnTo>
                    <a:pt x="5" y="46"/>
                  </a:lnTo>
                  <a:lnTo>
                    <a:pt x="0" y="38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3935" name="Freeform 203"/>
            <p:cNvSpPr>
              <a:spLocks/>
            </p:cNvSpPr>
            <p:nvPr/>
          </p:nvSpPr>
          <p:spPr bwMode="auto">
            <a:xfrm>
              <a:off x="2119" y="2671"/>
              <a:ext cx="85" cy="46"/>
            </a:xfrm>
            <a:custGeom>
              <a:avLst/>
              <a:gdLst>
                <a:gd name="T0" fmla="*/ 0 w 85"/>
                <a:gd name="T1" fmla="*/ 38 h 46"/>
                <a:gd name="T2" fmla="*/ 81 w 85"/>
                <a:gd name="T3" fmla="*/ 0 h 46"/>
                <a:gd name="T4" fmla="*/ 85 w 85"/>
                <a:gd name="T5" fmla="*/ 7 h 46"/>
                <a:gd name="T6" fmla="*/ 5 w 85"/>
                <a:gd name="T7" fmla="*/ 46 h 46"/>
                <a:gd name="T8" fmla="*/ 0 w 85"/>
                <a:gd name="T9" fmla="*/ 38 h 4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85"/>
                <a:gd name="T16" fmla="*/ 0 h 46"/>
                <a:gd name="T17" fmla="*/ 85 w 85"/>
                <a:gd name="T18" fmla="*/ 46 h 4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85" h="46">
                  <a:moveTo>
                    <a:pt x="0" y="38"/>
                  </a:moveTo>
                  <a:lnTo>
                    <a:pt x="81" y="0"/>
                  </a:lnTo>
                  <a:lnTo>
                    <a:pt x="85" y="7"/>
                  </a:lnTo>
                  <a:lnTo>
                    <a:pt x="5" y="46"/>
                  </a:lnTo>
                  <a:lnTo>
                    <a:pt x="0" y="38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3936" name="Freeform 204"/>
            <p:cNvSpPr>
              <a:spLocks/>
            </p:cNvSpPr>
            <p:nvPr/>
          </p:nvSpPr>
          <p:spPr bwMode="auto">
            <a:xfrm>
              <a:off x="2280" y="2596"/>
              <a:ext cx="83" cy="44"/>
            </a:xfrm>
            <a:custGeom>
              <a:avLst/>
              <a:gdLst>
                <a:gd name="T0" fmla="*/ 0 w 83"/>
                <a:gd name="T1" fmla="*/ 38 h 44"/>
                <a:gd name="T2" fmla="*/ 78 w 83"/>
                <a:gd name="T3" fmla="*/ 0 h 44"/>
                <a:gd name="T4" fmla="*/ 83 w 83"/>
                <a:gd name="T5" fmla="*/ 6 h 44"/>
                <a:gd name="T6" fmla="*/ 5 w 83"/>
                <a:gd name="T7" fmla="*/ 44 h 44"/>
                <a:gd name="T8" fmla="*/ 0 w 83"/>
                <a:gd name="T9" fmla="*/ 38 h 4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83"/>
                <a:gd name="T16" fmla="*/ 0 h 44"/>
                <a:gd name="T17" fmla="*/ 83 w 83"/>
                <a:gd name="T18" fmla="*/ 44 h 44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83" h="44">
                  <a:moveTo>
                    <a:pt x="0" y="38"/>
                  </a:moveTo>
                  <a:lnTo>
                    <a:pt x="78" y="0"/>
                  </a:lnTo>
                  <a:lnTo>
                    <a:pt x="83" y="6"/>
                  </a:lnTo>
                  <a:lnTo>
                    <a:pt x="5" y="44"/>
                  </a:lnTo>
                  <a:lnTo>
                    <a:pt x="0" y="38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3937" name="Freeform 205"/>
            <p:cNvSpPr>
              <a:spLocks/>
            </p:cNvSpPr>
            <p:nvPr/>
          </p:nvSpPr>
          <p:spPr bwMode="auto">
            <a:xfrm>
              <a:off x="2439" y="2520"/>
              <a:ext cx="85" cy="44"/>
            </a:xfrm>
            <a:custGeom>
              <a:avLst/>
              <a:gdLst>
                <a:gd name="T0" fmla="*/ 0 w 85"/>
                <a:gd name="T1" fmla="*/ 38 h 44"/>
                <a:gd name="T2" fmla="*/ 80 w 85"/>
                <a:gd name="T3" fmla="*/ 0 h 44"/>
                <a:gd name="T4" fmla="*/ 85 w 85"/>
                <a:gd name="T5" fmla="*/ 5 h 44"/>
                <a:gd name="T6" fmla="*/ 4 w 85"/>
                <a:gd name="T7" fmla="*/ 44 h 44"/>
                <a:gd name="T8" fmla="*/ 0 w 85"/>
                <a:gd name="T9" fmla="*/ 38 h 4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85"/>
                <a:gd name="T16" fmla="*/ 0 h 44"/>
                <a:gd name="T17" fmla="*/ 85 w 85"/>
                <a:gd name="T18" fmla="*/ 44 h 44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85" h="44">
                  <a:moveTo>
                    <a:pt x="0" y="38"/>
                  </a:moveTo>
                  <a:lnTo>
                    <a:pt x="80" y="0"/>
                  </a:lnTo>
                  <a:lnTo>
                    <a:pt x="85" y="5"/>
                  </a:lnTo>
                  <a:lnTo>
                    <a:pt x="4" y="44"/>
                  </a:lnTo>
                  <a:lnTo>
                    <a:pt x="0" y="38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3938" name="Freeform 206"/>
            <p:cNvSpPr>
              <a:spLocks/>
            </p:cNvSpPr>
            <p:nvPr/>
          </p:nvSpPr>
          <p:spPr bwMode="auto">
            <a:xfrm>
              <a:off x="2600" y="2443"/>
              <a:ext cx="83" cy="44"/>
            </a:xfrm>
            <a:custGeom>
              <a:avLst/>
              <a:gdLst>
                <a:gd name="T0" fmla="*/ 0 w 83"/>
                <a:gd name="T1" fmla="*/ 38 h 44"/>
                <a:gd name="T2" fmla="*/ 78 w 83"/>
                <a:gd name="T3" fmla="*/ 0 h 44"/>
                <a:gd name="T4" fmla="*/ 83 w 83"/>
                <a:gd name="T5" fmla="*/ 8 h 44"/>
                <a:gd name="T6" fmla="*/ 4 w 83"/>
                <a:gd name="T7" fmla="*/ 44 h 44"/>
                <a:gd name="T8" fmla="*/ 0 w 83"/>
                <a:gd name="T9" fmla="*/ 38 h 4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83"/>
                <a:gd name="T16" fmla="*/ 0 h 44"/>
                <a:gd name="T17" fmla="*/ 83 w 83"/>
                <a:gd name="T18" fmla="*/ 44 h 44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83" h="44">
                  <a:moveTo>
                    <a:pt x="0" y="38"/>
                  </a:moveTo>
                  <a:lnTo>
                    <a:pt x="78" y="0"/>
                  </a:lnTo>
                  <a:lnTo>
                    <a:pt x="83" y="8"/>
                  </a:lnTo>
                  <a:lnTo>
                    <a:pt x="4" y="44"/>
                  </a:lnTo>
                  <a:lnTo>
                    <a:pt x="0" y="38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3939" name="Freeform 207"/>
            <p:cNvSpPr>
              <a:spLocks/>
            </p:cNvSpPr>
            <p:nvPr/>
          </p:nvSpPr>
          <p:spPr bwMode="auto">
            <a:xfrm>
              <a:off x="2758" y="2367"/>
              <a:ext cx="86" cy="45"/>
            </a:xfrm>
            <a:custGeom>
              <a:avLst/>
              <a:gdLst>
                <a:gd name="T0" fmla="*/ 0 w 86"/>
                <a:gd name="T1" fmla="*/ 38 h 45"/>
                <a:gd name="T2" fmla="*/ 81 w 86"/>
                <a:gd name="T3" fmla="*/ 0 h 45"/>
                <a:gd name="T4" fmla="*/ 86 w 86"/>
                <a:gd name="T5" fmla="*/ 7 h 45"/>
                <a:gd name="T6" fmla="*/ 5 w 86"/>
                <a:gd name="T7" fmla="*/ 45 h 45"/>
                <a:gd name="T8" fmla="*/ 0 w 86"/>
                <a:gd name="T9" fmla="*/ 38 h 4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86"/>
                <a:gd name="T16" fmla="*/ 0 h 45"/>
                <a:gd name="T17" fmla="*/ 86 w 86"/>
                <a:gd name="T18" fmla="*/ 45 h 4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86" h="45">
                  <a:moveTo>
                    <a:pt x="0" y="38"/>
                  </a:moveTo>
                  <a:lnTo>
                    <a:pt x="81" y="0"/>
                  </a:lnTo>
                  <a:lnTo>
                    <a:pt x="86" y="7"/>
                  </a:lnTo>
                  <a:lnTo>
                    <a:pt x="5" y="45"/>
                  </a:lnTo>
                  <a:lnTo>
                    <a:pt x="0" y="38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3940" name="Rectangle 208"/>
            <p:cNvSpPr>
              <a:spLocks noChangeArrowheads="1"/>
            </p:cNvSpPr>
            <p:nvPr/>
          </p:nvSpPr>
          <p:spPr bwMode="auto">
            <a:xfrm>
              <a:off x="2009" y="722"/>
              <a:ext cx="377" cy="3228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3941" name="Rectangle 209"/>
            <p:cNvSpPr>
              <a:spLocks noChangeArrowheads="1"/>
            </p:cNvSpPr>
            <p:nvPr/>
          </p:nvSpPr>
          <p:spPr bwMode="auto">
            <a:xfrm>
              <a:off x="2018" y="707"/>
              <a:ext cx="298" cy="16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1700" i="1">
                  <a:solidFill>
                    <a:srgbClr val="000000"/>
                  </a:solidFill>
                  <a:latin typeface="Times" pitchFamily="18" charset="0"/>
                </a:rPr>
                <a:t>D (L)</a:t>
              </a:r>
              <a:endParaRPr lang="en-US"/>
            </a:p>
          </p:txBody>
        </p:sp>
        <p:sp>
          <p:nvSpPr>
            <p:cNvPr id="33942" name="Rectangle 210"/>
            <p:cNvSpPr>
              <a:spLocks noChangeArrowheads="1"/>
            </p:cNvSpPr>
            <p:nvPr/>
          </p:nvSpPr>
          <p:spPr bwMode="auto">
            <a:xfrm>
              <a:off x="2022" y="952"/>
              <a:ext cx="290" cy="16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1700" i="1">
                  <a:solidFill>
                    <a:srgbClr val="000000"/>
                  </a:solidFill>
                  <a:latin typeface="Times" pitchFamily="18" charset="0"/>
                </a:rPr>
                <a:t>R (E)</a:t>
              </a:r>
              <a:endParaRPr lang="en-US"/>
            </a:p>
          </p:txBody>
        </p:sp>
        <p:sp>
          <p:nvSpPr>
            <p:cNvPr id="33943" name="Rectangle 211"/>
            <p:cNvSpPr>
              <a:spLocks noChangeArrowheads="1"/>
            </p:cNvSpPr>
            <p:nvPr/>
          </p:nvSpPr>
          <p:spPr bwMode="auto">
            <a:xfrm>
              <a:off x="2013" y="1196"/>
              <a:ext cx="305" cy="16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1700" i="1">
                  <a:solidFill>
                    <a:srgbClr val="000000"/>
                  </a:solidFill>
                  <a:latin typeface="Times" pitchFamily="18" charset="0"/>
                </a:rPr>
                <a:t>Q (E)</a:t>
              </a:r>
              <a:endParaRPr lang="en-US"/>
            </a:p>
          </p:txBody>
        </p:sp>
        <p:sp>
          <p:nvSpPr>
            <p:cNvPr id="33944" name="Rectangle 212"/>
            <p:cNvSpPr>
              <a:spLocks noChangeArrowheads="1"/>
            </p:cNvSpPr>
            <p:nvPr/>
          </p:nvSpPr>
          <p:spPr bwMode="auto">
            <a:xfrm>
              <a:off x="2013" y="1441"/>
              <a:ext cx="305" cy="16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1700" i="1">
                  <a:solidFill>
                    <a:srgbClr val="000000"/>
                  </a:solidFill>
                  <a:latin typeface="Times" pitchFamily="18" charset="0"/>
                </a:rPr>
                <a:t>G (E)</a:t>
              </a:r>
              <a:endParaRPr lang="en-US"/>
            </a:p>
          </p:txBody>
        </p:sp>
        <p:sp>
          <p:nvSpPr>
            <p:cNvPr id="33945" name="Rectangle 213"/>
            <p:cNvSpPr>
              <a:spLocks noChangeArrowheads="1"/>
            </p:cNvSpPr>
            <p:nvPr/>
          </p:nvSpPr>
          <p:spPr bwMode="auto">
            <a:xfrm>
              <a:off x="2022" y="1686"/>
              <a:ext cx="290" cy="16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1700" i="1">
                  <a:solidFill>
                    <a:srgbClr val="000000"/>
                  </a:solidFill>
                  <a:latin typeface="Times" pitchFamily="18" charset="0"/>
                </a:rPr>
                <a:t>F (E)</a:t>
              </a:r>
              <a:endParaRPr lang="en-US"/>
            </a:p>
          </p:txBody>
        </p:sp>
        <p:sp>
          <p:nvSpPr>
            <p:cNvPr id="33946" name="Rectangle 214"/>
            <p:cNvSpPr>
              <a:spLocks noChangeArrowheads="1"/>
            </p:cNvSpPr>
            <p:nvPr/>
          </p:nvSpPr>
          <p:spPr bwMode="auto">
            <a:xfrm>
              <a:off x="2022" y="1931"/>
              <a:ext cx="290" cy="16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1700" i="1">
                  <a:solidFill>
                    <a:srgbClr val="000000"/>
                  </a:solidFill>
                  <a:latin typeface="Times" pitchFamily="18" charset="0"/>
                </a:rPr>
                <a:t>V (E)</a:t>
              </a:r>
              <a:endParaRPr lang="en-US"/>
            </a:p>
          </p:txBody>
        </p:sp>
        <p:sp>
          <p:nvSpPr>
            <p:cNvPr id="33947" name="Rectangle 215"/>
            <p:cNvSpPr>
              <a:spLocks noChangeArrowheads="1"/>
            </p:cNvSpPr>
            <p:nvPr/>
          </p:nvSpPr>
          <p:spPr bwMode="auto">
            <a:xfrm>
              <a:off x="2022" y="2176"/>
              <a:ext cx="290" cy="16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1700" i="1">
                  <a:solidFill>
                    <a:srgbClr val="000000"/>
                  </a:solidFill>
                  <a:latin typeface="Times" pitchFamily="18" charset="0"/>
                </a:rPr>
                <a:t>P (E)</a:t>
              </a:r>
              <a:endParaRPr lang="en-US"/>
            </a:p>
          </p:txBody>
        </p:sp>
        <p:sp>
          <p:nvSpPr>
            <p:cNvPr id="33948" name="Rectangle 216"/>
            <p:cNvSpPr>
              <a:spLocks noChangeArrowheads="1"/>
            </p:cNvSpPr>
            <p:nvPr/>
          </p:nvSpPr>
          <p:spPr bwMode="auto">
            <a:xfrm>
              <a:off x="2013" y="2421"/>
              <a:ext cx="305" cy="16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1700" i="1">
                  <a:solidFill>
                    <a:srgbClr val="000000"/>
                  </a:solidFill>
                  <a:latin typeface="Times" pitchFamily="18" charset="0"/>
                </a:rPr>
                <a:t>A (H)</a:t>
              </a:r>
              <a:endParaRPr lang="en-US"/>
            </a:p>
          </p:txBody>
        </p:sp>
        <p:sp>
          <p:nvSpPr>
            <p:cNvPr id="33949" name="Rectangle 217"/>
            <p:cNvSpPr>
              <a:spLocks noChangeArrowheads="1"/>
            </p:cNvSpPr>
            <p:nvPr/>
          </p:nvSpPr>
          <p:spPr bwMode="auto">
            <a:xfrm>
              <a:off x="2013" y="2665"/>
              <a:ext cx="305" cy="16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1700" i="1">
                  <a:solidFill>
                    <a:srgbClr val="000000"/>
                  </a:solidFill>
                  <a:latin typeface="Times" pitchFamily="18" charset="0"/>
                </a:rPr>
                <a:t>A (H)</a:t>
              </a:r>
              <a:endParaRPr lang="en-US"/>
            </a:p>
          </p:txBody>
        </p:sp>
        <p:sp>
          <p:nvSpPr>
            <p:cNvPr id="33950" name="Rectangle 218"/>
            <p:cNvSpPr>
              <a:spLocks noChangeArrowheads="1"/>
            </p:cNvSpPr>
            <p:nvPr/>
          </p:nvSpPr>
          <p:spPr bwMode="auto">
            <a:xfrm>
              <a:off x="2018" y="2910"/>
              <a:ext cx="298" cy="16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1700" i="1">
                  <a:solidFill>
                    <a:srgbClr val="000000"/>
                  </a:solidFill>
                  <a:latin typeface="Times" pitchFamily="18" charset="0"/>
                </a:rPr>
                <a:t>Y (H)</a:t>
              </a:r>
              <a:endParaRPr lang="en-US"/>
            </a:p>
          </p:txBody>
        </p:sp>
        <p:sp>
          <p:nvSpPr>
            <p:cNvPr id="33951" name="Rectangle 219"/>
            <p:cNvSpPr>
              <a:spLocks noChangeArrowheads="1"/>
            </p:cNvSpPr>
            <p:nvPr/>
          </p:nvSpPr>
          <p:spPr bwMode="auto">
            <a:xfrm>
              <a:off x="2022" y="3155"/>
              <a:ext cx="290" cy="16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1700" i="1">
                  <a:solidFill>
                    <a:srgbClr val="000000"/>
                  </a:solidFill>
                  <a:latin typeface="Times" pitchFamily="18" charset="0"/>
                </a:rPr>
                <a:t>V (E)</a:t>
              </a:r>
              <a:endParaRPr lang="en-US"/>
            </a:p>
          </p:txBody>
        </p:sp>
        <p:sp>
          <p:nvSpPr>
            <p:cNvPr id="33952" name="Rectangle 220"/>
            <p:cNvSpPr>
              <a:spLocks noChangeArrowheads="1"/>
            </p:cNvSpPr>
            <p:nvPr/>
          </p:nvSpPr>
          <p:spPr bwMode="auto">
            <a:xfrm>
              <a:off x="2018" y="3400"/>
              <a:ext cx="298" cy="16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1700" i="1">
                  <a:solidFill>
                    <a:srgbClr val="000000"/>
                  </a:solidFill>
                  <a:latin typeface="Times" pitchFamily="18" charset="0"/>
                </a:rPr>
                <a:t>K (E)</a:t>
              </a:r>
              <a:endParaRPr lang="en-US"/>
            </a:p>
          </p:txBody>
        </p:sp>
        <p:sp>
          <p:nvSpPr>
            <p:cNvPr id="33953" name="Rectangle 221"/>
            <p:cNvSpPr>
              <a:spLocks noChangeArrowheads="1"/>
            </p:cNvSpPr>
            <p:nvPr/>
          </p:nvSpPr>
          <p:spPr bwMode="auto">
            <a:xfrm>
              <a:off x="2018" y="3645"/>
              <a:ext cx="298" cy="16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1700" i="1">
                  <a:solidFill>
                    <a:srgbClr val="000000"/>
                  </a:solidFill>
                  <a:latin typeface="Times" pitchFamily="18" charset="0"/>
                </a:rPr>
                <a:t>K (E)</a:t>
              </a:r>
              <a:endParaRPr lang="en-US"/>
            </a:p>
          </p:txBody>
        </p:sp>
      </p:grpSp>
    </p:spTree>
  </p:cSld>
  <p:clrMapOvr>
    <a:masterClrMapping/>
  </p:clrMapOvr>
  <p:transition/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877" name="Rectangle 5"/>
          <p:cNvSpPr>
            <a:spLocks noGrp="1" noRot="1" noChangeArrowheads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/>
          <a:lstStyle/>
          <a:p>
            <a:pPr eaLnBrk="1" hangingPunct="1">
              <a:defRPr/>
            </a:pPr>
            <a:r>
              <a:rPr lang="en-US"/>
              <a:t>Neural net for SS Prediction</a:t>
            </a:r>
          </a:p>
        </p:txBody>
      </p:sp>
      <p:sp>
        <p:nvSpPr>
          <p:cNvPr id="207875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533400" y="1143000"/>
            <a:ext cx="8153400" cy="2057400"/>
          </a:xfrm>
        </p:spPr>
        <p:txBody>
          <a:bodyPr/>
          <a:lstStyle/>
          <a:p>
            <a:pPr eaLnBrk="1" hangingPunct="1">
              <a:defRPr/>
            </a:pPr>
            <a:r>
              <a:rPr lang="en-US">
                <a:effectLst/>
              </a:rPr>
              <a:t>Jury decisions</a:t>
            </a:r>
          </a:p>
          <a:p>
            <a:pPr lvl="1" eaLnBrk="1" hangingPunct="1">
              <a:defRPr/>
            </a:pPr>
            <a:r>
              <a:rPr lang="en-US">
                <a:effectLst/>
              </a:rPr>
              <a:t>Use multiple neural networks &amp; combine results</a:t>
            </a:r>
          </a:p>
          <a:p>
            <a:pPr lvl="2" eaLnBrk="1" hangingPunct="1">
              <a:defRPr/>
            </a:pPr>
            <a:r>
              <a:rPr lang="en-US">
                <a:effectLst/>
              </a:rPr>
              <a:t>Average output</a:t>
            </a:r>
          </a:p>
          <a:p>
            <a:pPr lvl="2" eaLnBrk="1" hangingPunct="1">
              <a:defRPr/>
            </a:pPr>
            <a:r>
              <a:rPr lang="en-US">
                <a:effectLst/>
              </a:rPr>
              <a:t>Majority decision</a:t>
            </a:r>
            <a:endParaRPr lang="en-US"/>
          </a:p>
        </p:txBody>
      </p:sp>
      <p:pic>
        <p:nvPicPr>
          <p:cNvPr id="34820" name="Picture 4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990600" y="3352800"/>
            <a:ext cx="7162800" cy="2805113"/>
          </a:xfrm>
          <a:noFill/>
        </p:spPr>
      </p:pic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922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457200" y="274638"/>
            <a:ext cx="8229600" cy="792162"/>
          </a:xfrm>
        </p:spPr>
        <p:txBody>
          <a:bodyPr/>
          <a:lstStyle/>
          <a:p>
            <a:pPr eaLnBrk="1" hangingPunct="1">
              <a:defRPr/>
            </a:pPr>
            <a:r>
              <a:rPr lang="en-US"/>
              <a:t>Neural net for SS Prediction</a:t>
            </a:r>
          </a:p>
        </p:txBody>
      </p:sp>
      <p:sp>
        <p:nvSpPr>
          <p:cNvPr id="209923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533400" y="1295400"/>
            <a:ext cx="8001000" cy="1371600"/>
          </a:xfrm>
        </p:spPr>
        <p:txBody>
          <a:bodyPr/>
          <a:lstStyle/>
          <a:p>
            <a:pPr eaLnBrk="1" hangingPunct="1">
              <a:defRPr/>
            </a:pPr>
            <a:r>
              <a:rPr lang="en-US" sz="2800">
                <a:effectLst/>
              </a:rPr>
              <a:t>JPRED [Cuff+ 1998]</a:t>
            </a:r>
          </a:p>
          <a:p>
            <a:pPr lvl="1" eaLnBrk="1" hangingPunct="1">
              <a:defRPr/>
            </a:pPr>
            <a:r>
              <a:rPr lang="en-US" sz="2400">
                <a:effectLst/>
              </a:rPr>
              <a:t>Finds consensus from PHD, PREDATOR, DSC, NNSSP, etc…</a:t>
            </a:r>
            <a:endParaRPr lang="en-US" sz="2400"/>
          </a:p>
        </p:txBody>
      </p:sp>
      <p:pic>
        <p:nvPicPr>
          <p:cNvPr id="35844" name="Picture 4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609600" y="2819400"/>
            <a:ext cx="7848600" cy="3622675"/>
          </a:xfrm>
          <a:noFill/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Stream">
  <a:themeElements>
    <a:clrScheme name="Stream 1">
      <a:dk1>
        <a:srgbClr val="000514"/>
      </a:dk1>
      <a:lt1>
        <a:srgbClr val="FFFFFF"/>
      </a:lt1>
      <a:dk2>
        <a:srgbClr val="003399"/>
      </a:dk2>
      <a:lt2>
        <a:srgbClr val="E5E5FF"/>
      </a:lt2>
      <a:accent1>
        <a:srgbClr val="0099CC"/>
      </a:accent1>
      <a:accent2>
        <a:srgbClr val="A886E0"/>
      </a:accent2>
      <a:accent3>
        <a:srgbClr val="AAADCA"/>
      </a:accent3>
      <a:accent4>
        <a:srgbClr val="DADADA"/>
      </a:accent4>
      <a:accent5>
        <a:srgbClr val="AACAE2"/>
      </a:accent5>
      <a:accent6>
        <a:srgbClr val="9879CB"/>
      </a:accent6>
      <a:hlink>
        <a:srgbClr val="FFCC00"/>
      </a:hlink>
      <a:folHlink>
        <a:srgbClr val="FFFFCC"/>
      </a:folHlink>
    </a:clrScheme>
    <a:fontScheme name="Stream">
      <a:majorFont>
        <a:latin typeface="Garamond"/>
        <a:ea typeface=""/>
        <a:cs typeface=""/>
      </a:majorFont>
      <a:minorFont>
        <a:latin typeface="Garamond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sq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Garamond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sq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Garamond" pitchFamily="18" charset="0"/>
          </a:defRPr>
        </a:defPPr>
      </a:lstStyle>
    </a:lnDef>
  </a:objectDefaults>
  <a:extraClrSchemeLst>
    <a:extraClrScheme>
      <a:clrScheme name="Stream 1">
        <a:dk1>
          <a:srgbClr val="000514"/>
        </a:dk1>
        <a:lt1>
          <a:srgbClr val="FFFFFF"/>
        </a:lt1>
        <a:dk2>
          <a:srgbClr val="003399"/>
        </a:dk2>
        <a:lt2>
          <a:srgbClr val="E5E5FF"/>
        </a:lt2>
        <a:accent1>
          <a:srgbClr val="0099CC"/>
        </a:accent1>
        <a:accent2>
          <a:srgbClr val="A886E0"/>
        </a:accent2>
        <a:accent3>
          <a:srgbClr val="AAADCA"/>
        </a:accent3>
        <a:accent4>
          <a:srgbClr val="DADADA"/>
        </a:accent4>
        <a:accent5>
          <a:srgbClr val="AACAE2"/>
        </a:accent5>
        <a:accent6>
          <a:srgbClr val="9879CB"/>
        </a:accent6>
        <a:hlink>
          <a:srgbClr val="FFCC00"/>
        </a:hlink>
        <a:folHlink>
          <a:srgbClr val="FFFF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eam 2">
        <a:dk1>
          <a:srgbClr val="3E3E5C"/>
        </a:dk1>
        <a:lt1>
          <a:srgbClr val="FFFFFF"/>
        </a:lt1>
        <a:dk2>
          <a:srgbClr val="666699"/>
        </a:dk2>
        <a:lt2>
          <a:srgbClr val="DFDFE9"/>
        </a:lt2>
        <a:accent1>
          <a:srgbClr val="CC66FF"/>
        </a:accent1>
        <a:accent2>
          <a:srgbClr val="679ACD"/>
        </a:accent2>
        <a:accent3>
          <a:srgbClr val="B8B8CA"/>
        </a:accent3>
        <a:accent4>
          <a:srgbClr val="DADADA"/>
        </a:accent4>
        <a:accent5>
          <a:srgbClr val="E2B8FF"/>
        </a:accent5>
        <a:accent6>
          <a:srgbClr val="5D8BBA"/>
        </a:accent6>
        <a:hlink>
          <a:srgbClr val="CCECFF"/>
        </a:hlink>
        <a:folHlink>
          <a:srgbClr val="CCCC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eam 3">
        <a:dk1>
          <a:srgbClr val="2A5400"/>
        </a:dk1>
        <a:lt1>
          <a:srgbClr val="FFFFFF"/>
        </a:lt1>
        <a:dk2>
          <a:srgbClr val="4A9400"/>
        </a:dk2>
        <a:lt2>
          <a:srgbClr val="BAE8BA"/>
        </a:lt2>
        <a:accent1>
          <a:srgbClr val="33CC33"/>
        </a:accent1>
        <a:accent2>
          <a:srgbClr val="99CC00"/>
        </a:accent2>
        <a:accent3>
          <a:srgbClr val="B1C8AA"/>
        </a:accent3>
        <a:accent4>
          <a:srgbClr val="DADADA"/>
        </a:accent4>
        <a:accent5>
          <a:srgbClr val="ADE2AD"/>
        </a:accent5>
        <a:accent6>
          <a:srgbClr val="8AB900"/>
        </a:accent6>
        <a:hlink>
          <a:srgbClr val="99FF33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eam 4">
        <a:dk1>
          <a:srgbClr val="000000"/>
        </a:dk1>
        <a:lt1>
          <a:srgbClr val="FFFFFF"/>
        </a:lt1>
        <a:dk2>
          <a:srgbClr val="51596D"/>
        </a:dk2>
        <a:lt2>
          <a:srgbClr val="DDDDDD"/>
        </a:lt2>
        <a:accent1>
          <a:srgbClr val="787E8A"/>
        </a:accent1>
        <a:accent2>
          <a:srgbClr val="339966"/>
        </a:accent2>
        <a:accent3>
          <a:srgbClr val="B3B5BA"/>
        </a:accent3>
        <a:accent4>
          <a:srgbClr val="DADADA"/>
        </a:accent4>
        <a:accent5>
          <a:srgbClr val="BEC0C4"/>
        </a:accent5>
        <a:accent6>
          <a:srgbClr val="2D8A5C"/>
        </a:accent6>
        <a:hlink>
          <a:srgbClr val="00FFFF"/>
        </a:hlink>
        <a:folHlink>
          <a:srgbClr val="74B6D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eam 5">
        <a:dk1>
          <a:srgbClr val="5C1F00"/>
        </a:dk1>
        <a:lt1>
          <a:srgbClr val="FFFFFF"/>
        </a:lt1>
        <a:dk2>
          <a:srgbClr val="8C0000"/>
        </a:dk2>
        <a:lt2>
          <a:srgbClr val="DFD293"/>
        </a:lt2>
        <a:accent1>
          <a:srgbClr val="FF6845"/>
        </a:accent1>
        <a:accent2>
          <a:srgbClr val="BE7960"/>
        </a:accent2>
        <a:accent3>
          <a:srgbClr val="C5AAAA"/>
        </a:accent3>
        <a:accent4>
          <a:srgbClr val="DADADA"/>
        </a:accent4>
        <a:accent5>
          <a:srgbClr val="FFB9B0"/>
        </a:accent5>
        <a:accent6>
          <a:srgbClr val="AC6D56"/>
        </a:accent6>
        <a:hlink>
          <a:srgbClr val="FFFFCC"/>
        </a:hlink>
        <a:folHlink>
          <a:srgbClr val="FF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eam 6">
        <a:dk1>
          <a:srgbClr val="5E4444"/>
        </a:dk1>
        <a:lt1>
          <a:srgbClr val="F7F3F3"/>
        </a:lt1>
        <a:dk2>
          <a:srgbClr val="8A6362"/>
        </a:dk2>
        <a:lt2>
          <a:srgbClr val="D8C1BA"/>
        </a:lt2>
        <a:accent1>
          <a:srgbClr val="CC6600"/>
        </a:accent1>
        <a:accent2>
          <a:srgbClr val="C16059"/>
        </a:accent2>
        <a:accent3>
          <a:srgbClr val="C4B7B7"/>
        </a:accent3>
        <a:accent4>
          <a:srgbClr val="D3D0D0"/>
        </a:accent4>
        <a:accent5>
          <a:srgbClr val="E2B8AA"/>
        </a:accent5>
        <a:accent6>
          <a:srgbClr val="AF5650"/>
        </a:accent6>
        <a:hlink>
          <a:srgbClr val="FFCC00"/>
        </a:hlink>
        <a:folHlink>
          <a:srgbClr val="CBB55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eam 7">
        <a:dk1>
          <a:srgbClr val="7F6737"/>
        </a:dk1>
        <a:lt1>
          <a:srgbClr val="FFFFFF"/>
        </a:lt1>
        <a:dk2>
          <a:srgbClr val="BFA673"/>
        </a:dk2>
        <a:lt2>
          <a:srgbClr val="E6E3AA"/>
        </a:lt2>
        <a:accent1>
          <a:srgbClr val="FFCC00"/>
        </a:accent1>
        <a:accent2>
          <a:srgbClr val="808000"/>
        </a:accent2>
        <a:accent3>
          <a:srgbClr val="DCD0BC"/>
        </a:accent3>
        <a:accent4>
          <a:srgbClr val="DADADA"/>
        </a:accent4>
        <a:accent5>
          <a:srgbClr val="FFE2AA"/>
        </a:accent5>
        <a:accent6>
          <a:srgbClr val="737300"/>
        </a:accent6>
        <a:hlink>
          <a:srgbClr val="784700"/>
        </a:hlink>
        <a:folHlink>
          <a:srgbClr val="9A72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eam 8">
        <a:dk1>
          <a:srgbClr val="4B2500"/>
        </a:dk1>
        <a:lt1>
          <a:srgbClr val="F9F0D3"/>
        </a:lt1>
        <a:dk2>
          <a:srgbClr val="A69564"/>
        </a:dk2>
        <a:lt2>
          <a:srgbClr val="EFDEAF"/>
        </a:lt2>
        <a:accent1>
          <a:srgbClr val="FFFFE3"/>
        </a:accent1>
        <a:accent2>
          <a:srgbClr val="BFBFA7"/>
        </a:accent2>
        <a:accent3>
          <a:srgbClr val="FBF6E6"/>
        </a:accent3>
        <a:accent4>
          <a:srgbClr val="3F1E00"/>
        </a:accent4>
        <a:accent5>
          <a:srgbClr val="FFFFEF"/>
        </a:accent5>
        <a:accent6>
          <a:srgbClr val="ADAD97"/>
        </a:accent6>
        <a:hlink>
          <a:srgbClr val="7B6D47"/>
        </a:hlink>
        <a:folHlink>
          <a:srgbClr val="A99D2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ream 9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CECFF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E2F4FF"/>
        </a:accent5>
        <a:accent6>
          <a:srgbClr val="2D2D8A"/>
        </a:accent6>
        <a:hlink>
          <a:srgbClr val="6600FF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Stream</Template>
  <TotalTime>3565</TotalTime>
  <Words>1743</Words>
  <Application>Microsoft Macintosh PowerPoint</Application>
  <PresentationFormat>On-screen Show (4:3)</PresentationFormat>
  <Paragraphs>346</Paragraphs>
  <Slides>33</Slides>
  <Notes>33</Notes>
  <HiddenSlides>3</HiddenSlides>
  <MMClips>0</MMClips>
  <ScaleCrop>false</ScaleCrop>
  <HeadingPairs>
    <vt:vector size="8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2</vt:i4>
      </vt:variant>
      <vt:variant>
        <vt:lpstr>Slide Titles</vt:lpstr>
      </vt:variant>
      <vt:variant>
        <vt:i4>33</vt:i4>
      </vt:variant>
    </vt:vector>
  </HeadingPairs>
  <TitlesOfParts>
    <vt:vector size="44" baseType="lpstr">
      <vt:lpstr>Arial</vt:lpstr>
      <vt:lpstr>Courier New</vt:lpstr>
      <vt:lpstr>Garamond</vt:lpstr>
      <vt:lpstr>Monotype Sorts</vt:lpstr>
      <vt:lpstr>Symbol</vt:lpstr>
      <vt:lpstr>Times</vt:lpstr>
      <vt:lpstr>Times New Roman</vt:lpstr>
      <vt:lpstr>Wingdings</vt:lpstr>
      <vt:lpstr>Stream</vt:lpstr>
      <vt:lpstr>Photo Editor Photo</vt:lpstr>
      <vt:lpstr>Equation</vt:lpstr>
      <vt:lpstr>Protein Secondary Structure Prediction</vt:lpstr>
      <vt:lpstr>Why secondary structure prediction?</vt:lpstr>
      <vt:lpstr>a helix</vt:lpstr>
      <vt:lpstr>PowerPoint Presentation</vt:lpstr>
      <vt:lpstr>b sheet &amp; b turn</vt:lpstr>
      <vt:lpstr>PowerPoint Presentation</vt:lpstr>
      <vt:lpstr>-sheet  (parallel, anti-parallel)</vt:lpstr>
      <vt:lpstr>Others</vt:lpstr>
      <vt:lpstr>Proteins – Structural Classes</vt:lpstr>
      <vt:lpstr>Proteins – Structural Classes</vt:lpstr>
      <vt:lpstr>PowerPoint Presentation</vt:lpstr>
      <vt:lpstr>Assigning Secondary Structure</vt:lpstr>
      <vt:lpstr>Definition of secondary structure of proteins (DSSP)</vt:lpstr>
      <vt:lpstr>Secondary Structure Prediction</vt:lpstr>
      <vt:lpstr>Prediction Methods</vt:lpstr>
      <vt:lpstr>Accuracy</vt:lpstr>
      <vt:lpstr>Assumptions</vt:lpstr>
      <vt:lpstr>Algorithm</vt:lpstr>
      <vt:lpstr>Secondary structure propensity</vt:lpstr>
      <vt:lpstr>PowerPoint Presentation</vt:lpstr>
      <vt:lpstr>CS Day</vt:lpstr>
      <vt:lpstr>Secondary structure propensity</vt:lpstr>
      <vt:lpstr>Chou-Fasman parameters</vt:lpstr>
      <vt:lpstr>Chou-Fasman algorithm</vt:lpstr>
      <vt:lpstr>Initiation</vt:lpstr>
      <vt:lpstr>Propagation</vt:lpstr>
      <vt:lpstr>Chou-Fasman algorithm</vt:lpstr>
      <vt:lpstr>Chou-Fasman algorithm</vt:lpstr>
      <vt:lpstr>Exercise</vt:lpstr>
      <vt:lpstr>Neural network training </vt:lpstr>
      <vt:lpstr>Neural net for secondary structure</vt:lpstr>
      <vt:lpstr>Neural net for SS Prediction</vt:lpstr>
      <vt:lpstr>Neural net for SS Prediction</vt:lpstr>
    </vt:vector>
  </TitlesOfParts>
  <Company/>
  <LinksUpToDate>false</LinksUpToDate>
  <SharedDoc>false</SharedDoc>
  <HyperlinksChanged>false</HyperlinksChanged>
  <AppVersion>16.0016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/>
  <cp:lastModifiedBy>Microsoft Office User</cp:lastModifiedBy>
  <cp:revision>336</cp:revision>
  <dcterms:created xsi:type="dcterms:W3CDTF">1601-01-01T00:00:00Z</dcterms:created>
  <dcterms:modified xsi:type="dcterms:W3CDTF">2025-04-11T06:53:35Z</dcterms:modified>
</cp:coreProperties>
</file>