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57" r:id="rId1"/>
  </p:sldMasterIdLst>
  <p:notesMasterIdLst>
    <p:notesMasterId r:id="rId28"/>
  </p:notesMasterIdLst>
  <p:handoutMasterIdLst>
    <p:handoutMasterId r:id="rId29"/>
  </p:handoutMasterIdLst>
  <p:sldIdLst>
    <p:sldId id="398" r:id="rId2"/>
    <p:sldId id="370" r:id="rId3"/>
    <p:sldId id="371" r:id="rId4"/>
    <p:sldId id="345" r:id="rId5"/>
    <p:sldId id="346" r:id="rId6"/>
    <p:sldId id="347" r:id="rId7"/>
    <p:sldId id="348" r:id="rId8"/>
    <p:sldId id="349" r:id="rId9"/>
    <p:sldId id="351" r:id="rId10"/>
    <p:sldId id="372" r:id="rId11"/>
    <p:sldId id="359" r:id="rId12"/>
    <p:sldId id="360" r:id="rId13"/>
    <p:sldId id="353" r:id="rId14"/>
    <p:sldId id="373" r:id="rId15"/>
    <p:sldId id="374" r:id="rId16"/>
    <p:sldId id="366" r:id="rId17"/>
    <p:sldId id="367" r:id="rId18"/>
    <p:sldId id="368" r:id="rId19"/>
    <p:sldId id="369" r:id="rId20"/>
    <p:sldId id="363" r:id="rId21"/>
    <p:sldId id="361" r:id="rId22"/>
    <p:sldId id="357" r:id="rId23"/>
    <p:sldId id="375" r:id="rId24"/>
    <p:sldId id="376" r:id="rId25"/>
    <p:sldId id="377" r:id="rId26"/>
    <p:sldId id="364" r:id="rId27"/>
  </p:sldIdLst>
  <p:sldSz cx="9144000" cy="6858000" type="screen4x3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FFCCCC"/>
    <a:srgbClr val="FF7C80"/>
    <a:srgbClr val="FFFF00"/>
    <a:srgbClr val="00FFFF"/>
    <a:srgbClr val="663300"/>
    <a:srgbClr val="FFFFCC"/>
    <a:srgbClr val="FFCC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6583" autoAdjust="0"/>
    <p:restoredTop sz="94674" autoAdjust="0"/>
  </p:normalViewPr>
  <p:slideViewPr>
    <p:cSldViewPr snapToGrid="0" snapToObjects="1">
      <p:cViewPr varScale="1">
        <p:scale>
          <a:sx n="124" d="100"/>
          <a:sy n="124" d="100"/>
        </p:scale>
        <p:origin x="1960" y="1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112"/>
    </p:cViewPr>
  </p:sorterViewPr>
  <p:notesViewPr>
    <p:cSldViewPr snapToGrid="0" snapToObjects="1">
      <p:cViewPr varScale="1">
        <p:scale>
          <a:sx n="66" d="100"/>
          <a:sy n="66" d="100"/>
        </p:scale>
        <p:origin x="0" y="0"/>
      </p:cViewPr>
      <p:guideLst/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rtl="0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1588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388620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1588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fld id="{BA13243C-CCF5-4984-BF41-1E99E0BC9FED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050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rtl="0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1" name="Rectangle 2051"/>
          <p:cNvSpPr>
            <a:spLocks noGrp="1" noChangeArrowheads="1"/>
          </p:cNvSpPr>
          <p:nvPr>
            <p:ph type="dt" idx="1"/>
          </p:nvPr>
        </p:nvSpPr>
        <p:spPr bwMode="auto">
          <a:xfrm>
            <a:off x="1588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9700" name="Rectangle 2052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3" name="Rectangle 2053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e-IL" noProof="0"/>
              <a:t>לחץ כדי לערוך סגנונות טקסט של תבנית בסיס</a:t>
            </a:r>
          </a:p>
          <a:p>
            <a:pPr lvl="1"/>
            <a:r>
              <a:rPr lang="he-IL" noProof="0"/>
              <a:t>רמה שנייה</a:t>
            </a:r>
          </a:p>
          <a:p>
            <a:pPr lvl="2"/>
            <a:r>
              <a:rPr lang="he-IL" noProof="0"/>
              <a:t>רמה שלישית</a:t>
            </a:r>
          </a:p>
          <a:p>
            <a:pPr lvl="3"/>
            <a:r>
              <a:rPr lang="he-IL" noProof="0"/>
              <a:t>רמה רביעית</a:t>
            </a:r>
          </a:p>
          <a:p>
            <a:pPr lvl="4"/>
            <a:r>
              <a:rPr lang="he-IL" noProof="0"/>
              <a:t>רמה חמישית</a:t>
            </a:r>
          </a:p>
        </p:txBody>
      </p:sp>
      <p:sp>
        <p:nvSpPr>
          <p:cNvPr id="7174" name="Rectangle 2054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388620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5" name="Rectangle 2055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1588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fld id="{E9C90A6F-41EA-4802-9EE8-F70F6E0E29C0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1pPr>
    <a:lvl2pPr marL="4572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2pPr>
    <a:lvl3pPr marL="9144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3pPr>
    <a:lvl4pPr marL="13716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4pPr>
    <a:lvl5pPr marL="18288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05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1B712D1-AA77-4597-9138-6A79F2A97D6D}" type="slidenum">
              <a:rPr lang="ar-SA" smtClean="0"/>
              <a:pPr/>
              <a:t>1</a:t>
            </a:fld>
            <a:endParaRPr lang="en-US"/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05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1D5C750-1234-47E4-99E5-E752180C4F6E}" type="slidenum">
              <a:rPr lang="ar-SA" smtClean="0"/>
              <a:pPr/>
              <a:t>2</a:t>
            </a:fld>
            <a:endParaRPr lang="en-US"/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05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C8D3348-8AE4-43B0-BF41-D4C4443CC738}" type="slidenum">
              <a:rPr lang="ar-SA" smtClean="0"/>
              <a:pPr/>
              <a:t>3</a:t>
            </a:fld>
            <a:endParaRPr lang="en-US"/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05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0FA2636-6C13-4952-BB56-ACF5EAF8FFE8}" type="slidenum">
              <a:rPr lang="ar-SA" smtClean="0"/>
              <a:pPr/>
              <a:t>4</a:t>
            </a:fld>
            <a:endParaRPr lang="en-US"/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05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C85FCDB-051C-4D53-9F10-0680D06357D3}" type="slidenum">
              <a:rPr lang="ar-SA" smtClean="0"/>
              <a:pPr/>
              <a:t>5</a:t>
            </a:fld>
            <a:endParaRPr lang="en-US"/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05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9A3A57C-8D2B-451F-987B-8DB83F19531B}" type="slidenum">
              <a:rPr lang="ar-SA" smtClean="0"/>
              <a:pPr/>
              <a:t>6</a:t>
            </a:fld>
            <a:endParaRPr lang="en-US"/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05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66FF2D2-181F-4583-B467-6937AA376649}" type="slidenum">
              <a:rPr lang="ar-SA" smtClean="0"/>
              <a:pPr/>
              <a:t>7</a:t>
            </a:fld>
            <a:endParaRPr lang="en-US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05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D88A3F7-B0F6-437D-9A64-4255E5548BE1}" type="slidenum">
              <a:rPr lang="ar-SA" smtClean="0"/>
              <a:pPr/>
              <a:t>8</a:t>
            </a:fld>
            <a:endParaRPr lang="en-US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05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3437FD9-D4C1-47E2-B5B4-FACD4D40C6B7}" type="slidenum">
              <a:rPr lang="ar-SA" smtClean="0"/>
              <a:pPr/>
              <a:t>9</a:t>
            </a:fld>
            <a:endParaRPr lang="en-US"/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05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C96CA6D-3BB5-47FC-BB38-43A0D2CB423C}" type="slidenum">
              <a:rPr lang="ar-SA" smtClean="0"/>
              <a:pPr/>
              <a:t>10</a:t>
            </a:fld>
            <a:endParaRPr lang="en-US"/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05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7255DD8-4226-414A-92E5-DC41EF031049}" type="slidenum">
              <a:rPr lang="ar-SA" smtClean="0"/>
              <a:pPr/>
              <a:t>11</a:t>
            </a:fld>
            <a:endParaRPr lang="en-US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05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B496C89-79C7-4D1F-8497-3B1BC4312B00}" type="slidenum">
              <a:rPr lang="ar-SA" smtClean="0"/>
              <a:pPr/>
              <a:t>12</a:t>
            </a:fld>
            <a:endParaRPr lang="en-US"/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05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C812210-5D4F-479F-BBBF-17DCFFFFE1CD}" type="slidenum">
              <a:rPr lang="ar-SA" smtClean="0"/>
              <a:pPr/>
              <a:t>13</a:t>
            </a:fld>
            <a:endParaRPr lang="en-US"/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05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1ADD62C-CEAC-4FC7-BA35-9910F48E6ADE}" type="slidenum">
              <a:rPr lang="ar-SA" smtClean="0"/>
              <a:pPr/>
              <a:t>14</a:t>
            </a:fld>
            <a:endParaRPr lang="en-US"/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05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C119E3C-4161-46D0-877E-599B04668924}" type="slidenum">
              <a:rPr lang="ar-SA" smtClean="0"/>
              <a:pPr/>
              <a:t>15</a:t>
            </a:fld>
            <a:endParaRPr lang="en-US"/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05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C4F5055-4221-40E4-B86E-F3E4AD7307F4}" type="slidenum">
              <a:rPr lang="ar-SA" smtClean="0"/>
              <a:pPr/>
              <a:t>16</a:t>
            </a:fld>
            <a:endParaRPr lang="en-US"/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05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E3E8F96-98A0-4A4F-B930-FD7C304CC601}" type="slidenum">
              <a:rPr lang="ar-SA" smtClean="0"/>
              <a:pPr/>
              <a:t>17</a:t>
            </a:fld>
            <a:endParaRPr lang="en-US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05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DC3CFFF-89C5-444C-82FE-1A594E0499F6}" type="slidenum">
              <a:rPr lang="ar-SA" smtClean="0"/>
              <a:pPr/>
              <a:t>18</a:t>
            </a:fld>
            <a:endParaRPr lang="en-US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05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7930905-2FFB-4273-BE12-A5C462B9A2EB}" type="slidenum">
              <a:rPr lang="ar-SA" smtClean="0"/>
              <a:pPr/>
              <a:t>19</a:t>
            </a:fld>
            <a:endParaRPr lang="en-US"/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05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923C02A-4840-4A6B-8A33-30E54BEA66F1}" type="slidenum">
              <a:rPr lang="ar-SA" smtClean="0"/>
              <a:pPr/>
              <a:t>20</a:t>
            </a:fld>
            <a:endParaRPr lang="en-US"/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05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0217A42-BFC5-4421-9C4C-30EF38E0E845}" type="slidenum">
              <a:rPr lang="ar-SA" smtClean="0"/>
              <a:pPr/>
              <a:t>21</a:t>
            </a:fld>
            <a:endParaRPr lang="en-US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05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F601845-6103-4B32-8939-AB9AAD787814}" type="slidenum">
              <a:rPr lang="ar-SA" smtClean="0"/>
              <a:pPr/>
              <a:t>22</a:t>
            </a:fld>
            <a:endParaRPr lang="en-US"/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05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E84FC3B-61F2-47DE-8664-A640E7D875FA}" type="slidenum">
              <a:rPr lang="ar-SA" smtClean="0"/>
              <a:pPr/>
              <a:t>23</a:t>
            </a:fld>
            <a:endParaRPr lang="en-US"/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05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DC9556B-DC23-44EB-945F-4DF04723DE99}" type="slidenum">
              <a:rPr lang="ar-SA" smtClean="0"/>
              <a:pPr/>
              <a:t>24</a:t>
            </a:fld>
            <a:endParaRPr lang="en-US"/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05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AE0938D-FBFC-40AC-B8DB-400316EAD952}" type="slidenum">
              <a:rPr lang="ar-SA" smtClean="0"/>
              <a:pPr/>
              <a:t>25</a:t>
            </a:fld>
            <a:endParaRPr lang="en-US"/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05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07FA4D8-B6DD-4FCA-A8DD-43806E0B14B1}" type="slidenum">
              <a:rPr lang="ar-SA" smtClean="0"/>
              <a:pPr/>
              <a:t>26</a:t>
            </a:fld>
            <a:endParaRPr lang="en-US"/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cs typeface="Arial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3175" y="4267200"/>
            <a:ext cx="9140825" cy="2590800"/>
            <a:chOff x="2" y="2688"/>
            <a:chExt cx="5758" cy="1632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2" y="2688"/>
              <a:ext cx="5758" cy="1632"/>
            </a:xfrm>
            <a:custGeom>
              <a:avLst/>
              <a:gdLst/>
              <a:ahLst/>
              <a:cxnLst>
                <a:cxn ang="0">
                  <a:pos x="5740" y="4316"/>
                </a:cxn>
                <a:cxn ang="0">
                  <a:pos x="0" y="4316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4316"/>
                </a:cxn>
                <a:cxn ang="0">
                  <a:pos x="5740" y="4316"/>
                </a:cxn>
              </a:cxnLst>
              <a:rect l="0" t="0" r="r" b="b"/>
              <a:pathLst>
                <a:path w="5740" h="4316">
                  <a:moveTo>
                    <a:pt x="5740" y="4316"/>
                  </a:moveTo>
                  <a:lnTo>
                    <a:pt x="0" y="4316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4316"/>
                  </a:lnTo>
                  <a:lnTo>
                    <a:pt x="5740" y="431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accent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cs typeface="Arial" charset="0"/>
              </a:endParaRPr>
            </a:p>
          </p:txBody>
        </p:sp>
        <p:grpSp>
          <p:nvGrpSpPr>
            <p:cNvPr id="6" name="Group 4"/>
            <p:cNvGrpSpPr>
              <a:grpSpLocks/>
            </p:cNvGrpSpPr>
            <p:nvPr userDrawn="1"/>
          </p:nvGrpSpPr>
          <p:grpSpPr bwMode="auto">
            <a:xfrm>
              <a:off x="3528" y="3715"/>
              <a:ext cx="792" cy="521"/>
              <a:chOff x="3527" y="3715"/>
              <a:chExt cx="792" cy="521"/>
            </a:xfrm>
          </p:grpSpPr>
          <p:sp>
            <p:nvSpPr>
              <p:cNvPr id="57" name="Oval 5"/>
              <p:cNvSpPr>
                <a:spLocks noChangeArrowheads="1"/>
              </p:cNvSpPr>
              <p:nvPr/>
            </p:nvSpPr>
            <p:spPr bwMode="hidden">
              <a:xfrm>
                <a:off x="3686" y="3810"/>
                <a:ext cx="532" cy="32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58" name="Oval 6"/>
              <p:cNvSpPr>
                <a:spLocks noChangeArrowheads="1"/>
              </p:cNvSpPr>
              <p:nvPr/>
            </p:nvSpPr>
            <p:spPr bwMode="hidden">
              <a:xfrm>
                <a:off x="3726" y="3840"/>
                <a:ext cx="452" cy="275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59" name="Oval 7"/>
              <p:cNvSpPr>
                <a:spLocks noChangeArrowheads="1"/>
              </p:cNvSpPr>
              <p:nvPr/>
            </p:nvSpPr>
            <p:spPr bwMode="hidden">
              <a:xfrm>
                <a:off x="3782" y="3872"/>
                <a:ext cx="344" cy="20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60" name="Oval 8"/>
              <p:cNvSpPr>
                <a:spLocks noChangeArrowheads="1"/>
              </p:cNvSpPr>
              <p:nvPr/>
            </p:nvSpPr>
            <p:spPr bwMode="hidden">
              <a:xfrm>
                <a:off x="3822" y="3896"/>
                <a:ext cx="262" cy="15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61" name="Oval 9"/>
              <p:cNvSpPr>
                <a:spLocks noChangeArrowheads="1"/>
              </p:cNvSpPr>
              <p:nvPr/>
            </p:nvSpPr>
            <p:spPr bwMode="hidden">
              <a:xfrm>
                <a:off x="3856" y="3922"/>
                <a:ext cx="192" cy="10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62" name="Freeform 10"/>
              <p:cNvSpPr>
                <a:spLocks/>
              </p:cNvSpPr>
              <p:nvPr/>
            </p:nvSpPr>
            <p:spPr bwMode="hidden">
              <a:xfrm>
                <a:off x="3575" y="3715"/>
                <a:ext cx="383" cy="161"/>
              </a:xfrm>
              <a:custGeom>
                <a:avLst/>
                <a:gdLst/>
                <a:ahLst/>
                <a:cxnLst>
                  <a:cxn ang="0">
                    <a:pos x="376" y="12"/>
                  </a:cxn>
                  <a:cxn ang="0">
                    <a:pos x="257" y="24"/>
                  </a:cxn>
                  <a:cxn ang="0">
                    <a:pos x="149" y="54"/>
                  </a:cxn>
                  <a:cxn ang="0">
                    <a:pos x="101" y="77"/>
                  </a:cxn>
                  <a:cxn ang="0">
                    <a:pos x="59" y="101"/>
                  </a:cxn>
                  <a:cxn ang="0">
                    <a:pos x="24" y="131"/>
                  </a:cxn>
                  <a:cxn ang="0">
                    <a:pos x="0" y="161"/>
                  </a:cxn>
                  <a:cxn ang="0">
                    <a:pos x="0" y="137"/>
                  </a:cxn>
                  <a:cxn ang="0">
                    <a:pos x="29" y="107"/>
                  </a:cxn>
                  <a:cxn ang="0">
                    <a:pos x="65" y="83"/>
                  </a:cxn>
                  <a:cxn ang="0">
                    <a:pos x="155" y="36"/>
                  </a:cxn>
                  <a:cxn ang="0">
                    <a:pos x="257" y="12"/>
                  </a:cxn>
                  <a:cxn ang="0">
                    <a:pos x="376" y="0"/>
                  </a:cxn>
                  <a:cxn ang="0">
                    <a:pos x="376" y="0"/>
                  </a:cxn>
                  <a:cxn ang="0">
                    <a:pos x="382" y="0"/>
                  </a:cxn>
                  <a:cxn ang="0">
                    <a:pos x="382" y="12"/>
                  </a:cxn>
                  <a:cxn ang="0">
                    <a:pos x="376" y="12"/>
                  </a:cxn>
                  <a:cxn ang="0">
                    <a:pos x="376" y="12"/>
                  </a:cxn>
                  <a:cxn ang="0">
                    <a:pos x="376" y="12"/>
                  </a:cxn>
                </a:cxnLst>
                <a:rect l="0" t="0" r="r" b="b"/>
                <a:pathLst>
                  <a:path w="382" h="161">
                    <a:moveTo>
                      <a:pt x="376" y="12"/>
                    </a:moveTo>
                    <a:lnTo>
                      <a:pt x="257" y="24"/>
                    </a:lnTo>
                    <a:lnTo>
                      <a:pt x="149" y="54"/>
                    </a:lnTo>
                    <a:lnTo>
                      <a:pt x="101" y="77"/>
                    </a:lnTo>
                    <a:lnTo>
                      <a:pt x="59" y="101"/>
                    </a:lnTo>
                    <a:lnTo>
                      <a:pt x="24" y="131"/>
                    </a:lnTo>
                    <a:lnTo>
                      <a:pt x="0" y="161"/>
                    </a:lnTo>
                    <a:lnTo>
                      <a:pt x="0" y="137"/>
                    </a:lnTo>
                    <a:lnTo>
                      <a:pt x="29" y="107"/>
                    </a:lnTo>
                    <a:lnTo>
                      <a:pt x="65" y="83"/>
                    </a:lnTo>
                    <a:lnTo>
                      <a:pt x="155" y="36"/>
                    </a:lnTo>
                    <a:lnTo>
                      <a:pt x="257" y="12"/>
                    </a:lnTo>
                    <a:lnTo>
                      <a:pt x="376" y="0"/>
                    </a:lnTo>
                    <a:lnTo>
                      <a:pt x="376" y="0"/>
                    </a:lnTo>
                    <a:lnTo>
                      <a:pt x="382" y="0"/>
                    </a:lnTo>
                    <a:lnTo>
                      <a:pt x="382" y="12"/>
                    </a:lnTo>
                    <a:lnTo>
                      <a:pt x="376" y="12"/>
                    </a:lnTo>
                    <a:lnTo>
                      <a:pt x="376" y="12"/>
                    </a:lnTo>
                    <a:lnTo>
                      <a:pt x="376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63" name="Freeform 11"/>
              <p:cNvSpPr>
                <a:spLocks/>
              </p:cNvSpPr>
              <p:nvPr/>
            </p:nvSpPr>
            <p:spPr bwMode="hidden">
              <a:xfrm>
                <a:off x="3695" y="4170"/>
                <a:ext cx="444" cy="66"/>
              </a:xfrm>
              <a:custGeom>
                <a:avLst/>
                <a:gdLst/>
                <a:ahLst/>
                <a:cxnLst>
                  <a:cxn ang="0">
                    <a:pos x="257" y="54"/>
                  </a:cxn>
                  <a:cxn ang="0">
                    <a:pos x="353" y="48"/>
                  </a:cxn>
                  <a:cxn ang="0">
                    <a:pos x="443" y="24"/>
                  </a:cxn>
                  <a:cxn ang="0">
                    <a:pos x="443" y="36"/>
                  </a:cxn>
                  <a:cxn ang="0">
                    <a:pos x="353" y="60"/>
                  </a:cxn>
                  <a:cxn ang="0">
                    <a:pos x="257" y="66"/>
                  </a:cxn>
                  <a:cxn ang="0">
                    <a:pos x="186" y="60"/>
                  </a:cxn>
                  <a:cxn ang="0">
                    <a:pos x="120" y="48"/>
                  </a:cxn>
                  <a:cxn ang="0">
                    <a:pos x="60" y="36"/>
                  </a:cxn>
                  <a:cxn ang="0">
                    <a:pos x="0" y="12"/>
                  </a:cxn>
                  <a:cxn ang="0">
                    <a:pos x="0" y="0"/>
                  </a:cxn>
                  <a:cxn ang="0">
                    <a:pos x="54" y="24"/>
                  </a:cxn>
                  <a:cxn ang="0">
                    <a:pos x="120" y="36"/>
                  </a:cxn>
                  <a:cxn ang="0">
                    <a:pos x="186" y="48"/>
                  </a:cxn>
                  <a:cxn ang="0">
                    <a:pos x="257" y="54"/>
                  </a:cxn>
                  <a:cxn ang="0">
                    <a:pos x="257" y="54"/>
                  </a:cxn>
                </a:cxnLst>
                <a:rect l="0" t="0" r="r" b="b"/>
                <a:pathLst>
                  <a:path w="443" h="66">
                    <a:moveTo>
                      <a:pt x="257" y="54"/>
                    </a:moveTo>
                    <a:lnTo>
                      <a:pt x="353" y="48"/>
                    </a:lnTo>
                    <a:lnTo>
                      <a:pt x="443" y="24"/>
                    </a:lnTo>
                    <a:lnTo>
                      <a:pt x="443" y="36"/>
                    </a:lnTo>
                    <a:lnTo>
                      <a:pt x="353" y="60"/>
                    </a:lnTo>
                    <a:lnTo>
                      <a:pt x="257" y="66"/>
                    </a:lnTo>
                    <a:lnTo>
                      <a:pt x="186" y="60"/>
                    </a:lnTo>
                    <a:lnTo>
                      <a:pt x="120" y="48"/>
                    </a:lnTo>
                    <a:lnTo>
                      <a:pt x="60" y="36"/>
                    </a:lnTo>
                    <a:lnTo>
                      <a:pt x="0" y="12"/>
                    </a:lnTo>
                    <a:lnTo>
                      <a:pt x="0" y="0"/>
                    </a:lnTo>
                    <a:lnTo>
                      <a:pt x="54" y="24"/>
                    </a:lnTo>
                    <a:lnTo>
                      <a:pt x="120" y="36"/>
                    </a:lnTo>
                    <a:lnTo>
                      <a:pt x="186" y="48"/>
                    </a:lnTo>
                    <a:lnTo>
                      <a:pt x="257" y="54"/>
                    </a:lnTo>
                    <a:lnTo>
                      <a:pt x="257" y="5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84706"/>
                      <a:invGamma/>
                    </a:schemeClr>
                  </a:gs>
                  <a:gs pos="100000">
                    <a:schemeClr val="accent2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64" name="Freeform 12"/>
              <p:cNvSpPr>
                <a:spLocks/>
              </p:cNvSpPr>
              <p:nvPr/>
            </p:nvSpPr>
            <p:spPr bwMode="hidden">
              <a:xfrm>
                <a:off x="3527" y="3906"/>
                <a:ext cx="89" cy="216"/>
              </a:xfrm>
              <a:custGeom>
                <a:avLst/>
                <a:gdLst/>
                <a:ahLst/>
                <a:cxnLst>
                  <a:cxn ang="0">
                    <a:pos x="12" y="66"/>
                  </a:cxn>
                  <a:cxn ang="0">
                    <a:pos x="18" y="108"/>
                  </a:cxn>
                  <a:cxn ang="0">
                    <a:pos x="36" y="144"/>
                  </a:cxn>
                  <a:cxn ang="0">
                    <a:pos x="60" y="180"/>
                  </a:cxn>
                  <a:cxn ang="0">
                    <a:pos x="89" y="216"/>
                  </a:cxn>
                  <a:cxn ang="0">
                    <a:pos x="72" y="216"/>
                  </a:cxn>
                  <a:cxn ang="0">
                    <a:pos x="42" y="180"/>
                  </a:cxn>
                  <a:cxn ang="0">
                    <a:pos x="18" y="144"/>
                  </a:cxn>
                  <a:cxn ang="0">
                    <a:pos x="6" y="108"/>
                  </a:cxn>
                  <a:cxn ang="0">
                    <a:pos x="0" y="66"/>
                  </a:cxn>
                  <a:cxn ang="0">
                    <a:pos x="0" y="30"/>
                  </a:cxn>
                  <a:cxn ang="0">
                    <a:pos x="12" y="0"/>
                  </a:cxn>
                  <a:cxn ang="0">
                    <a:pos x="30" y="0"/>
                  </a:cxn>
                  <a:cxn ang="0">
                    <a:pos x="18" y="30"/>
                  </a:cxn>
                  <a:cxn ang="0">
                    <a:pos x="12" y="66"/>
                  </a:cxn>
                  <a:cxn ang="0">
                    <a:pos x="12" y="66"/>
                  </a:cxn>
                </a:cxnLst>
                <a:rect l="0" t="0" r="r" b="b"/>
                <a:pathLst>
                  <a:path w="89" h="216">
                    <a:moveTo>
                      <a:pt x="12" y="66"/>
                    </a:moveTo>
                    <a:lnTo>
                      <a:pt x="18" y="108"/>
                    </a:lnTo>
                    <a:lnTo>
                      <a:pt x="36" y="144"/>
                    </a:lnTo>
                    <a:lnTo>
                      <a:pt x="60" y="180"/>
                    </a:lnTo>
                    <a:lnTo>
                      <a:pt x="89" y="216"/>
                    </a:lnTo>
                    <a:lnTo>
                      <a:pt x="72" y="216"/>
                    </a:lnTo>
                    <a:lnTo>
                      <a:pt x="42" y="180"/>
                    </a:lnTo>
                    <a:lnTo>
                      <a:pt x="18" y="144"/>
                    </a:lnTo>
                    <a:lnTo>
                      <a:pt x="6" y="108"/>
                    </a:lnTo>
                    <a:lnTo>
                      <a:pt x="0" y="66"/>
                    </a:lnTo>
                    <a:lnTo>
                      <a:pt x="0" y="30"/>
                    </a:lnTo>
                    <a:lnTo>
                      <a:pt x="12" y="0"/>
                    </a:lnTo>
                    <a:lnTo>
                      <a:pt x="30" y="0"/>
                    </a:lnTo>
                    <a:lnTo>
                      <a:pt x="18" y="30"/>
                    </a:lnTo>
                    <a:lnTo>
                      <a:pt x="12" y="66"/>
                    </a:lnTo>
                    <a:lnTo>
                      <a:pt x="12" y="6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65" name="Freeform 13"/>
              <p:cNvSpPr>
                <a:spLocks/>
              </p:cNvSpPr>
              <p:nvPr/>
            </p:nvSpPr>
            <p:spPr bwMode="hidden">
              <a:xfrm>
                <a:off x="3569" y="3745"/>
                <a:ext cx="750" cy="461"/>
              </a:xfrm>
              <a:custGeom>
                <a:avLst/>
                <a:gdLst/>
                <a:ahLst/>
                <a:cxnLst>
                  <a:cxn ang="0">
                    <a:pos x="382" y="443"/>
                  </a:cxn>
                  <a:cxn ang="0">
                    <a:pos x="311" y="437"/>
                  </a:cxn>
                  <a:cxn ang="0">
                    <a:pos x="245" y="425"/>
                  </a:cxn>
                  <a:cxn ang="0">
                    <a:pos x="185" y="407"/>
                  </a:cxn>
                  <a:cxn ang="0">
                    <a:pos x="131" y="383"/>
                  </a:cxn>
                  <a:cxn ang="0">
                    <a:pos x="83" y="347"/>
                  </a:cxn>
                  <a:cxn ang="0">
                    <a:pos x="53" y="311"/>
                  </a:cxn>
                  <a:cxn ang="0">
                    <a:pos x="30" y="269"/>
                  </a:cxn>
                  <a:cxn ang="0">
                    <a:pos x="24" y="227"/>
                  </a:cxn>
                  <a:cxn ang="0">
                    <a:pos x="30" y="185"/>
                  </a:cxn>
                  <a:cxn ang="0">
                    <a:pos x="53" y="143"/>
                  </a:cxn>
                  <a:cxn ang="0">
                    <a:pos x="83" y="107"/>
                  </a:cxn>
                  <a:cxn ang="0">
                    <a:pos x="131" y="77"/>
                  </a:cxn>
                  <a:cxn ang="0">
                    <a:pos x="185" y="47"/>
                  </a:cxn>
                  <a:cxn ang="0">
                    <a:pos x="245" y="30"/>
                  </a:cxn>
                  <a:cxn ang="0">
                    <a:pos x="311" y="18"/>
                  </a:cxn>
                  <a:cxn ang="0">
                    <a:pos x="382" y="12"/>
                  </a:cxn>
                  <a:cxn ang="0">
                    <a:pos x="478" y="18"/>
                  </a:cxn>
                  <a:cxn ang="0">
                    <a:pos x="562" y="41"/>
                  </a:cxn>
                  <a:cxn ang="0">
                    <a:pos x="562" y="36"/>
                  </a:cxn>
                  <a:cxn ang="0">
                    <a:pos x="562" y="30"/>
                  </a:cxn>
                  <a:cxn ang="0">
                    <a:pos x="478" y="6"/>
                  </a:cxn>
                  <a:cxn ang="0">
                    <a:pos x="382" y="0"/>
                  </a:cxn>
                  <a:cxn ang="0">
                    <a:pos x="305" y="6"/>
                  </a:cxn>
                  <a:cxn ang="0">
                    <a:pos x="233" y="18"/>
                  </a:cxn>
                  <a:cxn ang="0">
                    <a:pos x="167" y="41"/>
                  </a:cxn>
                  <a:cxn ang="0">
                    <a:pos x="113" y="65"/>
                  </a:cxn>
                  <a:cxn ang="0">
                    <a:pos x="65" y="101"/>
                  </a:cxn>
                  <a:cxn ang="0">
                    <a:pos x="30" y="137"/>
                  </a:cxn>
                  <a:cxn ang="0">
                    <a:pos x="6" y="179"/>
                  </a:cxn>
                  <a:cxn ang="0">
                    <a:pos x="0" y="227"/>
                  </a:cxn>
                  <a:cxn ang="0">
                    <a:pos x="6" y="275"/>
                  </a:cxn>
                  <a:cxn ang="0">
                    <a:pos x="30" y="317"/>
                  </a:cxn>
                  <a:cxn ang="0">
                    <a:pos x="65" y="359"/>
                  </a:cxn>
                  <a:cxn ang="0">
                    <a:pos x="113" y="395"/>
                  </a:cxn>
                  <a:cxn ang="0">
                    <a:pos x="167" y="419"/>
                  </a:cxn>
                  <a:cxn ang="0">
                    <a:pos x="233" y="443"/>
                  </a:cxn>
                  <a:cxn ang="0">
                    <a:pos x="305" y="455"/>
                  </a:cxn>
                  <a:cxn ang="0">
                    <a:pos x="382" y="461"/>
                  </a:cxn>
                  <a:cxn ang="0">
                    <a:pos x="448" y="455"/>
                  </a:cxn>
                  <a:cxn ang="0">
                    <a:pos x="508" y="449"/>
                  </a:cxn>
                  <a:cxn ang="0">
                    <a:pos x="609" y="413"/>
                  </a:cxn>
                  <a:cxn ang="0">
                    <a:pos x="657" y="389"/>
                  </a:cxn>
                  <a:cxn ang="0">
                    <a:pos x="693" y="359"/>
                  </a:cxn>
                  <a:cxn ang="0">
                    <a:pos x="723" y="329"/>
                  </a:cxn>
                  <a:cxn ang="0">
                    <a:pos x="747" y="293"/>
                  </a:cxn>
                  <a:cxn ang="0">
                    <a:pos x="741" y="287"/>
                  </a:cxn>
                  <a:cxn ang="0">
                    <a:pos x="729" y="281"/>
                  </a:cxn>
                  <a:cxn ang="0">
                    <a:pos x="711" y="317"/>
                  </a:cxn>
                  <a:cxn ang="0">
                    <a:pos x="681" y="347"/>
                  </a:cxn>
                  <a:cxn ang="0">
                    <a:pos x="645" y="377"/>
                  </a:cxn>
                  <a:cxn ang="0">
                    <a:pos x="604" y="401"/>
                  </a:cxn>
                  <a:cxn ang="0">
                    <a:pos x="502" y="431"/>
                  </a:cxn>
                  <a:cxn ang="0">
                    <a:pos x="442" y="443"/>
                  </a:cxn>
                  <a:cxn ang="0">
                    <a:pos x="382" y="443"/>
                  </a:cxn>
                  <a:cxn ang="0">
                    <a:pos x="382" y="443"/>
                  </a:cxn>
                </a:cxnLst>
                <a:rect l="0" t="0" r="r" b="b"/>
                <a:pathLst>
                  <a:path w="747" h="461">
                    <a:moveTo>
                      <a:pt x="382" y="443"/>
                    </a:moveTo>
                    <a:lnTo>
                      <a:pt x="311" y="437"/>
                    </a:lnTo>
                    <a:lnTo>
                      <a:pt x="245" y="425"/>
                    </a:lnTo>
                    <a:lnTo>
                      <a:pt x="185" y="407"/>
                    </a:lnTo>
                    <a:lnTo>
                      <a:pt x="131" y="383"/>
                    </a:lnTo>
                    <a:lnTo>
                      <a:pt x="83" y="347"/>
                    </a:lnTo>
                    <a:lnTo>
                      <a:pt x="53" y="311"/>
                    </a:lnTo>
                    <a:lnTo>
                      <a:pt x="30" y="269"/>
                    </a:lnTo>
                    <a:lnTo>
                      <a:pt x="24" y="227"/>
                    </a:lnTo>
                    <a:lnTo>
                      <a:pt x="30" y="185"/>
                    </a:lnTo>
                    <a:lnTo>
                      <a:pt x="53" y="143"/>
                    </a:lnTo>
                    <a:lnTo>
                      <a:pt x="83" y="107"/>
                    </a:lnTo>
                    <a:lnTo>
                      <a:pt x="131" y="77"/>
                    </a:lnTo>
                    <a:lnTo>
                      <a:pt x="185" y="47"/>
                    </a:lnTo>
                    <a:lnTo>
                      <a:pt x="245" y="30"/>
                    </a:lnTo>
                    <a:lnTo>
                      <a:pt x="311" y="18"/>
                    </a:lnTo>
                    <a:lnTo>
                      <a:pt x="382" y="12"/>
                    </a:lnTo>
                    <a:lnTo>
                      <a:pt x="478" y="18"/>
                    </a:lnTo>
                    <a:lnTo>
                      <a:pt x="562" y="41"/>
                    </a:lnTo>
                    <a:lnTo>
                      <a:pt x="562" y="36"/>
                    </a:lnTo>
                    <a:lnTo>
                      <a:pt x="562" y="30"/>
                    </a:lnTo>
                    <a:lnTo>
                      <a:pt x="478" y="6"/>
                    </a:lnTo>
                    <a:lnTo>
                      <a:pt x="382" y="0"/>
                    </a:lnTo>
                    <a:lnTo>
                      <a:pt x="305" y="6"/>
                    </a:lnTo>
                    <a:lnTo>
                      <a:pt x="233" y="18"/>
                    </a:lnTo>
                    <a:lnTo>
                      <a:pt x="167" y="41"/>
                    </a:lnTo>
                    <a:lnTo>
                      <a:pt x="113" y="65"/>
                    </a:lnTo>
                    <a:lnTo>
                      <a:pt x="65" y="101"/>
                    </a:lnTo>
                    <a:lnTo>
                      <a:pt x="30" y="137"/>
                    </a:lnTo>
                    <a:lnTo>
                      <a:pt x="6" y="179"/>
                    </a:lnTo>
                    <a:lnTo>
                      <a:pt x="0" y="227"/>
                    </a:lnTo>
                    <a:lnTo>
                      <a:pt x="6" y="275"/>
                    </a:lnTo>
                    <a:lnTo>
                      <a:pt x="30" y="317"/>
                    </a:lnTo>
                    <a:lnTo>
                      <a:pt x="65" y="359"/>
                    </a:lnTo>
                    <a:lnTo>
                      <a:pt x="113" y="395"/>
                    </a:lnTo>
                    <a:lnTo>
                      <a:pt x="167" y="419"/>
                    </a:lnTo>
                    <a:lnTo>
                      <a:pt x="233" y="443"/>
                    </a:lnTo>
                    <a:lnTo>
                      <a:pt x="305" y="455"/>
                    </a:lnTo>
                    <a:lnTo>
                      <a:pt x="382" y="461"/>
                    </a:lnTo>
                    <a:lnTo>
                      <a:pt x="448" y="455"/>
                    </a:lnTo>
                    <a:lnTo>
                      <a:pt x="508" y="449"/>
                    </a:lnTo>
                    <a:lnTo>
                      <a:pt x="609" y="413"/>
                    </a:lnTo>
                    <a:lnTo>
                      <a:pt x="657" y="389"/>
                    </a:lnTo>
                    <a:lnTo>
                      <a:pt x="693" y="359"/>
                    </a:lnTo>
                    <a:lnTo>
                      <a:pt x="723" y="329"/>
                    </a:lnTo>
                    <a:lnTo>
                      <a:pt x="747" y="293"/>
                    </a:lnTo>
                    <a:lnTo>
                      <a:pt x="741" y="287"/>
                    </a:lnTo>
                    <a:lnTo>
                      <a:pt x="729" y="281"/>
                    </a:lnTo>
                    <a:lnTo>
                      <a:pt x="711" y="317"/>
                    </a:lnTo>
                    <a:lnTo>
                      <a:pt x="681" y="347"/>
                    </a:lnTo>
                    <a:lnTo>
                      <a:pt x="645" y="377"/>
                    </a:lnTo>
                    <a:lnTo>
                      <a:pt x="604" y="401"/>
                    </a:lnTo>
                    <a:lnTo>
                      <a:pt x="502" y="431"/>
                    </a:lnTo>
                    <a:lnTo>
                      <a:pt x="442" y="443"/>
                    </a:lnTo>
                    <a:lnTo>
                      <a:pt x="382" y="443"/>
                    </a:lnTo>
                    <a:lnTo>
                      <a:pt x="382" y="443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path path="rect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66" name="Freeform 14"/>
              <p:cNvSpPr>
                <a:spLocks/>
              </p:cNvSpPr>
              <p:nvPr/>
            </p:nvSpPr>
            <p:spPr bwMode="hidden">
              <a:xfrm>
                <a:off x="4037" y="3721"/>
                <a:ext cx="96" cy="3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2"/>
                  </a:cxn>
                  <a:cxn ang="0">
                    <a:pos x="48" y="18"/>
                  </a:cxn>
                  <a:cxn ang="0">
                    <a:pos x="96" y="30"/>
                  </a:cxn>
                  <a:cxn ang="0">
                    <a:pos x="96" y="24"/>
                  </a:cxn>
                  <a:cxn ang="0">
                    <a:pos x="96" y="18"/>
                  </a:cxn>
                  <a:cxn ang="0">
                    <a:pos x="48" y="12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96" h="30">
                    <a:moveTo>
                      <a:pt x="0" y="0"/>
                    </a:moveTo>
                    <a:lnTo>
                      <a:pt x="0" y="12"/>
                    </a:lnTo>
                    <a:lnTo>
                      <a:pt x="48" y="18"/>
                    </a:lnTo>
                    <a:lnTo>
                      <a:pt x="96" y="30"/>
                    </a:lnTo>
                    <a:lnTo>
                      <a:pt x="96" y="24"/>
                    </a:lnTo>
                    <a:lnTo>
                      <a:pt x="96" y="18"/>
                    </a:lnTo>
                    <a:lnTo>
                      <a:pt x="48" y="1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67" name="Oval 15"/>
              <p:cNvSpPr>
                <a:spLocks noChangeArrowheads="1"/>
              </p:cNvSpPr>
              <p:nvPr/>
            </p:nvSpPr>
            <p:spPr bwMode="hidden">
              <a:xfrm>
                <a:off x="3910" y="3948"/>
                <a:ext cx="84" cy="53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</p:grpSp>
        <p:grpSp>
          <p:nvGrpSpPr>
            <p:cNvPr id="7" name="Group 16"/>
            <p:cNvGrpSpPr>
              <a:grpSpLocks/>
            </p:cNvGrpSpPr>
            <p:nvPr userDrawn="1"/>
          </p:nvGrpSpPr>
          <p:grpSpPr bwMode="auto">
            <a:xfrm>
              <a:off x="1776" y="3631"/>
              <a:ext cx="1626" cy="683"/>
              <a:chOff x="1776" y="3631"/>
              <a:chExt cx="1626" cy="683"/>
            </a:xfrm>
          </p:grpSpPr>
          <p:sp>
            <p:nvSpPr>
              <p:cNvPr id="39" name="Oval 17"/>
              <p:cNvSpPr>
                <a:spLocks noChangeArrowheads="1"/>
              </p:cNvSpPr>
              <p:nvPr/>
            </p:nvSpPr>
            <p:spPr bwMode="hidden">
              <a:xfrm>
                <a:off x="2268" y="3934"/>
                <a:ext cx="638" cy="377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40" name="Oval 18"/>
              <p:cNvSpPr>
                <a:spLocks noChangeArrowheads="1"/>
              </p:cNvSpPr>
              <p:nvPr/>
            </p:nvSpPr>
            <p:spPr bwMode="hidden">
              <a:xfrm>
                <a:off x="2314" y="3958"/>
                <a:ext cx="543" cy="332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41" name="Oval 19"/>
              <p:cNvSpPr>
                <a:spLocks noChangeArrowheads="1"/>
              </p:cNvSpPr>
              <p:nvPr/>
            </p:nvSpPr>
            <p:spPr bwMode="hidden">
              <a:xfrm>
                <a:off x="2341" y="3979"/>
                <a:ext cx="501" cy="29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42" name="Oval 20"/>
              <p:cNvSpPr>
                <a:spLocks noChangeArrowheads="1"/>
              </p:cNvSpPr>
              <p:nvPr/>
            </p:nvSpPr>
            <p:spPr bwMode="hidden">
              <a:xfrm>
                <a:off x="2368" y="3997"/>
                <a:ext cx="444" cy="258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43" name="Oval 21"/>
              <p:cNvSpPr>
                <a:spLocks noChangeArrowheads="1"/>
              </p:cNvSpPr>
              <p:nvPr/>
            </p:nvSpPr>
            <p:spPr bwMode="hidden">
              <a:xfrm>
                <a:off x="2385" y="4005"/>
                <a:ext cx="413" cy="240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44" name="Oval 22"/>
              <p:cNvSpPr>
                <a:spLocks noChangeArrowheads="1"/>
              </p:cNvSpPr>
              <p:nvPr/>
            </p:nvSpPr>
            <p:spPr bwMode="hidden">
              <a:xfrm>
                <a:off x="2437" y="4026"/>
                <a:ext cx="306" cy="192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45" name="Oval 23"/>
              <p:cNvSpPr>
                <a:spLocks noChangeArrowheads="1"/>
              </p:cNvSpPr>
              <p:nvPr/>
            </p:nvSpPr>
            <p:spPr bwMode="hidden">
              <a:xfrm>
                <a:off x="2476" y="4056"/>
                <a:ext cx="227" cy="135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46" name="Oval 24"/>
              <p:cNvSpPr>
                <a:spLocks noChangeArrowheads="1"/>
              </p:cNvSpPr>
              <p:nvPr/>
            </p:nvSpPr>
            <p:spPr bwMode="hidden">
              <a:xfrm>
                <a:off x="2542" y="4097"/>
                <a:ext cx="90" cy="60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47" name="Freeform 25"/>
              <p:cNvSpPr>
                <a:spLocks/>
              </p:cNvSpPr>
              <p:nvPr/>
            </p:nvSpPr>
            <p:spPr bwMode="hidden">
              <a:xfrm>
                <a:off x="2585" y="3822"/>
                <a:ext cx="449" cy="186"/>
              </a:xfrm>
              <a:custGeom>
                <a:avLst/>
                <a:gdLst/>
                <a:ahLst/>
                <a:cxnLst>
                  <a:cxn ang="0">
                    <a:pos x="6" y="6"/>
                  </a:cxn>
                  <a:cxn ang="0">
                    <a:pos x="78" y="12"/>
                  </a:cxn>
                  <a:cxn ang="0">
                    <a:pos x="150" y="18"/>
                  </a:cxn>
                  <a:cxn ang="0">
                    <a:pos x="215" y="36"/>
                  </a:cxn>
                  <a:cxn ang="0">
                    <a:pos x="275" y="60"/>
                  </a:cxn>
                  <a:cxn ang="0">
                    <a:pos x="329" y="84"/>
                  </a:cxn>
                  <a:cxn ang="0">
                    <a:pos x="377" y="114"/>
                  </a:cxn>
                  <a:cxn ang="0">
                    <a:pos x="419" y="150"/>
                  </a:cxn>
                  <a:cxn ang="0">
                    <a:pos x="448" y="186"/>
                  </a:cxn>
                  <a:cxn ang="0">
                    <a:pos x="448" y="162"/>
                  </a:cxn>
                  <a:cxn ang="0">
                    <a:pos x="413" y="126"/>
                  </a:cxn>
                  <a:cxn ang="0">
                    <a:pos x="371" y="96"/>
                  </a:cxn>
                  <a:cxn ang="0">
                    <a:pos x="323" y="66"/>
                  </a:cxn>
                  <a:cxn ang="0">
                    <a:pos x="269" y="48"/>
                  </a:cxn>
                  <a:cxn ang="0">
                    <a:pos x="144" y="12"/>
                  </a:cxn>
                  <a:cxn ang="0">
                    <a:pos x="78" y="6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6" y="6"/>
                  </a:cxn>
                  <a:cxn ang="0">
                    <a:pos x="6" y="6"/>
                  </a:cxn>
                </a:cxnLst>
                <a:rect l="0" t="0" r="r" b="b"/>
                <a:pathLst>
                  <a:path w="448" h="186">
                    <a:moveTo>
                      <a:pt x="6" y="6"/>
                    </a:moveTo>
                    <a:lnTo>
                      <a:pt x="78" y="12"/>
                    </a:lnTo>
                    <a:lnTo>
                      <a:pt x="150" y="18"/>
                    </a:lnTo>
                    <a:lnTo>
                      <a:pt x="215" y="36"/>
                    </a:lnTo>
                    <a:lnTo>
                      <a:pt x="275" y="60"/>
                    </a:lnTo>
                    <a:lnTo>
                      <a:pt x="329" y="84"/>
                    </a:lnTo>
                    <a:lnTo>
                      <a:pt x="377" y="114"/>
                    </a:lnTo>
                    <a:lnTo>
                      <a:pt x="419" y="150"/>
                    </a:lnTo>
                    <a:lnTo>
                      <a:pt x="448" y="186"/>
                    </a:lnTo>
                    <a:lnTo>
                      <a:pt x="448" y="162"/>
                    </a:lnTo>
                    <a:lnTo>
                      <a:pt x="413" y="126"/>
                    </a:lnTo>
                    <a:lnTo>
                      <a:pt x="371" y="96"/>
                    </a:lnTo>
                    <a:lnTo>
                      <a:pt x="323" y="66"/>
                    </a:lnTo>
                    <a:lnTo>
                      <a:pt x="269" y="48"/>
                    </a:lnTo>
                    <a:lnTo>
                      <a:pt x="144" y="12"/>
                    </a:lnTo>
                    <a:lnTo>
                      <a:pt x="78" y="6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6" y="6"/>
                    </a:lnTo>
                    <a:lnTo>
                      <a:pt x="6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48" name="Freeform 26"/>
              <p:cNvSpPr>
                <a:spLocks/>
              </p:cNvSpPr>
              <p:nvPr/>
            </p:nvSpPr>
            <p:spPr bwMode="hidden">
              <a:xfrm>
                <a:off x="2142" y="3852"/>
                <a:ext cx="892" cy="462"/>
              </a:xfrm>
              <a:custGeom>
                <a:avLst/>
                <a:gdLst/>
                <a:ahLst/>
                <a:cxnLst>
                  <a:cxn ang="0">
                    <a:pos x="23" y="276"/>
                  </a:cxn>
                  <a:cxn ang="0">
                    <a:pos x="29" y="222"/>
                  </a:cxn>
                  <a:cxn ang="0">
                    <a:pos x="59" y="174"/>
                  </a:cxn>
                  <a:cxn ang="0">
                    <a:pos x="95" y="132"/>
                  </a:cxn>
                  <a:cxn ang="0">
                    <a:pos x="149" y="96"/>
                  </a:cxn>
                  <a:cxn ang="0">
                    <a:pos x="209" y="60"/>
                  </a:cxn>
                  <a:cxn ang="0">
                    <a:pos x="281" y="36"/>
                  </a:cxn>
                  <a:cxn ang="0">
                    <a:pos x="364" y="24"/>
                  </a:cxn>
                  <a:cxn ang="0">
                    <a:pos x="448" y="18"/>
                  </a:cxn>
                  <a:cxn ang="0">
                    <a:pos x="532" y="24"/>
                  </a:cxn>
                  <a:cxn ang="0">
                    <a:pos x="609" y="36"/>
                  </a:cxn>
                  <a:cxn ang="0">
                    <a:pos x="681" y="60"/>
                  </a:cxn>
                  <a:cxn ang="0">
                    <a:pos x="741" y="96"/>
                  </a:cxn>
                  <a:cxn ang="0">
                    <a:pos x="795" y="132"/>
                  </a:cxn>
                  <a:cxn ang="0">
                    <a:pos x="831" y="174"/>
                  </a:cxn>
                  <a:cxn ang="0">
                    <a:pos x="861" y="222"/>
                  </a:cxn>
                  <a:cxn ang="0">
                    <a:pos x="867" y="276"/>
                  </a:cxn>
                  <a:cxn ang="0">
                    <a:pos x="855" y="330"/>
                  </a:cxn>
                  <a:cxn ang="0">
                    <a:pos x="831" y="378"/>
                  </a:cxn>
                  <a:cxn ang="0">
                    <a:pos x="783" y="426"/>
                  </a:cxn>
                  <a:cxn ang="0">
                    <a:pos x="723" y="462"/>
                  </a:cxn>
                  <a:cxn ang="0">
                    <a:pos x="765" y="462"/>
                  </a:cxn>
                  <a:cxn ang="0">
                    <a:pos x="819" y="426"/>
                  </a:cxn>
                  <a:cxn ang="0">
                    <a:pos x="855" y="378"/>
                  </a:cxn>
                  <a:cxn ang="0">
                    <a:pos x="884" y="330"/>
                  </a:cxn>
                  <a:cxn ang="0">
                    <a:pos x="890" y="276"/>
                  </a:cxn>
                  <a:cxn ang="0">
                    <a:pos x="884" y="222"/>
                  </a:cxn>
                  <a:cxn ang="0">
                    <a:pos x="855" y="168"/>
                  </a:cxn>
                  <a:cxn ang="0">
                    <a:pos x="813" y="120"/>
                  </a:cxn>
                  <a:cxn ang="0">
                    <a:pos x="759" y="84"/>
                  </a:cxn>
                  <a:cxn ang="0">
                    <a:pos x="693" y="48"/>
                  </a:cxn>
                  <a:cxn ang="0">
                    <a:pos x="621" y="24"/>
                  </a:cxn>
                  <a:cxn ang="0">
                    <a:pos x="538" y="6"/>
                  </a:cxn>
                  <a:cxn ang="0">
                    <a:pos x="448" y="0"/>
                  </a:cxn>
                  <a:cxn ang="0">
                    <a:pos x="358" y="6"/>
                  </a:cxn>
                  <a:cxn ang="0">
                    <a:pos x="275" y="24"/>
                  </a:cxn>
                  <a:cxn ang="0">
                    <a:pos x="197" y="48"/>
                  </a:cxn>
                  <a:cxn ang="0">
                    <a:pos x="131" y="84"/>
                  </a:cxn>
                  <a:cxn ang="0">
                    <a:pos x="77" y="120"/>
                  </a:cxn>
                  <a:cxn ang="0">
                    <a:pos x="35" y="168"/>
                  </a:cxn>
                  <a:cxn ang="0">
                    <a:pos x="12" y="222"/>
                  </a:cxn>
                  <a:cxn ang="0">
                    <a:pos x="0" y="276"/>
                  </a:cxn>
                  <a:cxn ang="0">
                    <a:pos x="6" y="330"/>
                  </a:cxn>
                  <a:cxn ang="0">
                    <a:pos x="35" y="378"/>
                  </a:cxn>
                  <a:cxn ang="0">
                    <a:pos x="71" y="426"/>
                  </a:cxn>
                  <a:cxn ang="0">
                    <a:pos x="125" y="462"/>
                  </a:cxn>
                  <a:cxn ang="0">
                    <a:pos x="167" y="462"/>
                  </a:cxn>
                  <a:cxn ang="0">
                    <a:pos x="107" y="426"/>
                  </a:cxn>
                  <a:cxn ang="0">
                    <a:pos x="59" y="378"/>
                  </a:cxn>
                  <a:cxn ang="0">
                    <a:pos x="35" y="330"/>
                  </a:cxn>
                  <a:cxn ang="0">
                    <a:pos x="23" y="276"/>
                  </a:cxn>
                  <a:cxn ang="0">
                    <a:pos x="23" y="276"/>
                  </a:cxn>
                </a:cxnLst>
                <a:rect l="0" t="0" r="r" b="b"/>
                <a:pathLst>
                  <a:path w="890" h="462">
                    <a:moveTo>
                      <a:pt x="23" y="276"/>
                    </a:moveTo>
                    <a:lnTo>
                      <a:pt x="29" y="222"/>
                    </a:lnTo>
                    <a:lnTo>
                      <a:pt x="59" y="174"/>
                    </a:lnTo>
                    <a:lnTo>
                      <a:pt x="95" y="132"/>
                    </a:lnTo>
                    <a:lnTo>
                      <a:pt x="149" y="96"/>
                    </a:lnTo>
                    <a:lnTo>
                      <a:pt x="209" y="60"/>
                    </a:lnTo>
                    <a:lnTo>
                      <a:pt x="281" y="36"/>
                    </a:lnTo>
                    <a:lnTo>
                      <a:pt x="364" y="24"/>
                    </a:lnTo>
                    <a:lnTo>
                      <a:pt x="448" y="18"/>
                    </a:lnTo>
                    <a:lnTo>
                      <a:pt x="532" y="24"/>
                    </a:lnTo>
                    <a:lnTo>
                      <a:pt x="609" y="36"/>
                    </a:lnTo>
                    <a:lnTo>
                      <a:pt x="681" y="60"/>
                    </a:lnTo>
                    <a:lnTo>
                      <a:pt x="741" y="96"/>
                    </a:lnTo>
                    <a:lnTo>
                      <a:pt x="795" y="132"/>
                    </a:lnTo>
                    <a:lnTo>
                      <a:pt x="831" y="174"/>
                    </a:lnTo>
                    <a:lnTo>
                      <a:pt x="861" y="222"/>
                    </a:lnTo>
                    <a:lnTo>
                      <a:pt x="867" y="276"/>
                    </a:lnTo>
                    <a:lnTo>
                      <a:pt x="855" y="330"/>
                    </a:lnTo>
                    <a:lnTo>
                      <a:pt x="831" y="378"/>
                    </a:lnTo>
                    <a:lnTo>
                      <a:pt x="783" y="426"/>
                    </a:lnTo>
                    <a:lnTo>
                      <a:pt x="723" y="462"/>
                    </a:lnTo>
                    <a:lnTo>
                      <a:pt x="765" y="462"/>
                    </a:lnTo>
                    <a:lnTo>
                      <a:pt x="819" y="426"/>
                    </a:lnTo>
                    <a:lnTo>
                      <a:pt x="855" y="378"/>
                    </a:lnTo>
                    <a:lnTo>
                      <a:pt x="884" y="330"/>
                    </a:lnTo>
                    <a:lnTo>
                      <a:pt x="890" y="276"/>
                    </a:lnTo>
                    <a:lnTo>
                      <a:pt x="884" y="222"/>
                    </a:lnTo>
                    <a:lnTo>
                      <a:pt x="855" y="168"/>
                    </a:lnTo>
                    <a:lnTo>
                      <a:pt x="813" y="120"/>
                    </a:lnTo>
                    <a:lnTo>
                      <a:pt x="759" y="84"/>
                    </a:lnTo>
                    <a:lnTo>
                      <a:pt x="693" y="48"/>
                    </a:lnTo>
                    <a:lnTo>
                      <a:pt x="621" y="24"/>
                    </a:lnTo>
                    <a:lnTo>
                      <a:pt x="538" y="6"/>
                    </a:lnTo>
                    <a:lnTo>
                      <a:pt x="448" y="0"/>
                    </a:lnTo>
                    <a:lnTo>
                      <a:pt x="358" y="6"/>
                    </a:lnTo>
                    <a:lnTo>
                      <a:pt x="275" y="24"/>
                    </a:lnTo>
                    <a:lnTo>
                      <a:pt x="197" y="48"/>
                    </a:lnTo>
                    <a:lnTo>
                      <a:pt x="131" y="84"/>
                    </a:lnTo>
                    <a:lnTo>
                      <a:pt x="77" y="120"/>
                    </a:lnTo>
                    <a:lnTo>
                      <a:pt x="35" y="168"/>
                    </a:lnTo>
                    <a:lnTo>
                      <a:pt x="12" y="222"/>
                    </a:lnTo>
                    <a:lnTo>
                      <a:pt x="0" y="276"/>
                    </a:lnTo>
                    <a:lnTo>
                      <a:pt x="6" y="330"/>
                    </a:lnTo>
                    <a:lnTo>
                      <a:pt x="35" y="378"/>
                    </a:lnTo>
                    <a:lnTo>
                      <a:pt x="71" y="426"/>
                    </a:lnTo>
                    <a:lnTo>
                      <a:pt x="125" y="462"/>
                    </a:lnTo>
                    <a:lnTo>
                      <a:pt x="167" y="462"/>
                    </a:lnTo>
                    <a:lnTo>
                      <a:pt x="107" y="426"/>
                    </a:lnTo>
                    <a:lnTo>
                      <a:pt x="59" y="378"/>
                    </a:lnTo>
                    <a:lnTo>
                      <a:pt x="35" y="330"/>
                    </a:lnTo>
                    <a:lnTo>
                      <a:pt x="23" y="276"/>
                    </a:lnTo>
                    <a:lnTo>
                      <a:pt x="23" y="27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4706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49" name="Freeform 27"/>
              <p:cNvSpPr>
                <a:spLocks/>
              </p:cNvSpPr>
              <p:nvPr/>
            </p:nvSpPr>
            <p:spPr bwMode="hidden">
              <a:xfrm>
                <a:off x="2082" y="3828"/>
                <a:ext cx="407" cy="486"/>
              </a:xfrm>
              <a:custGeom>
                <a:avLst/>
                <a:gdLst/>
                <a:ahLst/>
                <a:cxnLst>
                  <a:cxn ang="0">
                    <a:pos x="18" y="300"/>
                  </a:cxn>
                  <a:cxn ang="0">
                    <a:pos x="24" y="246"/>
                  </a:cxn>
                  <a:cxn ang="0">
                    <a:pos x="48" y="198"/>
                  </a:cxn>
                  <a:cxn ang="0">
                    <a:pos x="83" y="150"/>
                  </a:cxn>
                  <a:cxn ang="0">
                    <a:pos x="131" y="108"/>
                  </a:cxn>
                  <a:cxn ang="0">
                    <a:pos x="185" y="72"/>
                  </a:cxn>
                  <a:cxn ang="0">
                    <a:pos x="251" y="42"/>
                  </a:cxn>
                  <a:cxn ang="0">
                    <a:pos x="329" y="24"/>
                  </a:cxn>
                  <a:cxn ang="0">
                    <a:pos x="406" y="6"/>
                  </a:cxn>
                  <a:cxn ang="0">
                    <a:pos x="406" y="0"/>
                  </a:cxn>
                  <a:cxn ang="0">
                    <a:pos x="323" y="12"/>
                  </a:cxn>
                  <a:cxn ang="0">
                    <a:pos x="245" y="36"/>
                  </a:cxn>
                  <a:cxn ang="0">
                    <a:pos x="179" y="66"/>
                  </a:cxn>
                  <a:cxn ang="0">
                    <a:pos x="119" y="102"/>
                  </a:cxn>
                  <a:cxn ang="0">
                    <a:pos x="72" y="144"/>
                  </a:cxn>
                  <a:cxn ang="0">
                    <a:pos x="30" y="192"/>
                  </a:cxn>
                  <a:cxn ang="0">
                    <a:pos x="6" y="246"/>
                  </a:cxn>
                  <a:cxn ang="0">
                    <a:pos x="0" y="300"/>
                  </a:cxn>
                  <a:cxn ang="0">
                    <a:pos x="6" y="348"/>
                  </a:cxn>
                  <a:cxn ang="0">
                    <a:pos x="30" y="396"/>
                  </a:cxn>
                  <a:cxn ang="0">
                    <a:pos x="66" y="444"/>
                  </a:cxn>
                  <a:cxn ang="0">
                    <a:pos x="107" y="486"/>
                  </a:cxn>
                  <a:cxn ang="0">
                    <a:pos x="131" y="486"/>
                  </a:cxn>
                  <a:cxn ang="0">
                    <a:pos x="83" y="450"/>
                  </a:cxn>
                  <a:cxn ang="0">
                    <a:pos x="48" y="402"/>
                  </a:cxn>
                  <a:cxn ang="0">
                    <a:pos x="24" y="354"/>
                  </a:cxn>
                  <a:cxn ang="0">
                    <a:pos x="18" y="300"/>
                  </a:cxn>
                  <a:cxn ang="0">
                    <a:pos x="18" y="300"/>
                  </a:cxn>
                </a:cxnLst>
                <a:rect l="0" t="0" r="r" b="b"/>
                <a:pathLst>
                  <a:path w="406" h="486">
                    <a:moveTo>
                      <a:pt x="18" y="300"/>
                    </a:moveTo>
                    <a:lnTo>
                      <a:pt x="24" y="246"/>
                    </a:lnTo>
                    <a:lnTo>
                      <a:pt x="48" y="198"/>
                    </a:lnTo>
                    <a:lnTo>
                      <a:pt x="83" y="150"/>
                    </a:lnTo>
                    <a:lnTo>
                      <a:pt x="131" y="108"/>
                    </a:lnTo>
                    <a:lnTo>
                      <a:pt x="185" y="72"/>
                    </a:lnTo>
                    <a:lnTo>
                      <a:pt x="251" y="42"/>
                    </a:lnTo>
                    <a:lnTo>
                      <a:pt x="329" y="24"/>
                    </a:lnTo>
                    <a:lnTo>
                      <a:pt x="406" y="6"/>
                    </a:lnTo>
                    <a:lnTo>
                      <a:pt x="406" y="0"/>
                    </a:lnTo>
                    <a:lnTo>
                      <a:pt x="323" y="12"/>
                    </a:lnTo>
                    <a:lnTo>
                      <a:pt x="245" y="36"/>
                    </a:lnTo>
                    <a:lnTo>
                      <a:pt x="179" y="66"/>
                    </a:lnTo>
                    <a:lnTo>
                      <a:pt x="119" y="102"/>
                    </a:lnTo>
                    <a:lnTo>
                      <a:pt x="72" y="144"/>
                    </a:lnTo>
                    <a:lnTo>
                      <a:pt x="30" y="192"/>
                    </a:lnTo>
                    <a:lnTo>
                      <a:pt x="6" y="246"/>
                    </a:lnTo>
                    <a:lnTo>
                      <a:pt x="0" y="300"/>
                    </a:lnTo>
                    <a:lnTo>
                      <a:pt x="6" y="348"/>
                    </a:lnTo>
                    <a:lnTo>
                      <a:pt x="30" y="396"/>
                    </a:lnTo>
                    <a:lnTo>
                      <a:pt x="66" y="444"/>
                    </a:lnTo>
                    <a:lnTo>
                      <a:pt x="107" y="486"/>
                    </a:lnTo>
                    <a:lnTo>
                      <a:pt x="131" y="486"/>
                    </a:lnTo>
                    <a:lnTo>
                      <a:pt x="83" y="450"/>
                    </a:lnTo>
                    <a:lnTo>
                      <a:pt x="48" y="402"/>
                    </a:lnTo>
                    <a:lnTo>
                      <a:pt x="24" y="354"/>
                    </a:lnTo>
                    <a:lnTo>
                      <a:pt x="18" y="300"/>
                    </a:lnTo>
                    <a:lnTo>
                      <a:pt x="18" y="30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50" name="Freeform 28"/>
              <p:cNvSpPr>
                <a:spLocks/>
              </p:cNvSpPr>
              <p:nvPr/>
            </p:nvSpPr>
            <p:spPr bwMode="hidden">
              <a:xfrm>
                <a:off x="2987" y="4044"/>
                <a:ext cx="108" cy="252"/>
              </a:xfrm>
              <a:custGeom>
                <a:avLst/>
                <a:gdLst/>
                <a:ahLst/>
                <a:cxnLst>
                  <a:cxn ang="0">
                    <a:pos x="89" y="84"/>
                  </a:cxn>
                  <a:cxn ang="0">
                    <a:pos x="83" y="132"/>
                  </a:cxn>
                  <a:cxn ang="0">
                    <a:pos x="65" y="174"/>
                  </a:cxn>
                  <a:cxn ang="0">
                    <a:pos x="36" y="216"/>
                  </a:cxn>
                  <a:cxn ang="0">
                    <a:pos x="0" y="252"/>
                  </a:cxn>
                  <a:cxn ang="0">
                    <a:pos x="18" y="252"/>
                  </a:cxn>
                  <a:cxn ang="0">
                    <a:pos x="53" y="216"/>
                  </a:cxn>
                  <a:cxn ang="0">
                    <a:pos x="83" y="174"/>
                  </a:cxn>
                  <a:cxn ang="0">
                    <a:pos x="101" y="132"/>
                  </a:cxn>
                  <a:cxn ang="0">
                    <a:pos x="107" y="84"/>
                  </a:cxn>
                  <a:cxn ang="0">
                    <a:pos x="101" y="42"/>
                  </a:cxn>
                  <a:cxn ang="0">
                    <a:pos x="89" y="0"/>
                  </a:cxn>
                  <a:cxn ang="0">
                    <a:pos x="65" y="0"/>
                  </a:cxn>
                  <a:cxn ang="0">
                    <a:pos x="83" y="42"/>
                  </a:cxn>
                  <a:cxn ang="0">
                    <a:pos x="89" y="84"/>
                  </a:cxn>
                  <a:cxn ang="0">
                    <a:pos x="89" y="84"/>
                  </a:cxn>
                </a:cxnLst>
                <a:rect l="0" t="0" r="r" b="b"/>
                <a:pathLst>
                  <a:path w="107" h="252">
                    <a:moveTo>
                      <a:pt x="89" y="84"/>
                    </a:moveTo>
                    <a:lnTo>
                      <a:pt x="83" y="132"/>
                    </a:lnTo>
                    <a:lnTo>
                      <a:pt x="65" y="174"/>
                    </a:lnTo>
                    <a:lnTo>
                      <a:pt x="36" y="216"/>
                    </a:lnTo>
                    <a:lnTo>
                      <a:pt x="0" y="252"/>
                    </a:lnTo>
                    <a:lnTo>
                      <a:pt x="18" y="252"/>
                    </a:lnTo>
                    <a:lnTo>
                      <a:pt x="53" y="216"/>
                    </a:lnTo>
                    <a:lnTo>
                      <a:pt x="83" y="174"/>
                    </a:lnTo>
                    <a:lnTo>
                      <a:pt x="101" y="132"/>
                    </a:lnTo>
                    <a:lnTo>
                      <a:pt x="107" y="84"/>
                    </a:lnTo>
                    <a:lnTo>
                      <a:pt x="101" y="42"/>
                    </a:lnTo>
                    <a:lnTo>
                      <a:pt x="89" y="0"/>
                    </a:lnTo>
                    <a:lnTo>
                      <a:pt x="65" y="0"/>
                    </a:lnTo>
                    <a:lnTo>
                      <a:pt x="83" y="42"/>
                    </a:lnTo>
                    <a:lnTo>
                      <a:pt x="89" y="84"/>
                    </a:lnTo>
                    <a:lnTo>
                      <a:pt x="89" y="8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1961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51" name="Freeform 29"/>
              <p:cNvSpPr>
                <a:spLocks/>
              </p:cNvSpPr>
              <p:nvPr/>
            </p:nvSpPr>
            <p:spPr bwMode="hidden">
              <a:xfrm>
                <a:off x="2068" y="3685"/>
                <a:ext cx="835" cy="150"/>
              </a:xfrm>
              <a:custGeom>
                <a:avLst/>
                <a:gdLst/>
                <a:ahLst/>
                <a:cxnLst>
                  <a:cxn ang="0">
                    <a:pos x="518" y="18"/>
                  </a:cxn>
                  <a:cxn ang="0">
                    <a:pos x="597" y="24"/>
                  </a:cxn>
                  <a:cxn ang="0">
                    <a:pos x="682" y="30"/>
                  </a:cxn>
                  <a:cxn ang="0">
                    <a:pos x="755" y="42"/>
                  </a:cxn>
                  <a:cxn ang="0">
                    <a:pos x="828" y="60"/>
                  </a:cxn>
                  <a:cxn ang="0">
                    <a:pos x="835" y="42"/>
                  </a:cxn>
                  <a:cxn ang="0">
                    <a:pos x="761" y="24"/>
                  </a:cxn>
                  <a:cxn ang="0">
                    <a:pos x="688" y="12"/>
                  </a:cxn>
                  <a:cxn ang="0">
                    <a:pos x="603" y="6"/>
                  </a:cxn>
                  <a:cxn ang="0">
                    <a:pos x="518" y="0"/>
                  </a:cxn>
                  <a:cxn ang="0">
                    <a:pos x="372" y="12"/>
                  </a:cxn>
                  <a:cxn ang="0">
                    <a:pos x="232" y="36"/>
                  </a:cxn>
                  <a:cxn ang="0">
                    <a:pos x="110" y="78"/>
                  </a:cxn>
                  <a:cxn ang="0">
                    <a:pos x="0" y="132"/>
                  </a:cxn>
                  <a:cxn ang="0">
                    <a:pos x="19" y="150"/>
                  </a:cxn>
                  <a:cxn ang="0">
                    <a:pos x="122" y="96"/>
                  </a:cxn>
                  <a:cxn ang="0">
                    <a:pos x="244" y="54"/>
                  </a:cxn>
                  <a:cxn ang="0">
                    <a:pos x="378" y="30"/>
                  </a:cxn>
                  <a:cxn ang="0">
                    <a:pos x="518" y="18"/>
                  </a:cxn>
                  <a:cxn ang="0">
                    <a:pos x="518" y="18"/>
                  </a:cxn>
                </a:cxnLst>
                <a:rect l="0" t="0" r="r" b="b"/>
                <a:pathLst>
                  <a:path w="835" h="150">
                    <a:moveTo>
                      <a:pt x="518" y="18"/>
                    </a:moveTo>
                    <a:lnTo>
                      <a:pt x="597" y="24"/>
                    </a:lnTo>
                    <a:lnTo>
                      <a:pt x="682" y="30"/>
                    </a:lnTo>
                    <a:lnTo>
                      <a:pt x="755" y="42"/>
                    </a:lnTo>
                    <a:lnTo>
                      <a:pt x="828" y="60"/>
                    </a:lnTo>
                    <a:lnTo>
                      <a:pt x="835" y="42"/>
                    </a:lnTo>
                    <a:lnTo>
                      <a:pt x="761" y="24"/>
                    </a:lnTo>
                    <a:lnTo>
                      <a:pt x="688" y="12"/>
                    </a:lnTo>
                    <a:lnTo>
                      <a:pt x="603" y="6"/>
                    </a:lnTo>
                    <a:lnTo>
                      <a:pt x="518" y="0"/>
                    </a:lnTo>
                    <a:lnTo>
                      <a:pt x="372" y="12"/>
                    </a:lnTo>
                    <a:lnTo>
                      <a:pt x="232" y="36"/>
                    </a:lnTo>
                    <a:lnTo>
                      <a:pt x="110" y="78"/>
                    </a:lnTo>
                    <a:lnTo>
                      <a:pt x="0" y="132"/>
                    </a:lnTo>
                    <a:lnTo>
                      <a:pt x="19" y="150"/>
                    </a:lnTo>
                    <a:lnTo>
                      <a:pt x="122" y="96"/>
                    </a:lnTo>
                    <a:lnTo>
                      <a:pt x="244" y="54"/>
                    </a:lnTo>
                    <a:lnTo>
                      <a:pt x="378" y="30"/>
                    </a:lnTo>
                    <a:lnTo>
                      <a:pt x="518" y="18"/>
                    </a:lnTo>
                    <a:lnTo>
                      <a:pt x="518" y="18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52" name="Freeform 30"/>
              <p:cNvSpPr>
                <a:spLocks/>
              </p:cNvSpPr>
              <p:nvPr/>
            </p:nvSpPr>
            <p:spPr bwMode="hidden">
              <a:xfrm>
                <a:off x="1867" y="3853"/>
                <a:ext cx="171" cy="461"/>
              </a:xfrm>
              <a:custGeom>
                <a:avLst/>
                <a:gdLst/>
                <a:ahLst/>
                <a:cxnLst>
                  <a:cxn ang="0">
                    <a:pos x="31" y="263"/>
                  </a:cxn>
                  <a:cxn ang="0">
                    <a:pos x="43" y="191"/>
                  </a:cxn>
                  <a:cxn ang="0">
                    <a:pos x="67" y="131"/>
                  </a:cxn>
                  <a:cxn ang="0">
                    <a:pos x="116" y="72"/>
                  </a:cxn>
                  <a:cxn ang="0">
                    <a:pos x="171" y="18"/>
                  </a:cxn>
                  <a:cxn ang="0">
                    <a:pos x="153" y="0"/>
                  </a:cxn>
                  <a:cxn ang="0">
                    <a:pos x="86" y="60"/>
                  </a:cxn>
                  <a:cxn ang="0">
                    <a:pos x="43" y="120"/>
                  </a:cxn>
                  <a:cxn ang="0">
                    <a:pos x="13" y="191"/>
                  </a:cxn>
                  <a:cxn ang="0">
                    <a:pos x="0" y="263"/>
                  </a:cxn>
                  <a:cxn ang="0">
                    <a:pos x="6" y="317"/>
                  </a:cxn>
                  <a:cxn ang="0">
                    <a:pos x="25" y="365"/>
                  </a:cxn>
                  <a:cxn ang="0">
                    <a:pos x="49" y="413"/>
                  </a:cxn>
                  <a:cxn ang="0">
                    <a:pos x="86" y="461"/>
                  </a:cxn>
                  <a:cxn ang="0">
                    <a:pos x="122" y="461"/>
                  </a:cxn>
                  <a:cxn ang="0">
                    <a:pos x="86" y="413"/>
                  </a:cxn>
                  <a:cxn ang="0">
                    <a:pos x="55" y="365"/>
                  </a:cxn>
                  <a:cxn ang="0">
                    <a:pos x="37" y="317"/>
                  </a:cxn>
                  <a:cxn ang="0">
                    <a:pos x="31" y="263"/>
                  </a:cxn>
                  <a:cxn ang="0">
                    <a:pos x="31" y="263"/>
                  </a:cxn>
                </a:cxnLst>
                <a:rect l="0" t="0" r="r" b="b"/>
                <a:pathLst>
                  <a:path w="171" h="461">
                    <a:moveTo>
                      <a:pt x="31" y="263"/>
                    </a:moveTo>
                    <a:lnTo>
                      <a:pt x="43" y="191"/>
                    </a:lnTo>
                    <a:lnTo>
                      <a:pt x="67" y="131"/>
                    </a:lnTo>
                    <a:lnTo>
                      <a:pt x="116" y="72"/>
                    </a:lnTo>
                    <a:lnTo>
                      <a:pt x="171" y="18"/>
                    </a:lnTo>
                    <a:lnTo>
                      <a:pt x="153" y="0"/>
                    </a:lnTo>
                    <a:lnTo>
                      <a:pt x="86" y="60"/>
                    </a:lnTo>
                    <a:lnTo>
                      <a:pt x="43" y="120"/>
                    </a:lnTo>
                    <a:lnTo>
                      <a:pt x="13" y="191"/>
                    </a:lnTo>
                    <a:lnTo>
                      <a:pt x="0" y="263"/>
                    </a:lnTo>
                    <a:lnTo>
                      <a:pt x="6" y="317"/>
                    </a:lnTo>
                    <a:lnTo>
                      <a:pt x="25" y="365"/>
                    </a:lnTo>
                    <a:lnTo>
                      <a:pt x="49" y="413"/>
                    </a:lnTo>
                    <a:lnTo>
                      <a:pt x="86" y="461"/>
                    </a:lnTo>
                    <a:lnTo>
                      <a:pt x="122" y="461"/>
                    </a:lnTo>
                    <a:lnTo>
                      <a:pt x="86" y="413"/>
                    </a:lnTo>
                    <a:lnTo>
                      <a:pt x="55" y="365"/>
                    </a:lnTo>
                    <a:lnTo>
                      <a:pt x="37" y="317"/>
                    </a:lnTo>
                    <a:lnTo>
                      <a:pt x="31" y="263"/>
                    </a:lnTo>
                    <a:lnTo>
                      <a:pt x="31" y="263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53" name="Freeform 31"/>
              <p:cNvSpPr>
                <a:spLocks/>
              </p:cNvSpPr>
              <p:nvPr/>
            </p:nvSpPr>
            <p:spPr bwMode="hidden">
              <a:xfrm>
                <a:off x="2951" y="3751"/>
                <a:ext cx="360" cy="563"/>
              </a:xfrm>
              <a:custGeom>
                <a:avLst/>
                <a:gdLst/>
                <a:ahLst/>
                <a:cxnLst>
                  <a:cxn ang="0">
                    <a:pos x="360" y="365"/>
                  </a:cxn>
                  <a:cxn ang="0">
                    <a:pos x="353" y="305"/>
                  </a:cxn>
                  <a:cxn ang="0">
                    <a:pos x="335" y="251"/>
                  </a:cxn>
                  <a:cxn ang="0">
                    <a:pos x="305" y="204"/>
                  </a:cxn>
                  <a:cxn ang="0">
                    <a:pos x="262" y="156"/>
                  </a:cxn>
                  <a:cxn ang="0">
                    <a:pos x="213" y="108"/>
                  </a:cxn>
                  <a:cxn ang="0">
                    <a:pos x="159" y="66"/>
                  </a:cxn>
                  <a:cxn ang="0">
                    <a:pos x="92" y="30"/>
                  </a:cxn>
                  <a:cxn ang="0">
                    <a:pos x="19" y="0"/>
                  </a:cxn>
                  <a:cxn ang="0">
                    <a:pos x="0" y="12"/>
                  </a:cxn>
                  <a:cxn ang="0">
                    <a:pos x="67" y="42"/>
                  </a:cxn>
                  <a:cxn ang="0">
                    <a:pos x="134" y="78"/>
                  </a:cxn>
                  <a:cxn ang="0">
                    <a:pos x="189" y="114"/>
                  </a:cxn>
                  <a:cxn ang="0">
                    <a:pos x="238" y="162"/>
                  </a:cxn>
                  <a:cxn ang="0">
                    <a:pos x="274" y="210"/>
                  </a:cxn>
                  <a:cxn ang="0">
                    <a:pos x="299" y="257"/>
                  </a:cxn>
                  <a:cxn ang="0">
                    <a:pos x="317" y="311"/>
                  </a:cxn>
                  <a:cxn ang="0">
                    <a:pos x="323" y="365"/>
                  </a:cxn>
                  <a:cxn ang="0">
                    <a:pos x="317" y="419"/>
                  </a:cxn>
                  <a:cxn ang="0">
                    <a:pos x="299" y="467"/>
                  </a:cxn>
                  <a:cxn ang="0">
                    <a:pos x="274" y="515"/>
                  </a:cxn>
                  <a:cxn ang="0">
                    <a:pos x="238" y="563"/>
                  </a:cxn>
                  <a:cxn ang="0">
                    <a:pos x="268" y="563"/>
                  </a:cxn>
                  <a:cxn ang="0">
                    <a:pos x="311" y="515"/>
                  </a:cxn>
                  <a:cxn ang="0">
                    <a:pos x="335" y="467"/>
                  </a:cxn>
                  <a:cxn ang="0">
                    <a:pos x="353" y="419"/>
                  </a:cxn>
                  <a:cxn ang="0">
                    <a:pos x="360" y="365"/>
                  </a:cxn>
                  <a:cxn ang="0">
                    <a:pos x="360" y="365"/>
                  </a:cxn>
                </a:cxnLst>
                <a:rect l="0" t="0" r="r" b="b"/>
                <a:pathLst>
                  <a:path w="360" h="563">
                    <a:moveTo>
                      <a:pt x="360" y="365"/>
                    </a:moveTo>
                    <a:lnTo>
                      <a:pt x="353" y="305"/>
                    </a:lnTo>
                    <a:lnTo>
                      <a:pt x="335" y="251"/>
                    </a:lnTo>
                    <a:lnTo>
                      <a:pt x="305" y="204"/>
                    </a:lnTo>
                    <a:lnTo>
                      <a:pt x="262" y="156"/>
                    </a:lnTo>
                    <a:lnTo>
                      <a:pt x="213" y="108"/>
                    </a:lnTo>
                    <a:lnTo>
                      <a:pt x="159" y="66"/>
                    </a:lnTo>
                    <a:lnTo>
                      <a:pt x="92" y="30"/>
                    </a:lnTo>
                    <a:lnTo>
                      <a:pt x="19" y="0"/>
                    </a:lnTo>
                    <a:lnTo>
                      <a:pt x="0" y="12"/>
                    </a:lnTo>
                    <a:lnTo>
                      <a:pt x="67" y="42"/>
                    </a:lnTo>
                    <a:lnTo>
                      <a:pt x="134" y="78"/>
                    </a:lnTo>
                    <a:lnTo>
                      <a:pt x="189" y="114"/>
                    </a:lnTo>
                    <a:lnTo>
                      <a:pt x="238" y="162"/>
                    </a:lnTo>
                    <a:lnTo>
                      <a:pt x="274" y="210"/>
                    </a:lnTo>
                    <a:lnTo>
                      <a:pt x="299" y="257"/>
                    </a:lnTo>
                    <a:lnTo>
                      <a:pt x="317" y="311"/>
                    </a:lnTo>
                    <a:lnTo>
                      <a:pt x="323" y="365"/>
                    </a:lnTo>
                    <a:lnTo>
                      <a:pt x="317" y="419"/>
                    </a:lnTo>
                    <a:lnTo>
                      <a:pt x="299" y="467"/>
                    </a:lnTo>
                    <a:lnTo>
                      <a:pt x="274" y="515"/>
                    </a:lnTo>
                    <a:lnTo>
                      <a:pt x="238" y="563"/>
                    </a:lnTo>
                    <a:lnTo>
                      <a:pt x="268" y="563"/>
                    </a:lnTo>
                    <a:lnTo>
                      <a:pt x="311" y="515"/>
                    </a:lnTo>
                    <a:lnTo>
                      <a:pt x="335" y="467"/>
                    </a:lnTo>
                    <a:lnTo>
                      <a:pt x="353" y="419"/>
                    </a:lnTo>
                    <a:lnTo>
                      <a:pt x="360" y="365"/>
                    </a:lnTo>
                    <a:lnTo>
                      <a:pt x="360" y="3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54" name="Freeform 32"/>
              <p:cNvSpPr>
                <a:spLocks/>
              </p:cNvSpPr>
              <p:nvPr/>
            </p:nvSpPr>
            <p:spPr bwMode="hidden">
              <a:xfrm>
                <a:off x="2318" y="3631"/>
                <a:ext cx="1078" cy="425"/>
              </a:xfrm>
              <a:custGeom>
                <a:avLst/>
                <a:gdLst/>
                <a:ahLst/>
                <a:cxnLst>
                  <a:cxn ang="0">
                    <a:pos x="1053" y="425"/>
                  </a:cxn>
                  <a:cxn ang="0">
                    <a:pos x="1078" y="419"/>
                  </a:cxn>
                  <a:cxn ang="0">
                    <a:pos x="1066" y="377"/>
                  </a:cxn>
                  <a:cxn ang="0">
                    <a:pos x="1047" y="336"/>
                  </a:cxn>
                  <a:cxn ang="0">
                    <a:pos x="986" y="252"/>
                  </a:cxn>
                  <a:cxn ang="0">
                    <a:pos x="907" y="180"/>
                  </a:cxn>
                  <a:cxn ang="0">
                    <a:pos x="810" y="120"/>
                  </a:cxn>
                  <a:cxn ang="0">
                    <a:pos x="694" y="72"/>
                  </a:cxn>
                  <a:cxn ang="0">
                    <a:pos x="560" y="30"/>
                  </a:cxn>
                  <a:cxn ang="0">
                    <a:pos x="420" y="6"/>
                  </a:cxn>
                  <a:cxn ang="0">
                    <a:pos x="268" y="0"/>
                  </a:cxn>
                  <a:cxn ang="0">
                    <a:pos x="134" y="6"/>
                  </a:cxn>
                  <a:cxn ang="0">
                    <a:pos x="0" y="24"/>
                  </a:cxn>
                  <a:cxn ang="0">
                    <a:pos x="12" y="36"/>
                  </a:cxn>
                  <a:cxn ang="0">
                    <a:pos x="134" y="18"/>
                  </a:cxn>
                  <a:cxn ang="0">
                    <a:pos x="268" y="12"/>
                  </a:cxn>
                  <a:cxn ang="0">
                    <a:pos x="420" y="18"/>
                  </a:cxn>
                  <a:cxn ang="0">
                    <a:pos x="554" y="42"/>
                  </a:cxn>
                  <a:cxn ang="0">
                    <a:pos x="682" y="84"/>
                  </a:cxn>
                  <a:cxn ang="0">
                    <a:pos x="798" y="132"/>
                  </a:cxn>
                  <a:cxn ang="0">
                    <a:pos x="895" y="192"/>
                  </a:cxn>
                  <a:cxn ang="0">
                    <a:pos x="968" y="264"/>
                  </a:cxn>
                  <a:cxn ang="0">
                    <a:pos x="999" y="300"/>
                  </a:cxn>
                  <a:cxn ang="0">
                    <a:pos x="1023" y="342"/>
                  </a:cxn>
                  <a:cxn ang="0">
                    <a:pos x="1041" y="383"/>
                  </a:cxn>
                  <a:cxn ang="0">
                    <a:pos x="1053" y="425"/>
                  </a:cxn>
                  <a:cxn ang="0">
                    <a:pos x="1053" y="425"/>
                  </a:cxn>
                </a:cxnLst>
                <a:rect l="0" t="0" r="r" b="b"/>
                <a:pathLst>
                  <a:path w="1078" h="425">
                    <a:moveTo>
                      <a:pt x="1053" y="425"/>
                    </a:moveTo>
                    <a:lnTo>
                      <a:pt x="1078" y="419"/>
                    </a:lnTo>
                    <a:lnTo>
                      <a:pt x="1066" y="377"/>
                    </a:lnTo>
                    <a:lnTo>
                      <a:pt x="1047" y="336"/>
                    </a:lnTo>
                    <a:lnTo>
                      <a:pt x="986" y="252"/>
                    </a:lnTo>
                    <a:lnTo>
                      <a:pt x="907" y="180"/>
                    </a:lnTo>
                    <a:lnTo>
                      <a:pt x="810" y="120"/>
                    </a:lnTo>
                    <a:lnTo>
                      <a:pt x="694" y="72"/>
                    </a:lnTo>
                    <a:lnTo>
                      <a:pt x="560" y="30"/>
                    </a:lnTo>
                    <a:lnTo>
                      <a:pt x="420" y="6"/>
                    </a:lnTo>
                    <a:lnTo>
                      <a:pt x="268" y="0"/>
                    </a:lnTo>
                    <a:lnTo>
                      <a:pt x="134" y="6"/>
                    </a:lnTo>
                    <a:lnTo>
                      <a:pt x="0" y="24"/>
                    </a:lnTo>
                    <a:lnTo>
                      <a:pt x="12" y="36"/>
                    </a:lnTo>
                    <a:lnTo>
                      <a:pt x="134" y="18"/>
                    </a:lnTo>
                    <a:lnTo>
                      <a:pt x="268" y="12"/>
                    </a:lnTo>
                    <a:lnTo>
                      <a:pt x="420" y="18"/>
                    </a:lnTo>
                    <a:lnTo>
                      <a:pt x="554" y="42"/>
                    </a:lnTo>
                    <a:lnTo>
                      <a:pt x="682" y="84"/>
                    </a:lnTo>
                    <a:lnTo>
                      <a:pt x="798" y="132"/>
                    </a:lnTo>
                    <a:lnTo>
                      <a:pt x="895" y="192"/>
                    </a:lnTo>
                    <a:lnTo>
                      <a:pt x="968" y="264"/>
                    </a:lnTo>
                    <a:lnTo>
                      <a:pt x="999" y="300"/>
                    </a:lnTo>
                    <a:lnTo>
                      <a:pt x="1023" y="342"/>
                    </a:lnTo>
                    <a:lnTo>
                      <a:pt x="1041" y="383"/>
                    </a:lnTo>
                    <a:lnTo>
                      <a:pt x="1053" y="425"/>
                    </a:lnTo>
                    <a:lnTo>
                      <a:pt x="1053" y="42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55" name="Freeform 33"/>
              <p:cNvSpPr>
                <a:spLocks/>
              </p:cNvSpPr>
              <p:nvPr/>
            </p:nvSpPr>
            <p:spPr bwMode="hidden">
              <a:xfrm>
                <a:off x="3304" y="4080"/>
                <a:ext cx="98" cy="234"/>
              </a:xfrm>
              <a:custGeom>
                <a:avLst/>
                <a:gdLst/>
                <a:ahLst/>
                <a:cxnLst>
                  <a:cxn ang="0">
                    <a:pos x="0" y="234"/>
                  </a:cxn>
                  <a:cxn ang="0">
                    <a:pos x="25" y="234"/>
                  </a:cxn>
                  <a:cxn ang="0">
                    <a:pos x="55" y="186"/>
                  </a:cxn>
                  <a:cxn ang="0">
                    <a:pos x="80" y="138"/>
                  </a:cxn>
                  <a:cxn ang="0">
                    <a:pos x="92" y="90"/>
                  </a:cxn>
                  <a:cxn ang="0">
                    <a:pos x="98" y="36"/>
                  </a:cxn>
                  <a:cxn ang="0">
                    <a:pos x="98" y="0"/>
                  </a:cxn>
                  <a:cxn ang="0">
                    <a:pos x="74" y="0"/>
                  </a:cxn>
                  <a:cxn ang="0">
                    <a:pos x="74" y="36"/>
                  </a:cxn>
                  <a:cxn ang="0">
                    <a:pos x="67" y="90"/>
                  </a:cxn>
                  <a:cxn ang="0">
                    <a:pos x="55" y="138"/>
                  </a:cxn>
                  <a:cxn ang="0">
                    <a:pos x="31" y="186"/>
                  </a:cxn>
                  <a:cxn ang="0">
                    <a:pos x="0" y="234"/>
                  </a:cxn>
                  <a:cxn ang="0">
                    <a:pos x="0" y="234"/>
                  </a:cxn>
                </a:cxnLst>
                <a:rect l="0" t="0" r="r" b="b"/>
                <a:pathLst>
                  <a:path w="98" h="234">
                    <a:moveTo>
                      <a:pt x="0" y="234"/>
                    </a:moveTo>
                    <a:lnTo>
                      <a:pt x="25" y="234"/>
                    </a:lnTo>
                    <a:lnTo>
                      <a:pt x="55" y="186"/>
                    </a:lnTo>
                    <a:lnTo>
                      <a:pt x="80" y="138"/>
                    </a:lnTo>
                    <a:lnTo>
                      <a:pt x="92" y="90"/>
                    </a:lnTo>
                    <a:lnTo>
                      <a:pt x="98" y="36"/>
                    </a:lnTo>
                    <a:lnTo>
                      <a:pt x="98" y="0"/>
                    </a:lnTo>
                    <a:lnTo>
                      <a:pt x="74" y="0"/>
                    </a:lnTo>
                    <a:lnTo>
                      <a:pt x="74" y="36"/>
                    </a:lnTo>
                    <a:lnTo>
                      <a:pt x="67" y="90"/>
                    </a:lnTo>
                    <a:lnTo>
                      <a:pt x="55" y="138"/>
                    </a:lnTo>
                    <a:lnTo>
                      <a:pt x="31" y="186"/>
                    </a:lnTo>
                    <a:lnTo>
                      <a:pt x="0" y="234"/>
                    </a:lnTo>
                    <a:lnTo>
                      <a:pt x="0" y="23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56" name="Freeform 34"/>
              <p:cNvSpPr>
                <a:spLocks/>
              </p:cNvSpPr>
              <p:nvPr/>
            </p:nvSpPr>
            <p:spPr bwMode="hidden">
              <a:xfrm>
                <a:off x="1776" y="3673"/>
                <a:ext cx="481" cy="641"/>
              </a:xfrm>
              <a:custGeom>
                <a:avLst/>
                <a:gdLst/>
                <a:ahLst/>
                <a:cxnLst>
                  <a:cxn ang="0">
                    <a:pos x="18" y="443"/>
                  </a:cxn>
                  <a:cxn ang="0">
                    <a:pos x="24" y="371"/>
                  </a:cxn>
                  <a:cxn ang="0">
                    <a:pos x="55" y="305"/>
                  </a:cxn>
                  <a:cxn ang="0">
                    <a:pos x="91" y="246"/>
                  </a:cxn>
                  <a:cxn ang="0">
                    <a:pos x="146" y="186"/>
                  </a:cxn>
                  <a:cxn ang="0">
                    <a:pos x="213" y="132"/>
                  </a:cxn>
                  <a:cxn ang="0">
                    <a:pos x="292" y="84"/>
                  </a:cxn>
                  <a:cxn ang="0">
                    <a:pos x="384" y="48"/>
                  </a:cxn>
                  <a:cxn ang="0">
                    <a:pos x="481" y="12"/>
                  </a:cxn>
                  <a:cxn ang="0">
                    <a:pos x="457" y="0"/>
                  </a:cxn>
                  <a:cxn ang="0">
                    <a:pos x="359" y="36"/>
                  </a:cxn>
                  <a:cxn ang="0">
                    <a:pos x="274" y="78"/>
                  </a:cxn>
                  <a:cxn ang="0">
                    <a:pos x="195" y="126"/>
                  </a:cxn>
                  <a:cxn ang="0">
                    <a:pos x="128" y="180"/>
                  </a:cxn>
                  <a:cxn ang="0">
                    <a:pos x="73" y="240"/>
                  </a:cxn>
                  <a:cxn ang="0">
                    <a:pos x="37" y="305"/>
                  </a:cxn>
                  <a:cxn ang="0">
                    <a:pos x="6" y="371"/>
                  </a:cxn>
                  <a:cxn ang="0">
                    <a:pos x="0" y="443"/>
                  </a:cxn>
                  <a:cxn ang="0">
                    <a:pos x="6" y="497"/>
                  </a:cxn>
                  <a:cxn ang="0">
                    <a:pos x="18" y="545"/>
                  </a:cxn>
                  <a:cxn ang="0">
                    <a:pos x="43" y="593"/>
                  </a:cxn>
                  <a:cxn ang="0">
                    <a:pos x="73" y="641"/>
                  </a:cxn>
                  <a:cxn ang="0">
                    <a:pos x="97" y="641"/>
                  </a:cxn>
                  <a:cxn ang="0">
                    <a:pos x="67" y="593"/>
                  </a:cxn>
                  <a:cxn ang="0">
                    <a:pos x="43" y="545"/>
                  </a:cxn>
                  <a:cxn ang="0">
                    <a:pos x="24" y="497"/>
                  </a:cxn>
                  <a:cxn ang="0">
                    <a:pos x="18" y="443"/>
                  </a:cxn>
                  <a:cxn ang="0">
                    <a:pos x="18" y="443"/>
                  </a:cxn>
                </a:cxnLst>
                <a:rect l="0" t="0" r="r" b="b"/>
                <a:pathLst>
                  <a:path w="481" h="641">
                    <a:moveTo>
                      <a:pt x="18" y="443"/>
                    </a:moveTo>
                    <a:lnTo>
                      <a:pt x="24" y="371"/>
                    </a:lnTo>
                    <a:lnTo>
                      <a:pt x="55" y="305"/>
                    </a:lnTo>
                    <a:lnTo>
                      <a:pt x="91" y="246"/>
                    </a:lnTo>
                    <a:lnTo>
                      <a:pt x="146" y="186"/>
                    </a:lnTo>
                    <a:lnTo>
                      <a:pt x="213" y="132"/>
                    </a:lnTo>
                    <a:lnTo>
                      <a:pt x="292" y="84"/>
                    </a:lnTo>
                    <a:lnTo>
                      <a:pt x="384" y="48"/>
                    </a:lnTo>
                    <a:lnTo>
                      <a:pt x="481" y="12"/>
                    </a:lnTo>
                    <a:lnTo>
                      <a:pt x="457" y="0"/>
                    </a:lnTo>
                    <a:lnTo>
                      <a:pt x="359" y="36"/>
                    </a:lnTo>
                    <a:lnTo>
                      <a:pt x="274" y="78"/>
                    </a:lnTo>
                    <a:lnTo>
                      <a:pt x="195" y="126"/>
                    </a:lnTo>
                    <a:lnTo>
                      <a:pt x="128" y="180"/>
                    </a:lnTo>
                    <a:lnTo>
                      <a:pt x="73" y="240"/>
                    </a:lnTo>
                    <a:lnTo>
                      <a:pt x="37" y="305"/>
                    </a:lnTo>
                    <a:lnTo>
                      <a:pt x="6" y="371"/>
                    </a:lnTo>
                    <a:lnTo>
                      <a:pt x="0" y="443"/>
                    </a:lnTo>
                    <a:lnTo>
                      <a:pt x="6" y="497"/>
                    </a:lnTo>
                    <a:lnTo>
                      <a:pt x="18" y="545"/>
                    </a:lnTo>
                    <a:lnTo>
                      <a:pt x="43" y="593"/>
                    </a:lnTo>
                    <a:lnTo>
                      <a:pt x="73" y="641"/>
                    </a:lnTo>
                    <a:lnTo>
                      <a:pt x="97" y="641"/>
                    </a:lnTo>
                    <a:lnTo>
                      <a:pt x="67" y="593"/>
                    </a:lnTo>
                    <a:lnTo>
                      <a:pt x="43" y="545"/>
                    </a:lnTo>
                    <a:lnTo>
                      <a:pt x="24" y="497"/>
                    </a:lnTo>
                    <a:lnTo>
                      <a:pt x="18" y="443"/>
                    </a:lnTo>
                    <a:lnTo>
                      <a:pt x="18" y="443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</p:grpSp>
        <p:grpSp>
          <p:nvGrpSpPr>
            <p:cNvPr id="8" name="Group 35"/>
            <p:cNvGrpSpPr>
              <a:grpSpLocks/>
            </p:cNvGrpSpPr>
            <p:nvPr userDrawn="1"/>
          </p:nvGrpSpPr>
          <p:grpSpPr bwMode="auto">
            <a:xfrm>
              <a:off x="4128" y="3360"/>
              <a:ext cx="1351" cy="821"/>
              <a:chOff x="4128" y="3360"/>
              <a:chExt cx="1351" cy="821"/>
            </a:xfrm>
          </p:grpSpPr>
          <p:sp>
            <p:nvSpPr>
              <p:cNvPr id="22" name="Freeform 36"/>
              <p:cNvSpPr>
                <a:spLocks noEditPoints="1"/>
              </p:cNvSpPr>
              <p:nvPr/>
            </p:nvSpPr>
            <p:spPr bwMode="hidden">
              <a:xfrm>
                <a:off x="4200" y="3402"/>
                <a:ext cx="1201" cy="731"/>
              </a:xfrm>
              <a:custGeom>
                <a:avLst/>
                <a:gdLst/>
                <a:ahLst/>
                <a:cxnLst>
                  <a:cxn ang="0">
                    <a:pos x="484" y="6"/>
                  </a:cxn>
                  <a:cxn ang="0">
                    <a:pos x="263" y="60"/>
                  </a:cxn>
                  <a:cxn ang="0">
                    <a:pos x="101" y="162"/>
                  </a:cxn>
                  <a:cxn ang="0">
                    <a:pos x="12" y="294"/>
                  </a:cxn>
                  <a:cxn ang="0">
                    <a:pos x="0" y="366"/>
                  </a:cxn>
                  <a:cxn ang="0">
                    <a:pos x="12" y="437"/>
                  </a:cxn>
                  <a:cxn ang="0">
                    <a:pos x="101" y="569"/>
                  </a:cxn>
                  <a:cxn ang="0">
                    <a:pos x="263" y="671"/>
                  </a:cxn>
                  <a:cxn ang="0">
                    <a:pos x="484" y="725"/>
                  </a:cxn>
                  <a:cxn ang="0">
                    <a:pos x="723" y="725"/>
                  </a:cxn>
                  <a:cxn ang="0">
                    <a:pos x="938" y="671"/>
                  </a:cxn>
                  <a:cxn ang="0">
                    <a:pos x="1100" y="569"/>
                  </a:cxn>
                  <a:cxn ang="0">
                    <a:pos x="1189" y="437"/>
                  </a:cxn>
                  <a:cxn ang="0">
                    <a:pos x="1201" y="366"/>
                  </a:cxn>
                  <a:cxn ang="0">
                    <a:pos x="1189" y="294"/>
                  </a:cxn>
                  <a:cxn ang="0">
                    <a:pos x="1100" y="162"/>
                  </a:cxn>
                  <a:cxn ang="0">
                    <a:pos x="938" y="60"/>
                  </a:cxn>
                  <a:cxn ang="0">
                    <a:pos x="723" y="6"/>
                  </a:cxn>
                  <a:cxn ang="0">
                    <a:pos x="604" y="0"/>
                  </a:cxn>
                  <a:cxn ang="0">
                    <a:pos x="490" y="701"/>
                  </a:cxn>
                  <a:cxn ang="0">
                    <a:pos x="287" y="647"/>
                  </a:cxn>
                  <a:cxn ang="0">
                    <a:pos x="131" y="557"/>
                  </a:cxn>
                  <a:cxn ang="0">
                    <a:pos x="48" y="437"/>
                  </a:cxn>
                  <a:cxn ang="0">
                    <a:pos x="36" y="366"/>
                  </a:cxn>
                  <a:cxn ang="0">
                    <a:pos x="48" y="300"/>
                  </a:cxn>
                  <a:cxn ang="0">
                    <a:pos x="131" y="174"/>
                  </a:cxn>
                  <a:cxn ang="0">
                    <a:pos x="287" y="84"/>
                  </a:cxn>
                  <a:cxn ang="0">
                    <a:pos x="490" y="30"/>
                  </a:cxn>
                  <a:cxn ang="0">
                    <a:pos x="717" y="30"/>
                  </a:cxn>
                  <a:cxn ang="0">
                    <a:pos x="920" y="84"/>
                  </a:cxn>
                  <a:cxn ang="0">
                    <a:pos x="1070" y="174"/>
                  </a:cxn>
                  <a:cxn ang="0">
                    <a:pos x="1153" y="300"/>
                  </a:cxn>
                  <a:cxn ang="0">
                    <a:pos x="1153" y="437"/>
                  </a:cxn>
                  <a:cxn ang="0">
                    <a:pos x="1070" y="557"/>
                  </a:cxn>
                  <a:cxn ang="0">
                    <a:pos x="920" y="647"/>
                  </a:cxn>
                  <a:cxn ang="0">
                    <a:pos x="717" y="701"/>
                  </a:cxn>
                  <a:cxn ang="0">
                    <a:pos x="604" y="707"/>
                  </a:cxn>
                </a:cxnLst>
                <a:rect l="0" t="0" r="r" b="b"/>
                <a:pathLst>
                  <a:path w="1201" h="731">
                    <a:moveTo>
                      <a:pt x="604" y="0"/>
                    </a:moveTo>
                    <a:lnTo>
                      <a:pt x="484" y="6"/>
                    </a:lnTo>
                    <a:lnTo>
                      <a:pt x="370" y="30"/>
                    </a:lnTo>
                    <a:lnTo>
                      <a:pt x="263" y="60"/>
                    </a:lnTo>
                    <a:lnTo>
                      <a:pt x="179" y="108"/>
                    </a:lnTo>
                    <a:lnTo>
                      <a:pt x="101" y="162"/>
                    </a:lnTo>
                    <a:lnTo>
                      <a:pt x="48" y="222"/>
                    </a:lnTo>
                    <a:lnTo>
                      <a:pt x="12" y="294"/>
                    </a:lnTo>
                    <a:lnTo>
                      <a:pt x="6" y="330"/>
                    </a:lnTo>
                    <a:lnTo>
                      <a:pt x="0" y="366"/>
                    </a:lnTo>
                    <a:lnTo>
                      <a:pt x="6" y="401"/>
                    </a:lnTo>
                    <a:lnTo>
                      <a:pt x="12" y="437"/>
                    </a:lnTo>
                    <a:lnTo>
                      <a:pt x="48" y="509"/>
                    </a:lnTo>
                    <a:lnTo>
                      <a:pt x="101" y="569"/>
                    </a:lnTo>
                    <a:lnTo>
                      <a:pt x="179" y="623"/>
                    </a:lnTo>
                    <a:lnTo>
                      <a:pt x="263" y="671"/>
                    </a:lnTo>
                    <a:lnTo>
                      <a:pt x="370" y="701"/>
                    </a:lnTo>
                    <a:lnTo>
                      <a:pt x="484" y="725"/>
                    </a:lnTo>
                    <a:lnTo>
                      <a:pt x="604" y="731"/>
                    </a:lnTo>
                    <a:lnTo>
                      <a:pt x="723" y="725"/>
                    </a:lnTo>
                    <a:lnTo>
                      <a:pt x="837" y="701"/>
                    </a:lnTo>
                    <a:lnTo>
                      <a:pt x="938" y="671"/>
                    </a:lnTo>
                    <a:lnTo>
                      <a:pt x="1028" y="623"/>
                    </a:lnTo>
                    <a:lnTo>
                      <a:pt x="1100" y="569"/>
                    </a:lnTo>
                    <a:lnTo>
                      <a:pt x="1153" y="509"/>
                    </a:lnTo>
                    <a:lnTo>
                      <a:pt x="1189" y="437"/>
                    </a:lnTo>
                    <a:lnTo>
                      <a:pt x="1201" y="401"/>
                    </a:lnTo>
                    <a:lnTo>
                      <a:pt x="1201" y="366"/>
                    </a:lnTo>
                    <a:lnTo>
                      <a:pt x="1201" y="330"/>
                    </a:lnTo>
                    <a:lnTo>
                      <a:pt x="1189" y="294"/>
                    </a:lnTo>
                    <a:lnTo>
                      <a:pt x="1153" y="222"/>
                    </a:lnTo>
                    <a:lnTo>
                      <a:pt x="1100" y="162"/>
                    </a:lnTo>
                    <a:lnTo>
                      <a:pt x="1028" y="108"/>
                    </a:lnTo>
                    <a:lnTo>
                      <a:pt x="938" y="60"/>
                    </a:lnTo>
                    <a:lnTo>
                      <a:pt x="837" y="30"/>
                    </a:lnTo>
                    <a:lnTo>
                      <a:pt x="723" y="6"/>
                    </a:lnTo>
                    <a:lnTo>
                      <a:pt x="604" y="0"/>
                    </a:lnTo>
                    <a:lnTo>
                      <a:pt x="604" y="0"/>
                    </a:lnTo>
                    <a:close/>
                    <a:moveTo>
                      <a:pt x="604" y="707"/>
                    </a:moveTo>
                    <a:lnTo>
                      <a:pt x="490" y="701"/>
                    </a:lnTo>
                    <a:lnTo>
                      <a:pt x="382" y="683"/>
                    </a:lnTo>
                    <a:lnTo>
                      <a:pt x="287" y="647"/>
                    </a:lnTo>
                    <a:lnTo>
                      <a:pt x="203" y="611"/>
                    </a:lnTo>
                    <a:lnTo>
                      <a:pt x="131" y="557"/>
                    </a:lnTo>
                    <a:lnTo>
                      <a:pt x="83" y="497"/>
                    </a:lnTo>
                    <a:lnTo>
                      <a:pt x="48" y="437"/>
                    </a:lnTo>
                    <a:lnTo>
                      <a:pt x="42" y="401"/>
                    </a:lnTo>
                    <a:lnTo>
                      <a:pt x="36" y="366"/>
                    </a:lnTo>
                    <a:lnTo>
                      <a:pt x="42" y="330"/>
                    </a:lnTo>
                    <a:lnTo>
                      <a:pt x="48" y="300"/>
                    </a:lnTo>
                    <a:lnTo>
                      <a:pt x="83" y="234"/>
                    </a:lnTo>
                    <a:lnTo>
                      <a:pt x="131" y="174"/>
                    </a:lnTo>
                    <a:lnTo>
                      <a:pt x="203" y="126"/>
                    </a:lnTo>
                    <a:lnTo>
                      <a:pt x="287" y="84"/>
                    </a:lnTo>
                    <a:lnTo>
                      <a:pt x="382" y="54"/>
                    </a:lnTo>
                    <a:lnTo>
                      <a:pt x="490" y="30"/>
                    </a:lnTo>
                    <a:lnTo>
                      <a:pt x="604" y="24"/>
                    </a:lnTo>
                    <a:lnTo>
                      <a:pt x="717" y="30"/>
                    </a:lnTo>
                    <a:lnTo>
                      <a:pt x="825" y="54"/>
                    </a:lnTo>
                    <a:lnTo>
                      <a:pt x="920" y="84"/>
                    </a:lnTo>
                    <a:lnTo>
                      <a:pt x="1004" y="126"/>
                    </a:lnTo>
                    <a:lnTo>
                      <a:pt x="1070" y="174"/>
                    </a:lnTo>
                    <a:lnTo>
                      <a:pt x="1124" y="234"/>
                    </a:lnTo>
                    <a:lnTo>
                      <a:pt x="1153" y="300"/>
                    </a:lnTo>
                    <a:lnTo>
                      <a:pt x="1165" y="366"/>
                    </a:lnTo>
                    <a:lnTo>
                      <a:pt x="1153" y="437"/>
                    </a:lnTo>
                    <a:lnTo>
                      <a:pt x="1124" y="497"/>
                    </a:lnTo>
                    <a:lnTo>
                      <a:pt x="1070" y="557"/>
                    </a:lnTo>
                    <a:lnTo>
                      <a:pt x="1004" y="611"/>
                    </a:lnTo>
                    <a:lnTo>
                      <a:pt x="920" y="647"/>
                    </a:lnTo>
                    <a:lnTo>
                      <a:pt x="825" y="683"/>
                    </a:lnTo>
                    <a:lnTo>
                      <a:pt x="717" y="701"/>
                    </a:lnTo>
                    <a:lnTo>
                      <a:pt x="604" y="707"/>
                    </a:lnTo>
                    <a:lnTo>
                      <a:pt x="604" y="70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23" name="Freeform 37"/>
              <p:cNvSpPr>
                <a:spLocks/>
              </p:cNvSpPr>
              <p:nvPr/>
            </p:nvSpPr>
            <p:spPr bwMode="hidden">
              <a:xfrm>
                <a:off x="4128" y="3366"/>
                <a:ext cx="544" cy="737"/>
              </a:xfrm>
              <a:custGeom>
                <a:avLst/>
                <a:gdLst/>
                <a:ahLst/>
                <a:cxnLst>
                  <a:cxn ang="0">
                    <a:pos x="24" y="402"/>
                  </a:cxn>
                  <a:cxn ang="0">
                    <a:pos x="36" y="330"/>
                  </a:cxn>
                  <a:cxn ang="0">
                    <a:pos x="66" y="264"/>
                  </a:cxn>
                  <a:cxn ang="0">
                    <a:pos x="108" y="204"/>
                  </a:cxn>
                  <a:cxn ang="0">
                    <a:pos x="173" y="150"/>
                  </a:cxn>
                  <a:cxn ang="0">
                    <a:pos x="251" y="102"/>
                  </a:cxn>
                  <a:cxn ang="0">
                    <a:pos x="335" y="60"/>
                  </a:cxn>
                  <a:cxn ang="0">
                    <a:pos x="436" y="30"/>
                  </a:cxn>
                  <a:cxn ang="0">
                    <a:pos x="544" y="12"/>
                  </a:cxn>
                  <a:cxn ang="0">
                    <a:pos x="544" y="0"/>
                  </a:cxn>
                  <a:cxn ang="0">
                    <a:pos x="430" y="18"/>
                  </a:cxn>
                  <a:cxn ang="0">
                    <a:pos x="329" y="48"/>
                  </a:cxn>
                  <a:cxn ang="0">
                    <a:pos x="233" y="90"/>
                  </a:cxn>
                  <a:cxn ang="0">
                    <a:pos x="155" y="138"/>
                  </a:cxn>
                  <a:cxn ang="0">
                    <a:pos x="90" y="198"/>
                  </a:cxn>
                  <a:cxn ang="0">
                    <a:pos x="42" y="258"/>
                  </a:cxn>
                  <a:cxn ang="0">
                    <a:pos x="12" y="330"/>
                  </a:cxn>
                  <a:cxn ang="0">
                    <a:pos x="0" y="402"/>
                  </a:cxn>
                  <a:cxn ang="0">
                    <a:pos x="6" y="455"/>
                  </a:cxn>
                  <a:cxn ang="0">
                    <a:pos x="18" y="503"/>
                  </a:cxn>
                  <a:cxn ang="0">
                    <a:pos x="42" y="545"/>
                  </a:cxn>
                  <a:cxn ang="0">
                    <a:pos x="78" y="593"/>
                  </a:cxn>
                  <a:cxn ang="0">
                    <a:pos x="114" y="635"/>
                  </a:cxn>
                  <a:cxn ang="0">
                    <a:pos x="161" y="671"/>
                  </a:cxn>
                  <a:cxn ang="0">
                    <a:pos x="221" y="707"/>
                  </a:cxn>
                  <a:cxn ang="0">
                    <a:pos x="281" y="737"/>
                  </a:cxn>
                  <a:cxn ang="0">
                    <a:pos x="323" y="737"/>
                  </a:cxn>
                  <a:cxn ang="0">
                    <a:pos x="257" y="707"/>
                  </a:cxn>
                  <a:cxn ang="0">
                    <a:pos x="203" y="671"/>
                  </a:cxn>
                  <a:cxn ang="0">
                    <a:pos x="149" y="635"/>
                  </a:cxn>
                  <a:cxn ang="0">
                    <a:pos x="108" y="593"/>
                  </a:cxn>
                  <a:cxn ang="0">
                    <a:pos x="72" y="551"/>
                  </a:cxn>
                  <a:cxn ang="0">
                    <a:pos x="48" y="503"/>
                  </a:cxn>
                  <a:cxn ang="0">
                    <a:pos x="30" y="455"/>
                  </a:cxn>
                  <a:cxn ang="0">
                    <a:pos x="24" y="402"/>
                  </a:cxn>
                  <a:cxn ang="0">
                    <a:pos x="24" y="402"/>
                  </a:cxn>
                </a:cxnLst>
                <a:rect l="0" t="0" r="r" b="b"/>
                <a:pathLst>
                  <a:path w="544" h="737">
                    <a:moveTo>
                      <a:pt x="24" y="402"/>
                    </a:moveTo>
                    <a:lnTo>
                      <a:pt x="36" y="330"/>
                    </a:lnTo>
                    <a:lnTo>
                      <a:pt x="66" y="264"/>
                    </a:lnTo>
                    <a:lnTo>
                      <a:pt x="108" y="204"/>
                    </a:lnTo>
                    <a:lnTo>
                      <a:pt x="173" y="150"/>
                    </a:lnTo>
                    <a:lnTo>
                      <a:pt x="251" y="102"/>
                    </a:lnTo>
                    <a:lnTo>
                      <a:pt x="335" y="60"/>
                    </a:lnTo>
                    <a:lnTo>
                      <a:pt x="436" y="30"/>
                    </a:lnTo>
                    <a:lnTo>
                      <a:pt x="544" y="12"/>
                    </a:lnTo>
                    <a:lnTo>
                      <a:pt x="544" y="0"/>
                    </a:lnTo>
                    <a:lnTo>
                      <a:pt x="430" y="18"/>
                    </a:lnTo>
                    <a:lnTo>
                      <a:pt x="329" y="48"/>
                    </a:lnTo>
                    <a:lnTo>
                      <a:pt x="233" y="90"/>
                    </a:lnTo>
                    <a:lnTo>
                      <a:pt x="155" y="138"/>
                    </a:lnTo>
                    <a:lnTo>
                      <a:pt x="90" y="198"/>
                    </a:lnTo>
                    <a:lnTo>
                      <a:pt x="42" y="258"/>
                    </a:lnTo>
                    <a:lnTo>
                      <a:pt x="12" y="330"/>
                    </a:lnTo>
                    <a:lnTo>
                      <a:pt x="0" y="402"/>
                    </a:lnTo>
                    <a:lnTo>
                      <a:pt x="6" y="455"/>
                    </a:lnTo>
                    <a:lnTo>
                      <a:pt x="18" y="503"/>
                    </a:lnTo>
                    <a:lnTo>
                      <a:pt x="42" y="545"/>
                    </a:lnTo>
                    <a:lnTo>
                      <a:pt x="78" y="593"/>
                    </a:lnTo>
                    <a:lnTo>
                      <a:pt x="114" y="635"/>
                    </a:lnTo>
                    <a:lnTo>
                      <a:pt x="161" y="671"/>
                    </a:lnTo>
                    <a:lnTo>
                      <a:pt x="221" y="707"/>
                    </a:lnTo>
                    <a:lnTo>
                      <a:pt x="281" y="737"/>
                    </a:lnTo>
                    <a:lnTo>
                      <a:pt x="323" y="737"/>
                    </a:lnTo>
                    <a:lnTo>
                      <a:pt x="257" y="707"/>
                    </a:lnTo>
                    <a:lnTo>
                      <a:pt x="203" y="671"/>
                    </a:lnTo>
                    <a:lnTo>
                      <a:pt x="149" y="635"/>
                    </a:lnTo>
                    <a:lnTo>
                      <a:pt x="108" y="593"/>
                    </a:lnTo>
                    <a:lnTo>
                      <a:pt x="72" y="551"/>
                    </a:lnTo>
                    <a:lnTo>
                      <a:pt x="48" y="503"/>
                    </a:lnTo>
                    <a:lnTo>
                      <a:pt x="30" y="455"/>
                    </a:lnTo>
                    <a:lnTo>
                      <a:pt x="24" y="402"/>
                    </a:lnTo>
                    <a:lnTo>
                      <a:pt x="24" y="40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24" name="Freeform 38"/>
              <p:cNvSpPr>
                <a:spLocks/>
              </p:cNvSpPr>
              <p:nvPr/>
            </p:nvSpPr>
            <p:spPr bwMode="hidden">
              <a:xfrm>
                <a:off x="4792" y="3360"/>
                <a:ext cx="609" cy="252"/>
              </a:xfrm>
              <a:custGeom>
                <a:avLst/>
                <a:gdLst/>
                <a:ahLst/>
                <a:cxnLst>
                  <a:cxn ang="0">
                    <a:pos x="12" y="12"/>
                  </a:cxn>
                  <a:cxn ang="0">
                    <a:pos x="113" y="18"/>
                  </a:cxn>
                  <a:cxn ang="0">
                    <a:pos x="203" y="30"/>
                  </a:cxn>
                  <a:cxn ang="0">
                    <a:pos x="292" y="48"/>
                  </a:cxn>
                  <a:cxn ang="0">
                    <a:pos x="376" y="78"/>
                  </a:cxn>
                  <a:cxn ang="0">
                    <a:pos x="448" y="114"/>
                  </a:cxn>
                  <a:cxn ang="0">
                    <a:pos x="514" y="156"/>
                  </a:cxn>
                  <a:cxn ang="0">
                    <a:pos x="567" y="198"/>
                  </a:cxn>
                  <a:cxn ang="0">
                    <a:pos x="609" y="252"/>
                  </a:cxn>
                  <a:cxn ang="0">
                    <a:pos x="609" y="216"/>
                  </a:cxn>
                  <a:cxn ang="0">
                    <a:pos x="561" y="168"/>
                  </a:cxn>
                  <a:cxn ang="0">
                    <a:pos x="502" y="126"/>
                  </a:cxn>
                  <a:cxn ang="0">
                    <a:pos x="436" y="90"/>
                  </a:cxn>
                  <a:cxn ang="0">
                    <a:pos x="364" y="60"/>
                  </a:cxn>
                  <a:cxn ang="0">
                    <a:pos x="286" y="36"/>
                  </a:cxn>
                  <a:cxn ang="0">
                    <a:pos x="197" y="18"/>
                  </a:cxn>
                  <a:cxn ang="0">
                    <a:pos x="107" y="6"/>
                  </a:cxn>
                  <a:cxn ang="0">
                    <a:pos x="12" y="0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6" y="12"/>
                  </a:cxn>
                  <a:cxn ang="0">
                    <a:pos x="12" y="12"/>
                  </a:cxn>
                  <a:cxn ang="0">
                    <a:pos x="12" y="12"/>
                  </a:cxn>
                </a:cxnLst>
                <a:rect l="0" t="0" r="r" b="b"/>
                <a:pathLst>
                  <a:path w="609" h="252">
                    <a:moveTo>
                      <a:pt x="12" y="12"/>
                    </a:moveTo>
                    <a:lnTo>
                      <a:pt x="113" y="18"/>
                    </a:lnTo>
                    <a:lnTo>
                      <a:pt x="203" y="30"/>
                    </a:lnTo>
                    <a:lnTo>
                      <a:pt x="292" y="48"/>
                    </a:lnTo>
                    <a:lnTo>
                      <a:pt x="376" y="78"/>
                    </a:lnTo>
                    <a:lnTo>
                      <a:pt x="448" y="114"/>
                    </a:lnTo>
                    <a:lnTo>
                      <a:pt x="514" y="156"/>
                    </a:lnTo>
                    <a:lnTo>
                      <a:pt x="567" y="198"/>
                    </a:lnTo>
                    <a:lnTo>
                      <a:pt x="609" y="252"/>
                    </a:lnTo>
                    <a:lnTo>
                      <a:pt x="609" y="216"/>
                    </a:lnTo>
                    <a:lnTo>
                      <a:pt x="561" y="168"/>
                    </a:lnTo>
                    <a:lnTo>
                      <a:pt x="502" y="126"/>
                    </a:lnTo>
                    <a:lnTo>
                      <a:pt x="436" y="90"/>
                    </a:lnTo>
                    <a:lnTo>
                      <a:pt x="364" y="60"/>
                    </a:lnTo>
                    <a:lnTo>
                      <a:pt x="286" y="36"/>
                    </a:lnTo>
                    <a:lnTo>
                      <a:pt x="197" y="18"/>
                    </a:lnTo>
                    <a:lnTo>
                      <a:pt x="107" y="6"/>
                    </a:lnTo>
                    <a:lnTo>
                      <a:pt x="12" y="0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" y="12"/>
                    </a:lnTo>
                    <a:lnTo>
                      <a:pt x="12" y="12"/>
                    </a:lnTo>
                    <a:lnTo>
                      <a:pt x="12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25" name="Freeform 39"/>
              <p:cNvSpPr>
                <a:spLocks/>
              </p:cNvSpPr>
              <p:nvPr/>
            </p:nvSpPr>
            <p:spPr bwMode="hidden">
              <a:xfrm>
                <a:off x="5246" y="4007"/>
                <a:ext cx="72" cy="54"/>
              </a:xfrm>
              <a:custGeom>
                <a:avLst/>
                <a:gdLst/>
                <a:ahLst/>
                <a:cxnLst>
                  <a:cxn ang="0">
                    <a:pos x="72" y="0"/>
                  </a:cxn>
                  <a:cxn ang="0">
                    <a:pos x="36" y="30"/>
                  </a:cxn>
                  <a:cxn ang="0">
                    <a:pos x="0" y="54"/>
                  </a:cxn>
                  <a:cxn ang="0">
                    <a:pos x="36" y="54"/>
                  </a:cxn>
                  <a:cxn ang="0">
                    <a:pos x="54" y="42"/>
                  </a:cxn>
                  <a:cxn ang="0">
                    <a:pos x="72" y="24"/>
                  </a:cxn>
                  <a:cxn ang="0">
                    <a:pos x="72" y="24"/>
                  </a:cxn>
                  <a:cxn ang="0">
                    <a:pos x="72" y="0"/>
                  </a:cxn>
                  <a:cxn ang="0">
                    <a:pos x="72" y="0"/>
                  </a:cxn>
                </a:cxnLst>
                <a:rect l="0" t="0" r="r" b="b"/>
                <a:pathLst>
                  <a:path w="72" h="54">
                    <a:moveTo>
                      <a:pt x="72" y="0"/>
                    </a:moveTo>
                    <a:lnTo>
                      <a:pt x="36" y="30"/>
                    </a:lnTo>
                    <a:lnTo>
                      <a:pt x="0" y="54"/>
                    </a:lnTo>
                    <a:lnTo>
                      <a:pt x="36" y="54"/>
                    </a:lnTo>
                    <a:lnTo>
                      <a:pt x="54" y="42"/>
                    </a:lnTo>
                    <a:lnTo>
                      <a:pt x="72" y="24"/>
                    </a:lnTo>
                    <a:lnTo>
                      <a:pt x="72" y="24"/>
                    </a:lnTo>
                    <a:lnTo>
                      <a:pt x="72" y="0"/>
                    </a:lnTo>
                    <a:lnTo>
                      <a:pt x="7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26" name="Freeform 40"/>
              <p:cNvSpPr>
                <a:spLocks/>
              </p:cNvSpPr>
              <p:nvPr/>
            </p:nvSpPr>
            <p:spPr bwMode="hidden">
              <a:xfrm>
                <a:off x="4505" y="4073"/>
                <a:ext cx="705" cy="108"/>
              </a:xfrm>
              <a:custGeom>
                <a:avLst/>
                <a:gdLst/>
                <a:ahLst/>
                <a:cxnLst>
                  <a:cxn ang="0">
                    <a:pos x="299" y="90"/>
                  </a:cxn>
                  <a:cxn ang="0">
                    <a:pos x="221" y="90"/>
                  </a:cxn>
                  <a:cxn ang="0">
                    <a:pos x="143" y="78"/>
                  </a:cxn>
                  <a:cxn ang="0">
                    <a:pos x="0" y="48"/>
                  </a:cxn>
                  <a:cxn ang="0">
                    <a:pos x="0" y="66"/>
                  </a:cxn>
                  <a:cxn ang="0">
                    <a:pos x="143" y="96"/>
                  </a:cxn>
                  <a:cxn ang="0">
                    <a:pos x="221" y="108"/>
                  </a:cxn>
                  <a:cxn ang="0">
                    <a:pos x="299" y="108"/>
                  </a:cxn>
                  <a:cxn ang="0">
                    <a:pos x="412" y="102"/>
                  </a:cxn>
                  <a:cxn ang="0">
                    <a:pos x="520" y="84"/>
                  </a:cxn>
                  <a:cxn ang="0">
                    <a:pos x="615" y="60"/>
                  </a:cxn>
                  <a:cxn ang="0">
                    <a:pos x="705" y="24"/>
                  </a:cxn>
                  <a:cxn ang="0">
                    <a:pos x="705" y="0"/>
                  </a:cxn>
                  <a:cxn ang="0">
                    <a:pos x="615" y="42"/>
                  </a:cxn>
                  <a:cxn ang="0">
                    <a:pos x="520" y="66"/>
                  </a:cxn>
                  <a:cxn ang="0">
                    <a:pos x="412" y="84"/>
                  </a:cxn>
                  <a:cxn ang="0">
                    <a:pos x="299" y="90"/>
                  </a:cxn>
                  <a:cxn ang="0">
                    <a:pos x="299" y="90"/>
                  </a:cxn>
                </a:cxnLst>
                <a:rect l="0" t="0" r="r" b="b"/>
                <a:pathLst>
                  <a:path w="705" h="108">
                    <a:moveTo>
                      <a:pt x="299" y="90"/>
                    </a:moveTo>
                    <a:lnTo>
                      <a:pt x="221" y="90"/>
                    </a:lnTo>
                    <a:lnTo>
                      <a:pt x="143" y="78"/>
                    </a:lnTo>
                    <a:lnTo>
                      <a:pt x="0" y="48"/>
                    </a:lnTo>
                    <a:lnTo>
                      <a:pt x="0" y="66"/>
                    </a:lnTo>
                    <a:lnTo>
                      <a:pt x="143" y="96"/>
                    </a:lnTo>
                    <a:lnTo>
                      <a:pt x="221" y="108"/>
                    </a:lnTo>
                    <a:lnTo>
                      <a:pt x="299" y="108"/>
                    </a:lnTo>
                    <a:lnTo>
                      <a:pt x="412" y="102"/>
                    </a:lnTo>
                    <a:lnTo>
                      <a:pt x="520" y="84"/>
                    </a:lnTo>
                    <a:lnTo>
                      <a:pt x="615" y="60"/>
                    </a:lnTo>
                    <a:lnTo>
                      <a:pt x="705" y="24"/>
                    </a:lnTo>
                    <a:lnTo>
                      <a:pt x="705" y="0"/>
                    </a:lnTo>
                    <a:lnTo>
                      <a:pt x="615" y="42"/>
                    </a:lnTo>
                    <a:lnTo>
                      <a:pt x="520" y="66"/>
                    </a:lnTo>
                    <a:lnTo>
                      <a:pt x="412" y="84"/>
                    </a:lnTo>
                    <a:lnTo>
                      <a:pt x="299" y="90"/>
                    </a:lnTo>
                    <a:lnTo>
                      <a:pt x="299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27" name="Freeform 41"/>
              <p:cNvSpPr>
                <a:spLocks/>
              </p:cNvSpPr>
              <p:nvPr/>
            </p:nvSpPr>
            <p:spPr bwMode="hidden">
              <a:xfrm>
                <a:off x="5336" y="3654"/>
                <a:ext cx="143" cy="341"/>
              </a:xfrm>
              <a:custGeom>
                <a:avLst/>
                <a:gdLst/>
                <a:ahLst/>
                <a:cxnLst>
                  <a:cxn ang="0">
                    <a:pos x="119" y="114"/>
                  </a:cxn>
                  <a:cxn ang="0">
                    <a:pos x="113" y="173"/>
                  </a:cxn>
                  <a:cxn ang="0">
                    <a:pos x="89" y="239"/>
                  </a:cxn>
                  <a:cxn ang="0">
                    <a:pos x="47" y="293"/>
                  </a:cxn>
                  <a:cxn ang="0">
                    <a:pos x="0" y="341"/>
                  </a:cxn>
                  <a:cxn ang="0">
                    <a:pos x="29" y="341"/>
                  </a:cxn>
                  <a:cxn ang="0">
                    <a:pos x="77" y="287"/>
                  </a:cxn>
                  <a:cxn ang="0">
                    <a:pos x="113" y="233"/>
                  </a:cxn>
                  <a:cxn ang="0">
                    <a:pos x="137" y="173"/>
                  </a:cxn>
                  <a:cxn ang="0">
                    <a:pos x="143" y="114"/>
                  </a:cxn>
                  <a:cxn ang="0">
                    <a:pos x="137" y="60"/>
                  </a:cxn>
                  <a:cxn ang="0">
                    <a:pos x="119" y="0"/>
                  </a:cxn>
                  <a:cxn ang="0">
                    <a:pos x="89" y="0"/>
                  </a:cxn>
                  <a:cxn ang="0">
                    <a:pos x="113" y="60"/>
                  </a:cxn>
                  <a:cxn ang="0">
                    <a:pos x="119" y="114"/>
                  </a:cxn>
                  <a:cxn ang="0">
                    <a:pos x="119" y="114"/>
                  </a:cxn>
                </a:cxnLst>
                <a:rect l="0" t="0" r="r" b="b"/>
                <a:pathLst>
                  <a:path w="143" h="341">
                    <a:moveTo>
                      <a:pt x="119" y="114"/>
                    </a:moveTo>
                    <a:lnTo>
                      <a:pt x="113" y="173"/>
                    </a:lnTo>
                    <a:lnTo>
                      <a:pt x="89" y="239"/>
                    </a:lnTo>
                    <a:lnTo>
                      <a:pt x="47" y="293"/>
                    </a:lnTo>
                    <a:lnTo>
                      <a:pt x="0" y="341"/>
                    </a:lnTo>
                    <a:lnTo>
                      <a:pt x="29" y="341"/>
                    </a:lnTo>
                    <a:lnTo>
                      <a:pt x="77" y="287"/>
                    </a:lnTo>
                    <a:lnTo>
                      <a:pt x="113" y="233"/>
                    </a:lnTo>
                    <a:lnTo>
                      <a:pt x="137" y="173"/>
                    </a:lnTo>
                    <a:lnTo>
                      <a:pt x="143" y="114"/>
                    </a:lnTo>
                    <a:lnTo>
                      <a:pt x="137" y="60"/>
                    </a:lnTo>
                    <a:lnTo>
                      <a:pt x="119" y="0"/>
                    </a:lnTo>
                    <a:lnTo>
                      <a:pt x="89" y="0"/>
                    </a:lnTo>
                    <a:lnTo>
                      <a:pt x="113" y="60"/>
                    </a:lnTo>
                    <a:lnTo>
                      <a:pt x="119" y="114"/>
                    </a:lnTo>
                    <a:lnTo>
                      <a:pt x="119" y="1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28" name="Freeform 42"/>
              <p:cNvSpPr>
                <a:spLocks/>
              </p:cNvSpPr>
              <p:nvPr/>
            </p:nvSpPr>
            <p:spPr bwMode="hidden">
              <a:xfrm>
                <a:off x="5061" y="3624"/>
                <a:ext cx="83" cy="90"/>
              </a:xfrm>
              <a:custGeom>
                <a:avLst/>
                <a:gdLst/>
                <a:ahLst/>
                <a:cxnLst>
                  <a:cxn ang="0">
                    <a:pos x="59" y="90"/>
                  </a:cxn>
                  <a:cxn ang="0">
                    <a:pos x="83" y="84"/>
                  </a:cxn>
                  <a:cxn ang="0">
                    <a:pos x="71" y="60"/>
                  </a:cxn>
                  <a:cxn ang="0">
                    <a:pos x="53" y="42"/>
                  </a:cxn>
                  <a:cxn ang="0">
                    <a:pos x="6" y="0"/>
                  </a:cxn>
                  <a:cxn ang="0">
                    <a:pos x="0" y="18"/>
                  </a:cxn>
                  <a:cxn ang="0">
                    <a:pos x="35" y="48"/>
                  </a:cxn>
                  <a:cxn ang="0">
                    <a:pos x="59" y="90"/>
                  </a:cxn>
                  <a:cxn ang="0">
                    <a:pos x="59" y="90"/>
                  </a:cxn>
                </a:cxnLst>
                <a:rect l="0" t="0" r="r" b="b"/>
                <a:pathLst>
                  <a:path w="83" h="90">
                    <a:moveTo>
                      <a:pt x="59" y="90"/>
                    </a:moveTo>
                    <a:lnTo>
                      <a:pt x="83" y="84"/>
                    </a:lnTo>
                    <a:lnTo>
                      <a:pt x="71" y="60"/>
                    </a:lnTo>
                    <a:lnTo>
                      <a:pt x="53" y="42"/>
                    </a:lnTo>
                    <a:lnTo>
                      <a:pt x="6" y="0"/>
                    </a:lnTo>
                    <a:lnTo>
                      <a:pt x="0" y="18"/>
                    </a:lnTo>
                    <a:lnTo>
                      <a:pt x="35" y="48"/>
                    </a:lnTo>
                    <a:lnTo>
                      <a:pt x="59" y="90"/>
                    </a:lnTo>
                    <a:lnTo>
                      <a:pt x="59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29" name="Freeform 43"/>
              <p:cNvSpPr>
                <a:spLocks/>
              </p:cNvSpPr>
              <p:nvPr/>
            </p:nvSpPr>
            <p:spPr bwMode="hidden">
              <a:xfrm>
                <a:off x="4445" y="3552"/>
                <a:ext cx="717" cy="431"/>
              </a:xfrm>
              <a:custGeom>
                <a:avLst/>
                <a:gdLst/>
                <a:ahLst/>
                <a:cxnLst>
                  <a:cxn ang="0">
                    <a:pos x="693" y="216"/>
                  </a:cxn>
                  <a:cxn ang="0">
                    <a:pos x="687" y="257"/>
                  </a:cxn>
                  <a:cxn ang="0">
                    <a:pos x="669" y="293"/>
                  </a:cxn>
                  <a:cxn ang="0">
                    <a:pos x="633" y="329"/>
                  </a:cxn>
                  <a:cxn ang="0">
                    <a:pos x="598" y="359"/>
                  </a:cxn>
                  <a:cxn ang="0">
                    <a:pos x="544" y="383"/>
                  </a:cxn>
                  <a:cxn ang="0">
                    <a:pos x="490" y="401"/>
                  </a:cxn>
                  <a:cxn ang="0">
                    <a:pos x="424" y="413"/>
                  </a:cxn>
                  <a:cxn ang="0">
                    <a:pos x="359" y="419"/>
                  </a:cxn>
                  <a:cxn ang="0">
                    <a:pos x="293" y="413"/>
                  </a:cxn>
                  <a:cxn ang="0">
                    <a:pos x="227" y="401"/>
                  </a:cxn>
                  <a:cxn ang="0">
                    <a:pos x="173" y="383"/>
                  </a:cxn>
                  <a:cxn ang="0">
                    <a:pos x="119" y="359"/>
                  </a:cxn>
                  <a:cxn ang="0">
                    <a:pos x="84" y="329"/>
                  </a:cxn>
                  <a:cxn ang="0">
                    <a:pos x="48" y="293"/>
                  </a:cxn>
                  <a:cxn ang="0">
                    <a:pos x="30" y="257"/>
                  </a:cxn>
                  <a:cxn ang="0">
                    <a:pos x="24" y="216"/>
                  </a:cxn>
                  <a:cxn ang="0">
                    <a:pos x="30" y="174"/>
                  </a:cxn>
                  <a:cxn ang="0">
                    <a:pos x="48" y="138"/>
                  </a:cxn>
                  <a:cxn ang="0">
                    <a:pos x="84" y="102"/>
                  </a:cxn>
                  <a:cxn ang="0">
                    <a:pos x="119" y="72"/>
                  </a:cxn>
                  <a:cxn ang="0">
                    <a:pos x="173" y="48"/>
                  </a:cxn>
                  <a:cxn ang="0">
                    <a:pos x="227" y="30"/>
                  </a:cxn>
                  <a:cxn ang="0">
                    <a:pos x="293" y="18"/>
                  </a:cxn>
                  <a:cxn ang="0">
                    <a:pos x="359" y="12"/>
                  </a:cxn>
                  <a:cxn ang="0">
                    <a:pos x="418" y="18"/>
                  </a:cxn>
                  <a:cxn ang="0">
                    <a:pos x="478" y="30"/>
                  </a:cxn>
                  <a:cxn ang="0">
                    <a:pos x="532" y="48"/>
                  </a:cxn>
                  <a:cxn ang="0">
                    <a:pos x="580" y="66"/>
                  </a:cxn>
                  <a:cxn ang="0">
                    <a:pos x="586" y="48"/>
                  </a:cxn>
                  <a:cxn ang="0">
                    <a:pos x="478" y="12"/>
                  </a:cxn>
                  <a:cxn ang="0">
                    <a:pos x="418" y="6"/>
                  </a:cxn>
                  <a:cxn ang="0">
                    <a:pos x="359" y="0"/>
                  </a:cxn>
                  <a:cxn ang="0">
                    <a:pos x="287" y="6"/>
                  </a:cxn>
                  <a:cxn ang="0">
                    <a:pos x="221" y="18"/>
                  </a:cxn>
                  <a:cxn ang="0">
                    <a:pos x="161" y="36"/>
                  </a:cxn>
                  <a:cxn ang="0">
                    <a:pos x="107" y="66"/>
                  </a:cxn>
                  <a:cxn ang="0">
                    <a:pos x="60" y="96"/>
                  </a:cxn>
                  <a:cxn ang="0">
                    <a:pos x="30" y="132"/>
                  </a:cxn>
                  <a:cxn ang="0">
                    <a:pos x="6" y="174"/>
                  </a:cxn>
                  <a:cxn ang="0">
                    <a:pos x="0" y="216"/>
                  </a:cxn>
                  <a:cxn ang="0">
                    <a:pos x="6" y="257"/>
                  </a:cxn>
                  <a:cxn ang="0">
                    <a:pos x="30" y="299"/>
                  </a:cxn>
                  <a:cxn ang="0">
                    <a:pos x="60" y="335"/>
                  </a:cxn>
                  <a:cxn ang="0">
                    <a:pos x="107" y="371"/>
                  </a:cxn>
                  <a:cxn ang="0">
                    <a:pos x="161" y="395"/>
                  </a:cxn>
                  <a:cxn ang="0">
                    <a:pos x="221" y="413"/>
                  </a:cxn>
                  <a:cxn ang="0">
                    <a:pos x="287" y="425"/>
                  </a:cxn>
                  <a:cxn ang="0">
                    <a:pos x="359" y="431"/>
                  </a:cxn>
                  <a:cxn ang="0">
                    <a:pos x="430" y="425"/>
                  </a:cxn>
                  <a:cxn ang="0">
                    <a:pos x="496" y="413"/>
                  </a:cxn>
                  <a:cxn ang="0">
                    <a:pos x="562" y="395"/>
                  </a:cxn>
                  <a:cxn ang="0">
                    <a:pos x="610" y="371"/>
                  </a:cxn>
                  <a:cxn ang="0">
                    <a:pos x="657" y="335"/>
                  </a:cxn>
                  <a:cxn ang="0">
                    <a:pos x="687" y="299"/>
                  </a:cxn>
                  <a:cxn ang="0">
                    <a:pos x="711" y="257"/>
                  </a:cxn>
                  <a:cxn ang="0">
                    <a:pos x="717" y="216"/>
                  </a:cxn>
                  <a:cxn ang="0">
                    <a:pos x="717" y="204"/>
                  </a:cxn>
                  <a:cxn ang="0">
                    <a:pos x="711" y="192"/>
                  </a:cxn>
                  <a:cxn ang="0">
                    <a:pos x="687" y="198"/>
                  </a:cxn>
                  <a:cxn ang="0">
                    <a:pos x="693" y="210"/>
                  </a:cxn>
                  <a:cxn ang="0">
                    <a:pos x="693" y="216"/>
                  </a:cxn>
                  <a:cxn ang="0">
                    <a:pos x="693" y="216"/>
                  </a:cxn>
                </a:cxnLst>
                <a:rect l="0" t="0" r="r" b="b"/>
                <a:pathLst>
                  <a:path w="717" h="431">
                    <a:moveTo>
                      <a:pt x="693" y="216"/>
                    </a:moveTo>
                    <a:lnTo>
                      <a:pt x="687" y="257"/>
                    </a:lnTo>
                    <a:lnTo>
                      <a:pt x="669" y="293"/>
                    </a:lnTo>
                    <a:lnTo>
                      <a:pt x="633" y="329"/>
                    </a:lnTo>
                    <a:lnTo>
                      <a:pt x="598" y="359"/>
                    </a:lnTo>
                    <a:lnTo>
                      <a:pt x="544" y="383"/>
                    </a:lnTo>
                    <a:lnTo>
                      <a:pt x="490" y="401"/>
                    </a:lnTo>
                    <a:lnTo>
                      <a:pt x="424" y="413"/>
                    </a:lnTo>
                    <a:lnTo>
                      <a:pt x="359" y="419"/>
                    </a:lnTo>
                    <a:lnTo>
                      <a:pt x="293" y="413"/>
                    </a:lnTo>
                    <a:lnTo>
                      <a:pt x="227" y="401"/>
                    </a:lnTo>
                    <a:lnTo>
                      <a:pt x="173" y="383"/>
                    </a:lnTo>
                    <a:lnTo>
                      <a:pt x="119" y="359"/>
                    </a:lnTo>
                    <a:lnTo>
                      <a:pt x="84" y="329"/>
                    </a:lnTo>
                    <a:lnTo>
                      <a:pt x="48" y="293"/>
                    </a:lnTo>
                    <a:lnTo>
                      <a:pt x="30" y="257"/>
                    </a:lnTo>
                    <a:lnTo>
                      <a:pt x="24" y="216"/>
                    </a:lnTo>
                    <a:lnTo>
                      <a:pt x="30" y="174"/>
                    </a:lnTo>
                    <a:lnTo>
                      <a:pt x="48" y="138"/>
                    </a:lnTo>
                    <a:lnTo>
                      <a:pt x="84" y="102"/>
                    </a:lnTo>
                    <a:lnTo>
                      <a:pt x="119" y="72"/>
                    </a:lnTo>
                    <a:lnTo>
                      <a:pt x="173" y="48"/>
                    </a:lnTo>
                    <a:lnTo>
                      <a:pt x="227" y="30"/>
                    </a:lnTo>
                    <a:lnTo>
                      <a:pt x="293" y="18"/>
                    </a:lnTo>
                    <a:lnTo>
                      <a:pt x="359" y="12"/>
                    </a:lnTo>
                    <a:lnTo>
                      <a:pt x="418" y="18"/>
                    </a:lnTo>
                    <a:lnTo>
                      <a:pt x="478" y="30"/>
                    </a:lnTo>
                    <a:lnTo>
                      <a:pt x="532" y="48"/>
                    </a:lnTo>
                    <a:lnTo>
                      <a:pt x="580" y="66"/>
                    </a:lnTo>
                    <a:lnTo>
                      <a:pt x="586" y="48"/>
                    </a:lnTo>
                    <a:lnTo>
                      <a:pt x="478" y="12"/>
                    </a:lnTo>
                    <a:lnTo>
                      <a:pt x="418" y="6"/>
                    </a:lnTo>
                    <a:lnTo>
                      <a:pt x="359" y="0"/>
                    </a:lnTo>
                    <a:lnTo>
                      <a:pt x="287" y="6"/>
                    </a:lnTo>
                    <a:lnTo>
                      <a:pt x="221" y="18"/>
                    </a:lnTo>
                    <a:lnTo>
                      <a:pt x="161" y="36"/>
                    </a:lnTo>
                    <a:lnTo>
                      <a:pt x="107" y="66"/>
                    </a:lnTo>
                    <a:lnTo>
                      <a:pt x="60" y="96"/>
                    </a:lnTo>
                    <a:lnTo>
                      <a:pt x="30" y="132"/>
                    </a:lnTo>
                    <a:lnTo>
                      <a:pt x="6" y="174"/>
                    </a:lnTo>
                    <a:lnTo>
                      <a:pt x="0" y="216"/>
                    </a:lnTo>
                    <a:lnTo>
                      <a:pt x="6" y="257"/>
                    </a:lnTo>
                    <a:lnTo>
                      <a:pt x="30" y="299"/>
                    </a:lnTo>
                    <a:lnTo>
                      <a:pt x="60" y="335"/>
                    </a:lnTo>
                    <a:lnTo>
                      <a:pt x="107" y="371"/>
                    </a:lnTo>
                    <a:lnTo>
                      <a:pt x="161" y="395"/>
                    </a:lnTo>
                    <a:lnTo>
                      <a:pt x="221" y="413"/>
                    </a:lnTo>
                    <a:lnTo>
                      <a:pt x="287" y="425"/>
                    </a:lnTo>
                    <a:lnTo>
                      <a:pt x="359" y="431"/>
                    </a:lnTo>
                    <a:lnTo>
                      <a:pt x="430" y="425"/>
                    </a:lnTo>
                    <a:lnTo>
                      <a:pt x="496" y="413"/>
                    </a:lnTo>
                    <a:lnTo>
                      <a:pt x="562" y="395"/>
                    </a:lnTo>
                    <a:lnTo>
                      <a:pt x="610" y="371"/>
                    </a:lnTo>
                    <a:lnTo>
                      <a:pt x="657" y="335"/>
                    </a:lnTo>
                    <a:lnTo>
                      <a:pt x="687" y="299"/>
                    </a:lnTo>
                    <a:lnTo>
                      <a:pt x="711" y="257"/>
                    </a:lnTo>
                    <a:lnTo>
                      <a:pt x="717" y="216"/>
                    </a:lnTo>
                    <a:lnTo>
                      <a:pt x="717" y="204"/>
                    </a:lnTo>
                    <a:lnTo>
                      <a:pt x="711" y="192"/>
                    </a:lnTo>
                    <a:lnTo>
                      <a:pt x="687" y="198"/>
                    </a:lnTo>
                    <a:lnTo>
                      <a:pt x="693" y="210"/>
                    </a:lnTo>
                    <a:lnTo>
                      <a:pt x="693" y="216"/>
                    </a:lnTo>
                    <a:lnTo>
                      <a:pt x="693" y="216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30" name="Freeform 44"/>
              <p:cNvSpPr>
                <a:spLocks/>
              </p:cNvSpPr>
              <p:nvPr/>
            </p:nvSpPr>
            <p:spPr bwMode="hidden">
              <a:xfrm>
                <a:off x="4349" y="3510"/>
                <a:ext cx="909" cy="533"/>
              </a:xfrm>
              <a:custGeom>
                <a:avLst/>
                <a:gdLst/>
                <a:ahLst/>
                <a:cxnLst>
                  <a:cxn ang="0">
                    <a:pos x="616" y="0"/>
                  </a:cxn>
                  <a:cxn ang="0">
                    <a:pos x="616" y="18"/>
                  </a:cxn>
                  <a:cxn ang="0">
                    <a:pos x="724" y="60"/>
                  </a:cxn>
                  <a:cxn ang="0">
                    <a:pos x="765" y="84"/>
                  </a:cxn>
                  <a:cxn ang="0">
                    <a:pos x="807" y="114"/>
                  </a:cxn>
                  <a:cxn ang="0">
                    <a:pos x="837" y="144"/>
                  </a:cxn>
                  <a:cxn ang="0">
                    <a:pos x="861" y="180"/>
                  </a:cxn>
                  <a:cxn ang="0">
                    <a:pos x="873" y="216"/>
                  </a:cxn>
                  <a:cxn ang="0">
                    <a:pos x="879" y="258"/>
                  </a:cxn>
                  <a:cxn ang="0">
                    <a:pos x="873" y="311"/>
                  </a:cxn>
                  <a:cxn ang="0">
                    <a:pos x="843" y="359"/>
                  </a:cxn>
                  <a:cxn ang="0">
                    <a:pos x="807" y="401"/>
                  </a:cxn>
                  <a:cxn ang="0">
                    <a:pos x="753" y="443"/>
                  </a:cxn>
                  <a:cxn ang="0">
                    <a:pos x="694" y="473"/>
                  </a:cxn>
                  <a:cxn ang="0">
                    <a:pos x="622" y="497"/>
                  </a:cxn>
                  <a:cxn ang="0">
                    <a:pos x="538" y="509"/>
                  </a:cxn>
                  <a:cxn ang="0">
                    <a:pos x="455" y="515"/>
                  </a:cxn>
                  <a:cxn ang="0">
                    <a:pos x="371" y="509"/>
                  </a:cxn>
                  <a:cxn ang="0">
                    <a:pos x="287" y="497"/>
                  </a:cxn>
                  <a:cxn ang="0">
                    <a:pos x="215" y="473"/>
                  </a:cxn>
                  <a:cxn ang="0">
                    <a:pos x="156" y="443"/>
                  </a:cxn>
                  <a:cxn ang="0">
                    <a:pos x="102" y="401"/>
                  </a:cxn>
                  <a:cxn ang="0">
                    <a:pos x="66" y="359"/>
                  </a:cxn>
                  <a:cxn ang="0">
                    <a:pos x="36" y="311"/>
                  </a:cxn>
                  <a:cxn ang="0">
                    <a:pos x="30" y="258"/>
                  </a:cxn>
                  <a:cxn ang="0">
                    <a:pos x="36" y="222"/>
                  </a:cxn>
                  <a:cxn ang="0">
                    <a:pos x="48" y="186"/>
                  </a:cxn>
                  <a:cxn ang="0">
                    <a:pos x="66" y="156"/>
                  </a:cxn>
                  <a:cxn ang="0">
                    <a:pos x="90" y="126"/>
                  </a:cxn>
                  <a:cxn ang="0">
                    <a:pos x="66" y="114"/>
                  </a:cxn>
                  <a:cxn ang="0">
                    <a:pos x="36" y="144"/>
                  </a:cxn>
                  <a:cxn ang="0">
                    <a:pos x="18" y="180"/>
                  </a:cxn>
                  <a:cxn ang="0">
                    <a:pos x="6" y="216"/>
                  </a:cxn>
                  <a:cxn ang="0">
                    <a:pos x="0" y="258"/>
                  </a:cxn>
                  <a:cxn ang="0">
                    <a:pos x="12" y="311"/>
                  </a:cxn>
                  <a:cxn ang="0">
                    <a:pos x="36" y="365"/>
                  </a:cxn>
                  <a:cxn ang="0">
                    <a:pos x="78" y="413"/>
                  </a:cxn>
                  <a:cxn ang="0">
                    <a:pos x="132" y="449"/>
                  </a:cxn>
                  <a:cxn ang="0">
                    <a:pos x="203" y="485"/>
                  </a:cxn>
                  <a:cxn ang="0">
                    <a:pos x="275" y="509"/>
                  </a:cxn>
                  <a:cxn ang="0">
                    <a:pos x="365" y="527"/>
                  </a:cxn>
                  <a:cxn ang="0">
                    <a:pos x="455" y="533"/>
                  </a:cxn>
                  <a:cxn ang="0">
                    <a:pos x="544" y="527"/>
                  </a:cxn>
                  <a:cxn ang="0">
                    <a:pos x="634" y="509"/>
                  </a:cxn>
                  <a:cxn ang="0">
                    <a:pos x="712" y="485"/>
                  </a:cxn>
                  <a:cxn ang="0">
                    <a:pos x="777" y="449"/>
                  </a:cxn>
                  <a:cxn ang="0">
                    <a:pos x="831" y="413"/>
                  </a:cxn>
                  <a:cxn ang="0">
                    <a:pos x="873" y="365"/>
                  </a:cxn>
                  <a:cxn ang="0">
                    <a:pos x="897" y="311"/>
                  </a:cxn>
                  <a:cxn ang="0">
                    <a:pos x="909" y="258"/>
                  </a:cxn>
                  <a:cxn ang="0">
                    <a:pos x="903" y="216"/>
                  </a:cxn>
                  <a:cxn ang="0">
                    <a:pos x="885" y="174"/>
                  </a:cxn>
                  <a:cxn ang="0">
                    <a:pos x="861" y="132"/>
                  </a:cxn>
                  <a:cxn ang="0">
                    <a:pos x="825" y="102"/>
                  </a:cxn>
                  <a:cxn ang="0">
                    <a:pos x="783" y="66"/>
                  </a:cxn>
                  <a:cxn ang="0">
                    <a:pos x="735" y="42"/>
                  </a:cxn>
                  <a:cxn ang="0">
                    <a:pos x="616" y="0"/>
                  </a:cxn>
                  <a:cxn ang="0">
                    <a:pos x="616" y="0"/>
                  </a:cxn>
                </a:cxnLst>
                <a:rect l="0" t="0" r="r" b="b"/>
                <a:pathLst>
                  <a:path w="909" h="533">
                    <a:moveTo>
                      <a:pt x="616" y="0"/>
                    </a:moveTo>
                    <a:lnTo>
                      <a:pt x="616" y="18"/>
                    </a:lnTo>
                    <a:lnTo>
                      <a:pt x="724" y="60"/>
                    </a:lnTo>
                    <a:lnTo>
                      <a:pt x="765" y="84"/>
                    </a:lnTo>
                    <a:lnTo>
                      <a:pt x="807" y="114"/>
                    </a:lnTo>
                    <a:lnTo>
                      <a:pt x="837" y="144"/>
                    </a:lnTo>
                    <a:lnTo>
                      <a:pt x="861" y="180"/>
                    </a:lnTo>
                    <a:lnTo>
                      <a:pt x="873" y="216"/>
                    </a:lnTo>
                    <a:lnTo>
                      <a:pt x="879" y="258"/>
                    </a:lnTo>
                    <a:lnTo>
                      <a:pt x="873" y="311"/>
                    </a:lnTo>
                    <a:lnTo>
                      <a:pt x="843" y="359"/>
                    </a:lnTo>
                    <a:lnTo>
                      <a:pt x="807" y="401"/>
                    </a:lnTo>
                    <a:lnTo>
                      <a:pt x="753" y="443"/>
                    </a:lnTo>
                    <a:lnTo>
                      <a:pt x="694" y="473"/>
                    </a:lnTo>
                    <a:lnTo>
                      <a:pt x="622" y="497"/>
                    </a:lnTo>
                    <a:lnTo>
                      <a:pt x="538" y="509"/>
                    </a:lnTo>
                    <a:lnTo>
                      <a:pt x="455" y="515"/>
                    </a:lnTo>
                    <a:lnTo>
                      <a:pt x="371" y="509"/>
                    </a:lnTo>
                    <a:lnTo>
                      <a:pt x="287" y="497"/>
                    </a:lnTo>
                    <a:lnTo>
                      <a:pt x="215" y="473"/>
                    </a:lnTo>
                    <a:lnTo>
                      <a:pt x="156" y="443"/>
                    </a:lnTo>
                    <a:lnTo>
                      <a:pt x="102" y="401"/>
                    </a:lnTo>
                    <a:lnTo>
                      <a:pt x="66" y="359"/>
                    </a:lnTo>
                    <a:lnTo>
                      <a:pt x="36" y="311"/>
                    </a:lnTo>
                    <a:lnTo>
                      <a:pt x="30" y="258"/>
                    </a:lnTo>
                    <a:lnTo>
                      <a:pt x="36" y="222"/>
                    </a:lnTo>
                    <a:lnTo>
                      <a:pt x="48" y="186"/>
                    </a:lnTo>
                    <a:lnTo>
                      <a:pt x="66" y="156"/>
                    </a:lnTo>
                    <a:lnTo>
                      <a:pt x="90" y="126"/>
                    </a:lnTo>
                    <a:lnTo>
                      <a:pt x="66" y="114"/>
                    </a:lnTo>
                    <a:lnTo>
                      <a:pt x="36" y="144"/>
                    </a:lnTo>
                    <a:lnTo>
                      <a:pt x="18" y="180"/>
                    </a:lnTo>
                    <a:lnTo>
                      <a:pt x="6" y="216"/>
                    </a:lnTo>
                    <a:lnTo>
                      <a:pt x="0" y="258"/>
                    </a:lnTo>
                    <a:lnTo>
                      <a:pt x="12" y="311"/>
                    </a:lnTo>
                    <a:lnTo>
                      <a:pt x="36" y="365"/>
                    </a:lnTo>
                    <a:lnTo>
                      <a:pt x="78" y="413"/>
                    </a:lnTo>
                    <a:lnTo>
                      <a:pt x="132" y="449"/>
                    </a:lnTo>
                    <a:lnTo>
                      <a:pt x="203" y="485"/>
                    </a:lnTo>
                    <a:lnTo>
                      <a:pt x="275" y="509"/>
                    </a:lnTo>
                    <a:lnTo>
                      <a:pt x="365" y="527"/>
                    </a:lnTo>
                    <a:lnTo>
                      <a:pt x="455" y="533"/>
                    </a:lnTo>
                    <a:lnTo>
                      <a:pt x="544" y="527"/>
                    </a:lnTo>
                    <a:lnTo>
                      <a:pt x="634" y="509"/>
                    </a:lnTo>
                    <a:lnTo>
                      <a:pt x="712" y="485"/>
                    </a:lnTo>
                    <a:lnTo>
                      <a:pt x="777" y="449"/>
                    </a:lnTo>
                    <a:lnTo>
                      <a:pt x="831" y="413"/>
                    </a:lnTo>
                    <a:lnTo>
                      <a:pt x="873" y="365"/>
                    </a:lnTo>
                    <a:lnTo>
                      <a:pt x="897" y="311"/>
                    </a:lnTo>
                    <a:lnTo>
                      <a:pt x="909" y="258"/>
                    </a:lnTo>
                    <a:lnTo>
                      <a:pt x="903" y="216"/>
                    </a:lnTo>
                    <a:lnTo>
                      <a:pt x="885" y="174"/>
                    </a:lnTo>
                    <a:lnTo>
                      <a:pt x="861" y="132"/>
                    </a:lnTo>
                    <a:lnTo>
                      <a:pt x="825" y="102"/>
                    </a:lnTo>
                    <a:lnTo>
                      <a:pt x="783" y="66"/>
                    </a:lnTo>
                    <a:lnTo>
                      <a:pt x="735" y="42"/>
                    </a:lnTo>
                    <a:lnTo>
                      <a:pt x="616" y="0"/>
                    </a:lnTo>
                    <a:lnTo>
                      <a:pt x="616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31" name="Freeform 45"/>
              <p:cNvSpPr>
                <a:spLocks/>
              </p:cNvSpPr>
              <p:nvPr/>
            </p:nvSpPr>
            <p:spPr bwMode="hidden">
              <a:xfrm>
                <a:off x="4564" y="3492"/>
                <a:ext cx="365" cy="66"/>
              </a:xfrm>
              <a:custGeom>
                <a:avLst/>
                <a:gdLst/>
                <a:ahLst/>
                <a:cxnLst>
                  <a:cxn ang="0">
                    <a:pos x="240" y="18"/>
                  </a:cxn>
                  <a:cxn ang="0">
                    <a:pos x="299" y="24"/>
                  </a:cxn>
                  <a:cxn ang="0">
                    <a:pos x="359" y="30"/>
                  </a:cxn>
                  <a:cxn ang="0">
                    <a:pos x="365" y="12"/>
                  </a:cxn>
                  <a:cxn ang="0">
                    <a:pos x="305" y="6"/>
                  </a:cxn>
                  <a:cxn ang="0">
                    <a:pos x="240" y="0"/>
                  </a:cxn>
                  <a:cxn ang="0">
                    <a:pos x="174" y="6"/>
                  </a:cxn>
                  <a:cxn ang="0">
                    <a:pos x="114" y="12"/>
                  </a:cxn>
                  <a:cxn ang="0">
                    <a:pos x="0" y="42"/>
                  </a:cxn>
                  <a:cxn ang="0">
                    <a:pos x="0" y="66"/>
                  </a:cxn>
                  <a:cxn ang="0">
                    <a:pos x="54" y="48"/>
                  </a:cxn>
                  <a:cxn ang="0">
                    <a:pos x="114" y="30"/>
                  </a:cxn>
                  <a:cxn ang="0">
                    <a:pos x="174" y="24"/>
                  </a:cxn>
                  <a:cxn ang="0">
                    <a:pos x="240" y="18"/>
                  </a:cxn>
                  <a:cxn ang="0">
                    <a:pos x="240" y="18"/>
                  </a:cxn>
                </a:cxnLst>
                <a:rect l="0" t="0" r="r" b="b"/>
                <a:pathLst>
                  <a:path w="365" h="66">
                    <a:moveTo>
                      <a:pt x="240" y="18"/>
                    </a:moveTo>
                    <a:lnTo>
                      <a:pt x="299" y="24"/>
                    </a:lnTo>
                    <a:lnTo>
                      <a:pt x="359" y="30"/>
                    </a:lnTo>
                    <a:lnTo>
                      <a:pt x="365" y="12"/>
                    </a:lnTo>
                    <a:lnTo>
                      <a:pt x="305" y="6"/>
                    </a:lnTo>
                    <a:lnTo>
                      <a:pt x="240" y="0"/>
                    </a:lnTo>
                    <a:lnTo>
                      <a:pt x="174" y="6"/>
                    </a:lnTo>
                    <a:lnTo>
                      <a:pt x="114" y="12"/>
                    </a:lnTo>
                    <a:lnTo>
                      <a:pt x="0" y="42"/>
                    </a:lnTo>
                    <a:lnTo>
                      <a:pt x="0" y="66"/>
                    </a:lnTo>
                    <a:lnTo>
                      <a:pt x="54" y="48"/>
                    </a:lnTo>
                    <a:lnTo>
                      <a:pt x="114" y="30"/>
                    </a:lnTo>
                    <a:lnTo>
                      <a:pt x="174" y="24"/>
                    </a:lnTo>
                    <a:lnTo>
                      <a:pt x="240" y="18"/>
                    </a:lnTo>
                    <a:lnTo>
                      <a:pt x="240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32" name="Freeform 46"/>
              <p:cNvSpPr>
                <a:spLocks/>
              </p:cNvSpPr>
              <p:nvPr/>
            </p:nvSpPr>
            <p:spPr bwMode="hidden">
              <a:xfrm>
                <a:off x="4463" y="3558"/>
                <a:ext cx="66" cy="48"/>
              </a:xfrm>
              <a:custGeom>
                <a:avLst/>
                <a:gdLst/>
                <a:ahLst/>
                <a:cxnLst>
                  <a:cxn ang="0">
                    <a:pos x="66" y="18"/>
                  </a:cxn>
                  <a:cxn ang="0">
                    <a:pos x="48" y="0"/>
                  </a:cxn>
                  <a:cxn ang="0">
                    <a:pos x="24" y="12"/>
                  </a:cxn>
                  <a:cxn ang="0">
                    <a:pos x="0" y="30"/>
                  </a:cxn>
                  <a:cxn ang="0">
                    <a:pos x="12" y="48"/>
                  </a:cxn>
                  <a:cxn ang="0">
                    <a:pos x="42" y="30"/>
                  </a:cxn>
                  <a:cxn ang="0">
                    <a:pos x="66" y="18"/>
                  </a:cxn>
                  <a:cxn ang="0">
                    <a:pos x="66" y="18"/>
                  </a:cxn>
                </a:cxnLst>
                <a:rect l="0" t="0" r="r" b="b"/>
                <a:pathLst>
                  <a:path w="66" h="48">
                    <a:moveTo>
                      <a:pt x="66" y="18"/>
                    </a:moveTo>
                    <a:lnTo>
                      <a:pt x="48" y="0"/>
                    </a:lnTo>
                    <a:lnTo>
                      <a:pt x="24" y="12"/>
                    </a:lnTo>
                    <a:lnTo>
                      <a:pt x="0" y="30"/>
                    </a:lnTo>
                    <a:lnTo>
                      <a:pt x="12" y="48"/>
                    </a:lnTo>
                    <a:lnTo>
                      <a:pt x="42" y="30"/>
                    </a:lnTo>
                    <a:lnTo>
                      <a:pt x="66" y="18"/>
                    </a:lnTo>
                    <a:lnTo>
                      <a:pt x="66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33" name="Oval 47"/>
              <p:cNvSpPr>
                <a:spLocks noChangeArrowheads="1"/>
              </p:cNvSpPr>
              <p:nvPr/>
            </p:nvSpPr>
            <p:spPr bwMode="hidden">
              <a:xfrm>
                <a:off x="4546" y="3608"/>
                <a:ext cx="518" cy="31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34" name="Oval 48"/>
              <p:cNvSpPr>
                <a:spLocks noChangeArrowheads="1"/>
              </p:cNvSpPr>
              <p:nvPr/>
            </p:nvSpPr>
            <p:spPr bwMode="hidden">
              <a:xfrm>
                <a:off x="4578" y="3630"/>
                <a:ext cx="446" cy="271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35" name="Oval 49"/>
              <p:cNvSpPr>
                <a:spLocks noChangeArrowheads="1"/>
              </p:cNvSpPr>
              <p:nvPr/>
            </p:nvSpPr>
            <p:spPr bwMode="hidden">
              <a:xfrm>
                <a:off x="4610" y="3650"/>
                <a:ext cx="386" cy="233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36" name="Oval 50"/>
              <p:cNvSpPr>
                <a:spLocks noChangeArrowheads="1"/>
              </p:cNvSpPr>
              <p:nvPr/>
            </p:nvSpPr>
            <p:spPr bwMode="hidden">
              <a:xfrm>
                <a:off x="4654" y="3678"/>
                <a:ext cx="298" cy="177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37" name="Oval 51"/>
              <p:cNvSpPr>
                <a:spLocks noChangeArrowheads="1"/>
              </p:cNvSpPr>
              <p:nvPr/>
            </p:nvSpPr>
            <p:spPr bwMode="hidden">
              <a:xfrm>
                <a:off x="4690" y="3698"/>
                <a:ext cx="222" cy="139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38" name="Oval 52"/>
              <p:cNvSpPr>
                <a:spLocks noChangeArrowheads="1"/>
              </p:cNvSpPr>
              <p:nvPr/>
            </p:nvSpPr>
            <p:spPr bwMode="hidden">
              <a:xfrm>
                <a:off x="4738" y="3728"/>
                <a:ext cx="126" cy="81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</p:grpSp>
        <p:grpSp>
          <p:nvGrpSpPr>
            <p:cNvPr id="9" name="Group 53"/>
            <p:cNvGrpSpPr>
              <a:grpSpLocks/>
            </p:cNvGrpSpPr>
            <p:nvPr userDrawn="1"/>
          </p:nvGrpSpPr>
          <p:grpSpPr bwMode="auto">
            <a:xfrm>
              <a:off x="5280" y="3024"/>
              <a:ext cx="425" cy="258"/>
              <a:chOff x="5280" y="3024"/>
              <a:chExt cx="425" cy="258"/>
            </a:xfrm>
          </p:grpSpPr>
          <p:sp>
            <p:nvSpPr>
              <p:cNvPr id="10" name="Freeform 54"/>
              <p:cNvSpPr>
                <a:spLocks/>
              </p:cNvSpPr>
              <p:nvPr/>
            </p:nvSpPr>
            <p:spPr bwMode="hidden">
              <a:xfrm>
                <a:off x="5280" y="3186"/>
                <a:ext cx="383" cy="96"/>
              </a:xfrm>
              <a:custGeom>
                <a:avLst/>
                <a:gdLst/>
                <a:ahLst/>
                <a:cxnLst>
                  <a:cxn ang="0">
                    <a:pos x="209" y="96"/>
                  </a:cxn>
                  <a:cxn ang="0">
                    <a:pos x="143" y="90"/>
                  </a:cxn>
                  <a:cxn ang="0">
                    <a:pos x="83" y="66"/>
                  </a:cxn>
                  <a:cxn ang="0">
                    <a:pos x="35" y="36"/>
                  </a:cxn>
                  <a:cxn ang="0">
                    <a:pos x="6" y="0"/>
                  </a:cxn>
                  <a:cxn ang="0">
                    <a:pos x="0" y="6"/>
                  </a:cxn>
                  <a:cxn ang="0">
                    <a:pos x="29" y="42"/>
                  </a:cxn>
                  <a:cxn ang="0">
                    <a:pos x="77" y="72"/>
                  </a:cxn>
                  <a:cxn ang="0">
                    <a:pos x="137" y="90"/>
                  </a:cxn>
                  <a:cxn ang="0">
                    <a:pos x="209" y="96"/>
                  </a:cxn>
                  <a:cxn ang="0">
                    <a:pos x="263" y="90"/>
                  </a:cxn>
                  <a:cxn ang="0">
                    <a:pos x="311" y="84"/>
                  </a:cxn>
                  <a:cxn ang="0">
                    <a:pos x="352" y="66"/>
                  </a:cxn>
                  <a:cxn ang="0">
                    <a:pos x="382" y="42"/>
                  </a:cxn>
                  <a:cxn ang="0">
                    <a:pos x="376" y="42"/>
                  </a:cxn>
                  <a:cxn ang="0">
                    <a:pos x="346" y="66"/>
                  </a:cxn>
                  <a:cxn ang="0">
                    <a:pos x="305" y="78"/>
                  </a:cxn>
                  <a:cxn ang="0">
                    <a:pos x="263" y="90"/>
                  </a:cxn>
                  <a:cxn ang="0">
                    <a:pos x="209" y="96"/>
                  </a:cxn>
                  <a:cxn ang="0">
                    <a:pos x="209" y="96"/>
                  </a:cxn>
                </a:cxnLst>
                <a:rect l="0" t="0" r="r" b="b"/>
                <a:pathLst>
                  <a:path w="382" h="96">
                    <a:moveTo>
                      <a:pt x="209" y="96"/>
                    </a:moveTo>
                    <a:lnTo>
                      <a:pt x="143" y="90"/>
                    </a:lnTo>
                    <a:lnTo>
                      <a:pt x="83" y="66"/>
                    </a:lnTo>
                    <a:lnTo>
                      <a:pt x="35" y="36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29" y="42"/>
                    </a:lnTo>
                    <a:lnTo>
                      <a:pt x="77" y="72"/>
                    </a:lnTo>
                    <a:lnTo>
                      <a:pt x="137" y="90"/>
                    </a:lnTo>
                    <a:lnTo>
                      <a:pt x="209" y="96"/>
                    </a:lnTo>
                    <a:lnTo>
                      <a:pt x="263" y="90"/>
                    </a:lnTo>
                    <a:lnTo>
                      <a:pt x="311" y="84"/>
                    </a:lnTo>
                    <a:lnTo>
                      <a:pt x="352" y="66"/>
                    </a:lnTo>
                    <a:lnTo>
                      <a:pt x="382" y="42"/>
                    </a:lnTo>
                    <a:lnTo>
                      <a:pt x="376" y="42"/>
                    </a:lnTo>
                    <a:lnTo>
                      <a:pt x="346" y="66"/>
                    </a:lnTo>
                    <a:lnTo>
                      <a:pt x="305" y="78"/>
                    </a:lnTo>
                    <a:lnTo>
                      <a:pt x="263" y="90"/>
                    </a:lnTo>
                    <a:lnTo>
                      <a:pt x="209" y="96"/>
                    </a:lnTo>
                    <a:lnTo>
                      <a:pt x="209" y="9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11" name="Freeform 55"/>
              <p:cNvSpPr>
                <a:spLocks/>
              </p:cNvSpPr>
              <p:nvPr/>
            </p:nvSpPr>
            <p:spPr bwMode="hidden">
              <a:xfrm>
                <a:off x="5315" y="3024"/>
                <a:ext cx="258" cy="54"/>
              </a:xfrm>
              <a:custGeom>
                <a:avLst/>
                <a:gdLst/>
                <a:ahLst/>
                <a:cxnLst>
                  <a:cxn ang="0">
                    <a:pos x="174" y="0"/>
                  </a:cxn>
                  <a:cxn ang="0">
                    <a:pos x="216" y="6"/>
                  </a:cxn>
                  <a:cxn ang="0">
                    <a:pos x="258" y="12"/>
                  </a:cxn>
                  <a:cxn ang="0">
                    <a:pos x="252" y="6"/>
                  </a:cxn>
                  <a:cxn ang="0">
                    <a:pos x="216" y="0"/>
                  </a:cxn>
                  <a:cxn ang="0">
                    <a:pos x="174" y="0"/>
                  </a:cxn>
                  <a:cxn ang="0">
                    <a:pos x="120" y="6"/>
                  </a:cxn>
                  <a:cxn ang="0">
                    <a:pos x="78" y="12"/>
                  </a:cxn>
                  <a:cxn ang="0">
                    <a:pos x="36" y="30"/>
                  </a:cxn>
                  <a:cxn ang="0">
                    <a:pos x="0" y="48"/>
                  </a:cxn>
                  <a:cxn ang="0">
                    <a:pos x="6" y="54"/>
                  </a:cxn>
                  <a:cxn ang="0">
                    <a:pos x="36" y="36"/>
                  </a:cxn>
                  <a:cxn ang="0">
                    <a:pos x="78" y="18"/>
                  </a:cxn>
                  <a:cxn ang="0">
                    <a:pos x="120" y="6"/>
                  </a:cxn>
                  <a:cxn ang="0">
                    <a:pos x="174" y="0"/>
                  </a:cxn>
                  <a:cxn ang="0">
                    <a:pos x="174" y="0"/>
                  </a:cxn>
                </a:cxnLst>
                <a:rect l="0" t="0" r="r" b="b"/>
                <a:pathLst>
                  <a:path w="258" h="54">
                    <a:moveTo>
                      <a:pt x="174" y="0"/>
                    </a:moveTo>
                    <a:lnTo>
                      <a:pt x="216" y="6"/>
                    </a:lnTo>
                    <a:lnTo>
                      <a:pt x="258" y="12"/>
                    </a:lnTo>
                    <a:lnTo>
                      <a:pt x="252" y="6"/>
                    </a:lnTo>
                    <a:lnTo>
                      <a:pt x="216" y="0"/>
                    </a:lnTo>
                    <a:lnTo>
                      <a:pt x="174" y="0"/>
                    </a:lnTo>
                    <a:lnTo>
                      <a:pt x="120" y="6"/>
                    </a:lnTo>
                    <a:lnTo>
                      <a:pt x="78" y="12"/>
                    </a:lnTo>
                    <a:lnTo>
                      <a:pt x="36" y="30"/>
                    </a:lnTo>
                    <a:lnTo>
                      <a:pt x="0" y="48"/>
                    </a:lnTo>
                    <a:lnTo>
                      <a:pt x="6" y="54"/>
                    </a:lnTo>
                    <a:lnTo>
                      <a:pt x="36" y="36"/>
                    </a:lnTo>
                    <a:lnTo>
                      <a:pt x="78" y="18"/>
                    </a:lnTo>
                    <a:lnTo>
                      <a:pt x="120" y="6"/>
                    </a:lnTo>
                    <a:lnTo>
                      <a:pt x="174" y="0"/>
                    </a:lnTo>
                    <a:lnTo>
                      <a:pt x="17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12" name="Freeform 56"/>
              <p:cNvSpPr>
                <a:spLocks/>
              </p:cNvSpPr>
              <p:nvPr/>
            </p:nvSpPr>
            <p:spPr bwMode="hidden">
              <a:xfrm>
                <a:off x="5645" y="3066"/>
                <a:ext cx="60" cy="156"/>
              </a:xfrm>
              <a:custGeom>
                <a:avLst/>
                <a:gdLst/>
                <a:ahLst/>
                <a:cxnLst>
                  <a:cxn ang="0">
                    <a:pos x="54" y="90"/>
                  </a:cxn>
                  <a:cxn ang="0">
                    <a:pos x="48" y="126"/>
                  </a:cxn>
                  <a:cxn ang="0">
                    <a:pos x="24" y="156"/>
                  </a:cxn>
                  <a:cxn ang="0">
                    <a:pos x="30" y="156"/>
                  </a:cxn>
                  <a:cxn ang="0">
                    <a:pos x="54" y="126"/>
                  </a:cxn>
                  <a:cxn ang="0">
                    <a:pos x="60" y="90"/>
                  </a:cxn>
                  <a:cxn ang="0">
                    <a:pos x="54" y="66"/>
                  </a:cxn>
                  <a:cxn ang="0">
                    <a:pos x="48" y="42"/>
                  </a:cxn>
                  <a:cxn ang="0">
                    <a:pos x="30" y="18"/>
                  </a:cxn>
                  <a:cxn ang="0">
                    <a:pos x="6" y="0"/>
                  </a:cxn>
                  <a:cxn ang="0">
                    <a:pos x="0" y="6"/>
                  </a:cxn>
                  <a:cxn ang="0">
                    <a:pos x="24" y="24"/>
                  </a:cxn>
                  <a:cxn ang="0">
                    <a:pos x="42" y="42"/>
                  </a:cxn>
                  <a:cxn ang="0">
                    <a:pos x="48" y="66"/>
                  </a:cxn>
                  <a:cxn ang="0">
                    <a:pos x="54" y="90"/>
                  </a:cxn>
                  <a:cxn ang="0">
                    <a:pos x="54" y="90"/>
                  </a:cxn>
                </a:cxnLst>
                <a:rect l="0" t="0" r="r" b="b"/>
                <a:pathLst>
                  <a:path w="60" h="156">
                    <a:moveTo>
                      <a:pt x="54" y="90"/>
                    </a:moveTo>
                    <a:lnTo>
                      <a:pt x="48" y="126"/>
                    </a:lnTo>
                    <a:lnTo>
                      <a:pt x="24" y="156"/>
                    </a:lnTo>
                    <a:lnTo>
                      <a:pt x="30" y="156"/>
                    </a:lnTo>
                    <a:lnTo>
                      <a:pt x="54" y="126"/>
                    </a:lnTo>
                    <a:lnTo>
                      <a:pt x="60" y="90"/>
                    </a:lnTo>
                    <a:lnTo>
                      <a:pt x="54" y="66"/>
                    </a:lnTo>
                    <a:lnTo>
                      <a:pt x="48" y="42"/>
                    </a:lnTo>
                    <a:lnTo>
                      <a:pt x="30" y="18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24" y="24"/>
                    </a:lnTo>
                    <a:lnTo>
                      <a:pt x="42" y="42"/>
                    </a:lnTo>
                    <a:lnTo>
                      <a:pt x="48" y="66"/>
                    </a:lnTo>
                    <a:lnTo>
                      <a:pt x="54" y="90"/>
                    </a:lnTo>
                    <a:lnTo>
                      <a:pt x="54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13" name="Freeform 57"/>
              <p:cNvSpPr>
                <a:spLocks/>
              </p:cNvSpPr>
              <p:nvPr/>
            </p:nvSpPr>
            <p:spPr bwMode="hidden">
              <a:xfrm>
                <a:off x="5375" y="3246"/>
                <a:ext cx="192" cy="18"/>
              </a:xfrm>
              <a:custGeom>
                <a:avLst/>
                <a:gdLst/>
                <a:ahLst/>
                <a:cxnLst>
                  <a:cxn ang="0">
                    <a:pos x="114" y="12"/>
                  </a:cxn>
                  <a:cxn ang="0">
                    <a:pos x="72" y="6"/>
                  </a:cxn>
                  <a:cxn ang="0">
                    <a:pos x="30" y="0"/>
                  </a:cxn>
                  <a:cxn ang="0">
                    <a:pos x="0" y="0"/>
                  </a:cxn>
                  <a:cxn ang="0">
                    <a:pos x="54" y="12"/>
                  </a:cxn>
                  <a:cxn ang="0">
                    <a:pos x="114" y="18"/>
                  </a:cxn>
                  <a:cxn ang="0">
                    <a:pos x="156" y="18"/>
                  </a:cxn>
                  <a:cxn ang="0">
                    <a:pos x="192" y="12"/>
                  </a:cxn>
                  <a:cxn ang="0">
                    <a:pos x="186" y="0"/>
                  </a:cxn>
                  <a:cxn ang="0">
                    <a:pos x="150" y="6"/>
                  </a:cxn>
                  <a:cxn ang="0">
                    <a:pos x="114" y="12"/>
                  </a:cxn>
                  <a:cxn ang="0">
                    <a:pos x="114" y="12"/>
                  </a:cxn>
                </a:cxnLst>
                <a:rect l="0" t="0" r="r" b="b"/>
                <a:pathLst>
                  <a:path w="192" h="18">
                    <a:moveTo>
                      <a:pt x="114" y="12"/>
                    </a:moveTo>
                    <a:lnTo>
                      <a:pt x="72" y="6"/>
                    </a:lnTo>
                    <a:lnTo>
                      <a:pt x="30" y="0"/>
                    </a:lnTo>
                    <a:lnTo>
                      <a:pt x="0" y="0"/>
                    </a:lnTo>
                    <a:lnTo>
                      <a:pt x="54" y="12"/>
                    </a:lnTo>
                    <a:lnTo>
                      <a:pt x="114" y="18"/>
                    </a:lnTo>
                    <a:lnTo>
                      <a:pt x="156" y="18"/>
                    </a:lnTo>
                    <a:lnTo>
                      <a:pt x="192" y="12"/>
                    </a:lnTo>
                    <a:lnTo>
                      <a:pt x="186" y="0"/>
                    </a:lnTo>
                    <a:lnTo>
                      <a:pt x="150" y="6"/>
                    </a:lnTo>
                    <a:lnTo>
                      <a:pt x="114" y="12"/>
                    </a:lnTo>
                    <a:lnTo>
                      <a:pt x="114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14" name="Freeform 58"/>
              <p:cNvSpPr>
                <a:spLocks/>
              </p:cNvSpPr>
              <p:nvPr/>
            </p:nvSpPr>
            <p:spPr bwMode="hidden">
              <a:xfrm>
                <a:off x="5304" y="3042"/>
                <a:ext cx="161" cy="186"/>
              </a:xfrm>
              <a:custGeom>
                <a:avLst/>
                <a:gdLst/>
                <a:ahLst/>
                <a:cxnLst>
                  <a:cxn ang="0">
                    <a:pos x="11" y="114"/>
                  </a:cxn>
                  <a:cxn ang="0">
                    <a:pos x="17" y="96"/>
                  </a:cxn>
                  <a:cxn ang="0">
                    <a:pos x="23" y="78"/>
                  </a:cxn>
                  <a:cxn ang="0">
                    <a:pos x="53" y="42"/>
                  </a:cxn>
                  <a:cxn ang="0">
                    <a:pos x="101" y="18"/>
                  </a:cxn>
                  <a:cxn ang="0">
                    <a:pos x="155" y="6"/>
                  </a:cxn>
                  <a:cxn ang="0">
                    <a:pos x="161" y="0"/>
                  </a:cxn>
                  <a:cxn ang="0">
                    <a:pos x="95" y="12"/>
                  </a:cxn>
                  <a:cxn ang="0">
                    <a:pos x="47" y="36"/>
                  </a:cxn>
                  <a:cxn ang="0">
                    <a:pos x="11" y="72"/>
                  </a:cxn>
                  <a:cxn ang="0">
                    <a:pos x="5" y="90"/>
                  </a:cxn>
                  <a:cxn ang="0">
                    <a:pos x="0" y="114"/>
                  </a:cxn>
                  <a:cxn ang="0">
                    <a:pos x="11" y="150"/>
                  </a:cxn>
                  <a:cxn ang="0">
                    <a:pos x="23" y="168"/>
                  </a:cxn>
                  <a:cxn ang="0">
                    <a:pos x="41" y="186"/>
                  </a:cxn>
                  <a:cxn ang="0">
                    <a:pos x="65" y="186"/>
                  </a:cxn>
                  <a:cxn ang="0">
                    <a:pos x="41" y="168"/>
                  </a:cxn>
                  <a:cxn ang="0">
                    <a:pos x="23" y="150"/>
                  </a:cxn>
                  <a:cxn ang="0">
                    <a:pos x="17" y="132"/>
                  </a:cxn>
                  <a:cxn ang="0">
                    <a:pos x="11" y="114"/>
                  </a:cxn>
                  <a:cxn ang="0">
                    <a:pos x="11" y="114"/>
                  </a:cxn>
                </a:cxnLst>
                <a:rect l="0" t="0" r="r" b="b"/>
                <a:pathLst>
                  <a:path w="161" h="186">
                    <a:moveTo>
                      <a:pt x="11" y="114"/>
                    </a:moveTo>
                    <a:lnTo>
                      <a:pt x="17" y="96"/>
                    </a:lnTo>
                    <a:lnTo>
                      <a:pt x="23" y="78"/>
                    </a:lnTo>
                    <a:lnTo>
                      <a:pt x="53" y="42"/>
                    </a:lnTo>
                    <a:lnTo>
                      <a:pt x="101" y="18"/>
                    </a:lnTo>
                    <a:lnTo>
                      <a:pt x="155" y="6"/>
                    </a:lnTo>
                    <a:lnTo>
                      <a:pt x="161" y="0"/>
                    </a:lnTo>
                    <a:lnTo>
                      <a:pt x="95" y="12"/>
                    </a:lnTo>
                    <a:lnTo>
                      <a:pt x="47" y="36"/>
                    </a:lnTo>
                    <a:lnTo>
                      <a:pt x="11" y="72"/>
                    </a:lnTo>
                    <a:lnTo>
                      <a:pt x="5" y="90"/>
                    </a:lnTo>
                    <a:lnTo>
                      <a:pt x="0" y="114"/>
                    </a:lnTo>
                    <a:lnTo>
                      <a:pt x="11" y="150"/>
                    </a:lnTo>
                    <a:lnTo>
                      <a:pt x="23" y="168"/>
                    </a:lnTo>
                    <a:lnTo>
                      <a:pt x="41" y="186"/>
                    </a:lnTo>
                    <a:lnTo>
                      <a:pt x="65" y="186"/>
                    </a:lnTo>
                    <a:lnTo>
                      <a:pt x="41" y="168"/>
                    </a:lnTo>
                    <a:lnTo>
                      <a:pt x="23" y="150"/>
                    </a:lnTo>
                    <a:lnTo>
                      <a:pt x="17" y="132"/>
                    </a:lnTo>
                    <a:lnTo>
                      <a:pt x="11" y="114"/>
                    </a:lnTo>
                    <a:lnTo>
                      <a:pt x="11" y="1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15" name="Freeform 59"/>
              <p:cNvSpPr>
                <a:spLocks/>
              </p:cNvSpPr>
              <p:nvPr/>
            </p:nvSpPr>
            <p:spPr bwMode="hidden">
              <a:xfrm>
                <a:off x="5489" y="3042"/>
                <a:ext cx="186" cy="210"/>
              </a:xfrm>
              <a:custGeom>
                <a:avLst/>
                <a:gdLst/>
                <a:ahLst/>
                <a:cxnLst>
                  <a:cxn ang="0">
                    <a:pos x="0" y="6"/>
                  </a:cxn>
                  <a:cxn ang="0">
                    <a:pos x="66" y="12"/>
                  </a:cxn>
                  <a:cxn ang="0">
                    <a:pos x="119" y="36"/>
                  </a:cxn>
                  <a:cxn ang="0">
                    <a:pos x="155" y="72"/>
                  </a:cxn>
                  <a:cxn ang="0">
                    <a:pos x="161" y="90"/>
                  </a:cxn>
                  <a:cxn ang="0">
                    <a:pos x="167" y="114"/>
                  </a:cxn>
                  <a:cxn ang="0">
                    <a:pos x="161" y="138"/>
                  </a:cxn>
                  <a:cxn ang="0">
                    <a:pos x="149" y="162"/>
                  </a:cxn>
                  <a:cxn ang="0">
                    <a:pos x="119" y="180"/>
                  </a:cxn>
                  <a:cxn ang="0">
                    <a:pos x="90" y="198"/>
                  </a:cxn>
                  <a:cxn ang="0">
                    <a:pos x="96" y="210"/>
                  </a:cxn>
                  <a:cxn ang="0">
                    <a:pos x="131" y="192"/>
                  </a:cxn>
                  <a:cxn ang="0">
                    <a:pos x="161" y="168"/>
                  </a:cxn>
                  <a:cxn ang="0">
                    <a:pos x="179" y="144"/>
                  </a:cxn>
                  <a:cxn ang="0">
                    <a:pos x="185" y="114"/>
                  </a:cxn>
                  <a:cxn ang="0">
                    <a:pos x="179" y="90"/>
                  </a:cxn>
                  <a:cxn ang="0">
                    <a:pos x="173" y="66"/>
                  </a:cxn>
                  <a:cxn ang="0">
                    <a:pos x="155" y="48"/>
                  </a:cxn>
                  <a:cxn ang="0">
                    <a:pos x="131" y="30"/>
                  </a:cxn>
                  <a:cxn ang="0">
                    <a:pos x="72" y="6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0" y="6"/>
                  </a:cxn>
                </a:cxnLst>
                <a:rect l="0" t="0" r="r" b="b"/>
                <a:pathLst>
                  <a:path w="185" h="210">
                    <a:moveTo>
                      <a:pt x="0" y="6"/>
                    </a:moveTo>
                    <a:lnTo>
                      <a:pt x="66" y="12"/>
                    </a:lnTo>
                    <a:lnTo>
                      <a:pt x="119" y="36"/>
                    </a:lnTo>
                    <a:lnTo>
                      <a:pt x="155" y="72"/>
                    </a:lnTo>
                    <a:lnTo>
                      <a:pt x="161" y="90"/>
                    </a:lnTo>
                    <a:lnTo>
                      <a:pt x="167" y="114"/>
                    </a:lnTo>
                    <a:lnTo>
                      <a:pt x="161" y="138"/>
                    </a:lnTo>
                    <a:lnTo>
                      <a:pt x="149" y="162"/>
                    </a:lnTo>
                    <a:lnTo>
                      <a:pt x="119" y="180"/>
                    </a:lnTo>
                    <a:lnTo>
                      <a:pt x="90" y="198"/>
                    </a:lnTo>
                    <a:lnTo>
                      <a:pt x="96" y="210"/>
                    </a:lnTo>
                    <a:lnTo>
                      <a:pt x="131" y="192"/>
                    </a:lnTo>
                    <a:lnTo>
                      <a:pt x="161" y="168"/>
                    </a:lnTo>
                    <a:lnTo>
                      <a:pt x="179" y="144"/>
                    </a:lnTo>
                    <a:lnTo>
                      <a:pt x="185" y="114"/>
                    </a:lnTo>
                    <a:lnTo>
                      <a:pt x="179" y="90"/>
                    </a:lnTo>
                    <a:lnTo>
                      <a:pt x="173" y="66"/>
                    </a:lnTo>
                    <a:lnTo>
                      <a:pt x="155" y="48"/>
                    </a:lnTo>
                    <a:lnTo>
                      <a:pt x="131" y="30"/>
                    </a:lnTo>
                    <a:lnTo>
                      <a:pt x="72" y="6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16" name="Freeform 60"/>
              <p:cNvSpPr>
                <a:spLocks noEditPoints="1"/>
              </p:cNvSpPr>
              <p:nvPr/>
            </p:nvSpPr>
            <p:spPr bwMode="hidden">
              <a:xfrm>
                <a:off x="5345" y="3058"/>
                <a:ext cx="299" cy="186"/>
              </a:xfrm>
              <a:custGeom>
                <a:avLst/>
                <a:gdLst/>
                <a:ahLst/>
                <a:cxnLst>
                  <a:cxn ang="0">
                    <a:pos x="150" y="0"/>
                  </a:cxn>
                  <a:cxn ang="0">
                    <a:pos x="90" y="6"/>
                  </a:cxn>
                  <a:cxn ang="0">
                    <a:pos x="42" y="30"/>
                  </a:cxn>
                  <a:cxn ang="0">
                    <a:pos x="12" y="54"/>
                  </a:cxn>
                  <a:cxn ang="0">
                    <a:pos x="6" y="72"/>
                  </a:cxn>
                  <a:cxn ang="0">
                    <a:pos x="0" y="90"/>
                  </a:cxn>
                  <a:cxn ang="0">
                    <a:pos x="6" y="108"/>
                  </a:cxn>
                  <a:cxn ang="0">
                    <a:pos x="12" y="126"/>
                  </a:cxn>
                  <a:cxn ang="0">
                    <a:pos x="42" y="156"/>
                  </a:cxn>
                  <a:cxn ang="0">
                    <a:pos x="90" y="180"/>
                  </a:cxn>
                  <a:cxn ang="0">
                    <a:pos x="150" y="186"/>
                  </a:cxn>
                  <a:cxn ang="0">
                    <a:pos x="209" y="180"/>
                  </a:cxn>
                  <a:cxn ang="0">
                    <a:pos x="257" y="156"/>
                  </a:cxn>
                  <a:cxn ang="0">
                    <a:pos x="287" y="126"/>
                  </a:cxn>
                  <a:cxn ang="0">
                    <a:pos x="299" y="108"/>
                  </a:cxn>
                  <a:cxn ang="0">
                    <a:pos x="299" y="90"/>
                  </a:cxn>
                  <a:cxn ang="0">
                    <a:pos x="299" y="72"/>
                  </a:cxn>
                  <a:cxn ang="0">
                    <a:pos x="287" y="54"/>
                  </a:cxn>
                  <a:cxn ang="0">
                    <a:pos x="257" y="30"/>
                  </a:cxn>
                  <a:cxn ang="0">
                    <a:pos x="209" y="6"/>
                  </a:cxn>
                  <a:cxn ang="0">
                    <a:pos x="150" y="0"/>
                  </a:cxn>
                  <a:cxn ang="0">
                    <a:pos x="150" y="0"/>
                  </a:cxn>
                  <a:cxn ang="0">
                    <a:pos x="150" y="180"/>
                  </a:cxn>
                  <a:cxn ang="0">
                    <a:pos x="96" y="174"/>
                  </a:cxn>
                  <a:cxn ang="0">
                    <a:pos x="48" y="156"/>
                  </a:cxn>
                  <a:cxn ang="0">
                    <a:pos x="18" y="126"/>
                  </a:cxn>
                  <a:cxn ang="0">
                    <a:pos x="12" y="108"/>
                  </a:cxn>
                  <a:cxn ang="0">
                    <a:pos x="6" y="90"/>
                  </a:cxn>
                  <a:cxn ang="0">
                    <a:pos x="12" y="72"/>
                  </a:cxn>
                  <a:cxn ang="0">
                    <a:pos x="18" y="54"/>
                  </a:cxn>
                  <a:cxn ang="0">
                    <a:pos x="48" y="30"/>
                  </a:cxn>
                  <a:cxn ang="0">
                    <a:pos x="96" y="12"/>
                  </a:cxn>
                  <a:cxn ang="0">
                    <a:pos x="150" y="6"/>
                  </a:cxn>
                  <a:cxn ang="0">
                    <a:pos x="203" y="12"/>
                  </a:cxn>
                  <a:cxn ang="0">
                    <a:pos x="251" y="30"/>
                  </a:cxn>
                  <a:cxn ang="0">
                    <a:pos x="281" y="54"/>
                  </a:cxn>
                  <a:cxn ang="0">
                    <a:pos x="293" y="72"/>
                  </a:cxn>
                  <a:cxn ang="0">
                    <a:pos x="293" y="90"/>
                  </a:cxn>
                  <a:cxn ang="0">
                    <a:pos x="293" y="108"/>
                  </a:cxn>
                  <a:cxn ang="0">
                    <a:pos x="281" y="126"/>
                  </a:cxn>
                  <a:cxn ang="0">
                    <a:pos x="251" y="156"/>
                  </a:cxn>
                  <a:cxn ang="0">
                    <a:pos x="203" y="174"/>
                  </a:cxn>
                  <a:cxn ang="0">
                    <a:pos x="150" y="180"/>
                  </a:cxn>
                  <a:cxn ang="0">
                    <a:pos x="150" y="180"/>
                  </a:cxn>
                </a:cxnLst>
                <a:rect l="0" t="0" r="r" b="b"/>
                <a:pathLst>
                  <a:path w="299" h="186">
                    <a:moveTo>
                      <a:pt x="150" y="0"/>
                    </a:moveTo>
                    <a:lnTo>
                      <a:pt x="90" y="6"/>
                    </a:lnTo>
                    <a:lnTo>
                      <a:pt x="42" y="30"/>
                    </a:lnTo>
                    <a:lnTo>
                      <a:pt x="12" y="54"/>
                    </a:lnTo>
                    <a:lnTo>
                      <a:pt x="6" y="72"/>
                    </a:lnTo>
                    <a:lnTo>
                      <a:pt x="0" y="90"/>
                    </a:lnTo>
                    <a:lnTo>
                      <a:pt x="6" y="108"/>
                    </a:lnTo>
                    <a:lnTo>
                      <a:pt x="12" y="126"/>
                    </a:lnTo>
                    <a:lnTo>
                      <a:pt x="42" y="156"/>
                    </a:lnTo>
                    <a:lnTo>
                      <a:pt x="90" y="180"/>
                    </a:lnTo>
                    <a:lnTo>
                      <a:pt x="150" y="186"/>
                    </a:lnTo>
                    <a:lnTo>
                      <a:pt x="209" y="180"/>
                    </a:lnTo>
                    <a:lnTo>
                      <a:pt x="257" y="156"/>
                    </a:lnTo>
                    <a:lnTo>
                      <a:pt x="287" y="126"/>
                    </a:lnTo>
                    <a:lnTo>
                      <a:pt x="299" y="108"/>
                    </a:lnTo>
                    <a:lnTo>
                      <a:pt x="299" y="90"/>
                    </a:lnTo>
                    <a:lnTo>
                      <a:pt x="299" y="72"/>
                    </a:lnTo>
                    <a:lnTo>
                      <a:pt x="287" y="54"/>
                    </a:lnTo>
                    <a:lnTo>
                      <a:pt x="257" y="30"/>
                    </a:lnTo>
                    <a:lnTo>
                      <a:pt x="209" y="6"/>
                    </a:lnTo>
                    <a:lnTo>
                      <a:pt x="150" y="0"/>
                    </a:lnTo>
                    <a:lnTo>
                      <a:pt x="150" y="0"/>
                    </a:lnTo>
                    <a:close/>
                    <a:moveTo>
                      <a:pt x="150" y="180"/>
                    </a:moveTo>
                    <a:lnTo>
                      <a:pt x="96" y="174"/>
                    </a:lnTo>
                    <a:lnTo>
                      <a:pt x="48" y="156"/>
                    </a:lnTo>
                    <a:lnTo>
                      <a:pt x="18" y="126"/>
                    </a:lnTo>
                    <a:lnTo>
                      <a:pt x="12" y="108"/>
                    </a:lnTo>
                    <a:lnTo>
                      <a:pt x="6" y="90"/>
                    </a:lnTo>
                    <a:lnTo>
                      <a:pt x="12" y="72"/>
                    </a:lnTo>
                    <a:lnTo>
                      <a:pt x="18" y="54"/>
                    </a:lnTo>
                    <a:lnTo>
                      <a:pt x="48" y="30"/>
                    </a:lnTo>
                    <a:lnTo>
                      <a:pt x="96" y="12"/>
                    </a:lnTo>
                    <a:lnTo>
                      <a:pt x="150" y="6"/>
                    </a:lnTo>
                    <a:lnTo>
                      <a:pt x="203" y="12"/>
                    </a:lnTo>
                    <a:lnTo>
                      <a:pt x="251" y="30"/>
                    </a:lnTo>
                    <a:lnTo>
                      <a:pt x="281" y="54"/>
                    </a:lnTo>
                    <a:lnTo>
                      <a:pt x="293" y="72"/>
                    </a:lnTo>
                    <a:lnTo>
                      <a:pt x="293" y="90"/>
                    </a:lnTo>
                    <a:lnTo>
                      <a:pt x="293" y="108"/>
                    </a:lnTo>
                    <a:lnTo>
                      <a:pt x="281" y="126"/>
                    </a:lnTo>
                    <a:lnTo>
                      <a:pt x="251" y="156"/>
                    </a:lnTo>
                    <a:lnTo>
                      <a:pt x="203" y="174"/>
                    </a:lnTo>
                    <a:lnTo>
                      <a:pt x="150" y="180"/>
                    </a:lnTo>
                    <a:lnTo>
                      <a:pt x="150" y="18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grpSp>
            <p:nvGrpSpPr>
              <p:cNvPr id="17" name="Group 61"/>
              <p:cNvGrpSpPr>
                <a:grpSpLocks/>
              </p:cNvGrpSpPr>
              <p:nvPr/>
            </p:nvGrpSpPr>
            <p:grpSpPr bwMode="auto">
              <a:xfrm>
                <a:off x="5381" y="3085"/>
                <a:ext cx="227" cy="132"/>
                <a:chOff x="5381" y="3085"/>
                <a:chExt cx="227" cy="132"/>
              </a:xfrm>
            </p:grpSpPr>
            <p:sp>
              <p:nvSpPr>
                <p:cNvPr id="18" name="Oval 62"/>
                <p:cNvSpPr>
                  <a:spLocks noChangeArrowheads="1"/>
                </p:cNvSpPr>
                <p:nvPr userDrawn="1"/>
              </p:nvSpPr>
              <p:spPr bwMode="hidden">
                <a:xfrm>
                  <a:off x="5381" y="3085"/>
                  <a:ext cx="227" cy="13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19" name="Oval 63"/>
                <p:cNvSpPr>
                  <a:spLocks noChangeArrowheads="1"/>
                </p:cNvSpPr>
                <p:nvPr userDrawn="1"/>
              </p:nvSpPr>
              <p:spPr bwMode="hidden">
                <a:xfrm>
                  <a:off x="5403" y="3099"/>
                  <a:ext cx="182" cy="10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20" name="Oval 64"/>
                <p:cNvSpPr>
                  <a:spLocks noChangeArrowheads="1"/>
                </p:cNvSpPr>
                <p:nvPr userDrawn="1"/>
              </p:nvSpPr>
              <p:spPr bwMode="hidden">
                <a:xfrm>
                  <a:off x="5431" y="3109"/>
                  <a:ext cx="125" cy="8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21" name="Oval 65"/>
                <p:cNvSpPr>
                  <a:spLocks noChangeArrowheads="1"/>
                </p:cNvSpPr>
                <p:nvPr userDrawn="1"/>
              </p:nvSpPr>
              <p:spPr bwMode="hidden">
                <a:xfrm>
                  <a:off x="5458" y="3125"/>
                  <a:ext cx="73" cy="47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latin typeface="Arial" charset="0"/>
                    <a:cs typeface="Arial" charset="0"/>
                  </a:endParaRPr>
                </a:p>
              </p:txBody>
            </p:sp>
          </p:grpSp>
        </p:grpSp>
      </p:grpSp>
      <p:sp>
        <p:nvSpPr>
          <p:cNvPr id="85058" name="Rectangle 66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692275"/>
            <a:ext cx="7772400" cy="1736725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5059" name="Rectangle 6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8" name="Rectangle 68"/>
          <p:cNvSpPr>
            <a:spLocks noGrp="1" noChangeArrowheads="1"/>
          </p:cNvSpPr>
          <p:nvPr>
            <p:ph type="dt" sz="quarter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9" name="Rectangle 69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0" name="Rectangle 70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574557-FE17-4FFC-9F22-B82EA03DF4A4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  <a:endParaRPr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BBE484-A566-4AF3-94AA-3AA3B6C9BDFF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/>
              <a:t>Klepnutím lze upravit styl předlohy nadpisů.</a:t>
            </a:r>
            <a:endParaRPr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4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72620F-31D4-489B-9732-66A19D852BD4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  <a:endParaRPr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5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755A36-54A5-41C9-9127-A6325DA22EC1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cs-CZ"/>
              <a:t>Klepnutím lze upravit styl předlohy nadpisů.</a:t>
            </a:r>
            <a:endParaRPr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7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260A7F-BD84-4932-9344-3A682575E8BD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  <a:endParaRPr lang="en-US"/>
          </a:p>
        </p:txBody>
      </p:sp>
      <p:sp>
        <p:nvSpPr>
          <p:cNvPr id="3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03EEB1-669F-4A36-8935-F29F209A361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DAF209-93C5-4CC1-ABC3-C92567DBCCD6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Klepnutím lze upravit styl předlohy nadpisů.</a:t>
            </a:r>
            <a:endParaRPr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5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DF4CCC-E524-41AF-857F-F68C1F272F44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Klepnutím lze upravit styl předlohy nadpisů.</a:t>
            </a:r>
            <a:endParaRPr lang="en-US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5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E22631-6173-461B-A60C-8DC48602D7B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  <a:endParaRPr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AB72DC-2B9C-4631-B4BF-AA6D4E0D033F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48350"/>
          </a:xfrm>
        </p:spPr>
        <p:txBody>
          <a:bodyPr vert="eaVert"/>
          <a:lstStyle/>
          <a:p>
            <a:r>
              <a:rPr lang="cs-CZ"/>
              <a:t>Klepnutím lze upravit styl předlohy nadpisů.</a:t>
            </a:r>
            <a:endParaRPr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48350"/>
          </a:xfrm>
        </p:spPr>
        <p:txBody>
          <a:bodyPr vert="eaVert"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55B7B6-57B4-4F4F-BCD9-0F247D516B4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Freeform 2"/>
          <p:cNvSpPr>
            <a:spLocks/>
          </p:cNvSpPr>
          <p:nvPr/>
        </p:nvSpPr>
        <p:spPr bwMode="hidden">
          <a:xfrm>
            <a:off x="6627813" y="6429375"/>
            <a:ext cx="285750" cy="209550"/>
          </a:xfrm>
          <a:custGeom>
            <a:avLst/>
            <a:gdLst/>
            <a:ahLst/>
            <a:cxnLst>
              <a:cxn ang="0">
                <a:pos x="0" y="132"/>
              </a:cxn>
              <a:cxn ang="0">
                <a:pos x="29" y="132"/>
              </a:cxn>
              <a:cxn ang="0">
                <a:pos x="77" y="108"/>
              </a:cxn>
              <a:cxn ang="0">
                <a:pos x="119" y="78"/>
              </a:cxn>
              <a:cxn ang="0">
                <a:pos x="155" y="48"/>
              </a:cxn>
              <a:cxn ang="0">
                <a:pos x="179" y="12"/>
              </a:cxn>
              <a:cxn ang="0">
                <a:pos x="173" y="6"/>
              </a:cxn>
              <a:cxn ang="0">
                <a:pos x="167" y="0"/>
              </a:cxn>
              <a:cxn ang="0">
                <a:pos x="137" y="42"/>
              </a:cxn>
              <a:cxn ang="0">
                <a:pos x="101" y="78"/>
              </a:cxn>
              <a:cxn ang="0">
                <a:pos x="53" y="108"/>
              </a:cxn>
              <a:cxn ang="0">
                <a:pos x="0" y="132"/>
              </a:cxn>
              <a:cxn ang="0">
                <a:pos x="0" y="132"/>
              </a:cxn>
            </a:cxnLst>
            <a:rect l="0" t="0" r="r" b="b"/>
            <a:pathLst>
              <a:path w="179" h="132">
                <a:moveTo>
                  <a:pt x="0" y="132"/>
                </a:moveTo>
                <a:lnTo>
                  <a:pt x="29" y="132"/>
                </a:lnTo>
                <a:lnTo>
                  <a:pt x="77" y="108"/>
                </a:lnTo>
                <a:lnTo>
                  <a:pt x="119" y="78"/>
                </a:lnTo>
                <a:lnTo>
                  <a:pt x="155" y="48"/>
                </a:lnTo>
                <a:lnTo>
                  <a:pt x="179" y="12"/>
                </a:lnTo>
                <a:lnTo>
                  <a:pt x="173" y="6"/>
                </a:lnTo>
                <a:lnTo>
                  <a:pt x="167" y="0"/>
                </a:lnTo>
                <a:lnTo>
                  <a:pt x="137" y="42"/>
                </a:lnTo>
                <a:lnTo>
                  <a:pt x="101" y="78"/>
                </a:lnTo>
                <a:lnTo>
                  <a:pt x="53" y="108"/>
                </a:lnTo>
                <a:lnTo>
                  <a:pt x="0" y="132"/>
                </a:lnTo>
                <a:lnTo>
                  <a:pt x="0" y="132"/>
                </a:lnTo>
                <a:close/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accent2">
                  <a:gamma/>
                  <a:shade val="87843"/>
                  <a:invGamma/>
                </a:schemeClr>
              </a:gs>
            </a:gsLst>
            <a:lin ang="18900000" scaled="1"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latin typeface="Arial" charset="0"/>
              <a:cs typeface="Arial" charset="0"/>
            </a:endParaRPr>
          </a:p>
        </p:txBody>
      </p:sp>
      <p:grpSp>
        <p:nvGrpSpPr>
          <p:cNvPr id="1027" name="Group 3"/>
          <p:cNvGrpSpPr>
            <a:grpSpLocks/>
          </p:cNvGrpSpPr>
          <p:nvPr/>
        </p:nvGrpSpPr>
        <p:grpSpPr bwMode="auto">
          <a:xfrm>
            <a:off x="3175" y="4267200"/>
            <a:ext cx="9140825" cy="2590800"/>
            <a:chOff x="2" y="2688"/>
            <a:chExt cx="5758" cy="1632"/>
          </a:xfrm>
        </p:grpSpPr>
        <p:sp>
          <p:nvSpPr>
            <p:cNvPr id="83972" name="Freeform 4"/>
            <p:cNvSpPr>
              <a:spLocks/>
            </p:cNvSpPr>
            <p:nvPr/>
          </p:nvSpPr>
          <p:spPr bwMode="hidden">
            <a:xfrm>
              <a:off x="2" y="2688"/>
              <a:ext cx="5758" cy="1632"/>
            </a:xfrm>
            <a:custGeom>
              <a:avLst/>
              <a:gdLst/>
              <a:ahLst/>
              <a:cxnLst>
                <a:cxn ang="0">
                  <a:pos x="5740" y="4316"/>
                </a:cxn>
                <a:cxn ang="0">
                  <a:pos x="0" y="4316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4316"/>
                </a:cxn>
                <a:cxn ang="0">
                  <a:pos x="5740" y="4316"/>
                </a:cxn>
              </a:cxnLst>
              <a:rect l="0" t="0" r="r" b="b"/>
              <a:pathLst>
                <a:path w="5740" h="4316">
                  <a:moveTo>
                    <a:pt x="5740" y="4316"/>
                  </a:moveTo>
                  <a:lnTo>
                    <a:pt x="0" y="4316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4316"/>
                  </a:lnTo>
                  <a:lnTo>
                    <a:pt x="5740" y="431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accent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cs typeface="Arial" charset="0"/>
              </a:endParaRPr>
            </a:p>
          </p:txBody>
        </p:sp>
        <p:grpSp>
          <p:nvGrpSpPr>
            <p:cNvPr id="1034" name="Group 5"/>
            <p:cNvGrpSpPr>
              <a:grpSpLocks/>
            </p:cNvGrpSpPr>
            <p:nvPr userDrawn="1"/>
          </p:nvGrpSpPr>
          <p:grpSpPr bwMode="auto">
            <a:xfrm>
              <a:off x="3528" y="3715"/>
              <a:ext cx="792" cy="521"/>
              <a:chOff x="3527" y="3715"/>
              <a:chExt cx="792" cy="521"/>
            </a:xfrm>
          </p:grpSpPr>
          <p:sp>
            <p:nvSpPr>
              <p:cNvPr id="83974" name="Oval 6"/>
              <p:cNvSpPr>
                <a:spLocks noChangeArrowheads="1"/>
              </p:cNvSpPr>
              <p:nvPr/>
            </p:nvSpPr>
            <p:spPr bwMode="hidden">
              <a:xfrm>
                <a:off x="3686" y="3810"/>
                <a:ext cx="532" cy="32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83975" name="Oval 7"/>
              <p:cNvSpPr>
                <a:spLocks noChangeArrowheads="1"/>
              </p:cNvSpPr>
              <p:nvPr/>
            </p:nvSpPr>
            <p:spPr bwMode="hidden">
              <a:xfrm>
                <a:off x="3726" y="3840"/>
                <a:ext cx="452" cy="275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83976" name="Oval 8"/>
              <p:cNvSpPr>
                <a:spLocks noChangeArrowheads="1"/>
              </p:cNvSpPr>
              <p:nvPr/>
            </p:nvSpPr>
            <p:spPr bwMode="hidden">
              <a:xfrm>
                <a:off x="3782" y="3872"/>
                <a:ext cx="344" cy="20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83977" name="Oval 9"/>
              <p:cNvSpPr>
                <a:spLocks noChangeArrowheads="1"/>
              </p:cNvSpPr>
              <p:nvPr/>
            </p:nvSpPr>
            <p:spPr bwMode="hidden">
              <a:xfrm>
                <a:off x="3822" y="3896"/>
                <a:ext cx="262" cy="15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83978" name="Oval 10"/>
              <p:cNvSpPr>
                <a:spLocks noChangeArrowheads="1"/>
              </p:cNvSpPr>
              <p:nvPr/>
            </p:nvSpPr>
            <p:spPr bwMode="hidden">
              <a:xfrm>
                <a:off x="3856" y="3922"/>
                <a:ext cx="192" cy="10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83979" name="Freeform 11"/>
              <p:cNvSpPr>
                <a:spLocks/>
              </p:cNvSpPr>
              <p:nvPr/>
            </p:nvSpPr>
            <p:spPr bwMode="hidden">
              <a:xfrm>
                <a:off x="3575" y="3715"/>
                <a:ext cx="383" cy="161"/>
              </a:xfrm>
              <a:custGeom>
                <a:avLst/>
                <a:gdLst/>
                <a:ahLst/>
                <a:cxnLst>
                  <a:cxn ang="0">
                    <a:pos x="376" y="12"/>
                  </a:cxn>
                  <a:cxn ang="0">
                    <a:pos x="257" y="24"/>
                  </a:cxn>
                  <a:cxn ang="0">
                    <a:pos x="149" y="54"/>
                  </a:cxn>
                  <a:cxn ang="0">
                    <a:pos x="101" y="77"/>
                  </a:cxn>
                  <a:cxn ang="0">
                    <a:pos x="59" y="101"/>
                  </a:cxn>
                  <a:cxn ang="0">
                    <a:pos x="24" y="131"/>
                  </a:cxn>
                  <a:cxn ang="0">
                    <a:pos x="0" y="161"/>
                  </a:cxn>
                  <a:cxn ang="0">
                    <a:pos x="0" y="137"/>
                  </a:cxn>
                  <a:cxn ang="0">
                    <a:pos x="29" y="107"/>
                  </a:cxn>
                  <a:cxn ang="0">
                    <a:pos x="65" y="83"/>
                  </a:cxn>
                  <a:cxn ang="0">
                    <a:pos x="155" y="36"/>
                  </a:cxn>
                  <a:cxn ang="0">
                    <a:pos x="257" y="12"/>
                  </a:cxn>
                  <a:cxn ang="0">
                    <a:pos x="376" y="0"/>
                  </a:cxn>
                  <a:cxn ang="0">
                    <a:pos x="376" y="0"/>
                  </a:cxn>
                  <a:cxn ang="0">
                    <a:pos x="382" y="0"/>
                  </a:cxn>
                  <a:cxn ang="0">
                    <a:pos x="382" y="12"/>
                  </a:cxn>
                  <a:cxn ang="0">
                    <a:pos x="376" y="12"/>
                  </a:cxn>
                  <a:cxn ang="0">
                    <a:pos x="376" y="12"/>
                  </a:cxn>
                  <a:cxn ang="0">
                    <a:pos x="376" y="12"/>
                  </a:cxn>
                </a:cxnLst>
                <a:rect l="0" t="0" r="r" b="b"/>
                <a:pathLst>
                  <a:path w="382" h="161">
                    <a:moveTo>
                      <a:pt x="376" y="12"/>
                    </a:moveTo>
                    <a:lnTo>
                      <a:pt x="257" y="24"/>
                    </a:lnTo>
                    <a:lnTo>
                      <a:pt x="149" y="54"/>
                    </a:lnTo>
                    <a:lnTo>
                      <a:pt x="101" y="77"/>
                    </a:lnTo>
                    <a:lnTo>
                      <a:pt x="59" y="101"/>
                    </a:lnTo>
                    <a:lnTo>
                      <a:pt x="24" y="131"/>
                    </a:lnTo>
                    <a:lnTo>
                      <a:pt x="0" y="161"/>
                    </a:lnTo>
                    <a:lnTo>
                      <a:pt x="0" y="137"/>
                    </a:lnTo>
                    <a:lnTo>
                      <a:pt x="29" y="107"/>
                    </a:lnTo>
                    <a:lnTo>
                      <a:pt x="65" y="83"/>
                    </a:lnTo>
                    <a:lnTo>
                      <a:pt x="155" y="36"/>
                    </a:lnTo>
                    <a:lnTo>
                      <a:pt x="257" y="12"/>
                    </a:lnTo>
                    <a:lnTo>
                      <a:pt x="376" y="0"/>
                    </a:lnTo>
                    <a:lnTo>
                      <a:pt x="376" y="0"/>
                    </a:lnTo>
                    <a:lnTo>
                      <a:pt x="382" y="0"/>
                    </a:lnTo>
                    <a:lnTo>
                      <a:pt x="382" y="12"/>
                    </a:lnTo>
                    <a:lnTo>
                      <a:pt x="376" y="12"/>
                    </a:lnTo>
                    <a:lnTo>
                      <a:pt x="376" y="12"/>
                    </a:lnTo>
                    <a:lnTo>
                      <a:pt x="376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83980" name="Freeform 12"/>
              <p:cNvSpPr>
                <a:spLocks/>
              </p:cNvSpPr>
              <p:nvPr/>
            </p:nvSpPr>
            <p:spPr bwMode="hidden">
              <a:xfrm>
                <a:off x="3695" y="4170"/>
                <a:ext cx="444" cy="66"/>
              </a:xfrm>
              <a:custGeom>
                <a:avLst/>
                <a:gdLst/>
                <a:ahLst/>
                <a:cxnLst>
                  <a:cxn ang="0">
                    <a:pos x="257" y="54"/>
                  </a:cxn>
                  <a:cxn ang="0">
                    <a:pos x="353" y="48"/>
                  </a:cxn>
                  <a:cxn ang="0">
                    <a:pos x="443" y="24"/>
                  </a:cxn>
                  <a:cxn ang="0">
                    <a:pos x="443" y="36"/>
                  </a:cxn>
                  <a:cxn ang="0">
                    <a:pos x="353" y="60"/>
                  </a:cxn>
                  <a:cxn ang="0">
                    <a:pos x="257" y="66"/>
                  </a:cxn>
                  <a:cxn ang="0">
                    <a:pos x="186" y="60"/>
                  </a:cxn>
                  <a:cxn ang="0">
                    <a:pos x="120" y="48"/>
                  </a:cxn>
                  <a:cxn ang="0">
                    <a:pos x="60" y="36"/>
                  </a:cxn>
                  <a:cxn ang="0">
                    <a:pos x="0" y="12"/>
                  </a:cxn>
                  <a:cxn ang="0">
                    <a:pos x="0" y="0"/>
                  </a:cxn>
                  <a:cxn ang="0">
                    <a:pos x="54" y="24"/>
                  </a:cxn>
                  <a:cxn ang="0">
                    <a:pos x="120" y="36"/>
                  </a:cxn>
                  <a:cxn ang="0">
                    <a:pos x="186" y="48"/>
                  </a:cxn>
                  <a:cxn ang="0">
                    <a:pos x="257" y="54"/>
                  </a:cxn>
                  <a:cxn ang="0">
                    <a:pos x="257" y="54"/>
                  </a:cxn>
                </a:cxnLst>
                <a:rect l="0" t="0" r="r" b="b"/>
                <a:pathLst>
                  <a:path w="443" h="66">
                    <a:moveTo>
                      <a:pt x="257" y="54"/>
                    </a:moveTo>
                    <a:lnTo>
                      <a:pt x="353" y="48"/>
                    </a:lnTo>
                    <a:lnTo>
                      <a:pt x="443" y="24"/>
                    </a:lnTo>
                    <a:lnTo>
                      <a:pt x="443" y="36"/>
                    </a:lnTo>
                    <a:lnTo>
                      <a:pt x="353" y="60"/>
                    </a:lnTo>
                    <a:lnTo>
                      <a:pt x="257" y="66"/>
                    </a:lnTo>
                    <a:lnTo>
                      <a:pt x="186" y="60"/>
                    </a:lnTo>
                    <a:lnTo>
                      <a:pt x="120" y="48"/>
                    </a:lnTo>
                    <a:lnTo>
                      <a:pt x="60" y="36"/>
                    </a:lnTo>
                    <a:lnTo>
                      <a:pt x="0" y="12"/>
                    </a:lnTo>
                    <a:lnTo>
                      <a:pt x="0" y="0"/>
                    </a:lnTo>
                    <a:lnTo>
                      <a:pt x="54" y="24"/>
                    </a:lnTo>
                    <a:lnTo>
                      <a:pt x="120" y="36"/>
                    </a:lnTo>
                    <a:lnTo>
                      <a:pt x="186" y="48"/>
                    </a:lnTo>
                    <a:lnTo>
                      <a:pt x="257" y="54"/>
                    </a:lnTo>
                    <a:lnTo>
                      <a:pt x="257" y="5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84706"/>
                      <a:invGamma/>
                    </a:schemeClr>
                  </a:gs>
                  <a:gs pos="100000">
                    <a:schemeClr val="accent2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83981" name="Freeform 13"/>
              <p:cNvSpPr>
                <a:spLocks/>
              </p:cNvSpPr>
              <p:nvPr/>
            </p:nvSpPr>
            <p:spPr bwMode="hidden">
              <a:xfrm>
                <a:off x="3527" y="3906"/>
                <a:ext cx="89" cy="216"/>
              </a:xfrm>
              <a:custGeom>
                <a:avLst/>
                <a:gdLst/>
                <a:ahLst/>
                <a:cxnLst>
                  <a:cxn ang="0">
                    <a:pos x="12" y="66"/>
                  </a:cxn>
                  <a:cxn ang="0">
                    <a:pos x="18" y="108"/>
                  </a:cxn>
                  <a:cxn ang="0">
                    <a:pos x="36" y="144"/>
                  </a:cxn>
                  <a:cxn ang="0">
                    <a:pos x="60" y="180"/>
                  </a:cxn>
                  <a:cxn ang="0">
                    <a:pos x="89" y="216"/>
                  </a:cxn>
                  <a:cxn ang="0">
                    <a:pos x="72" y="216"/>
                  </a:cxn>
                  <a:cxn ang="0">
                    <a:pos x="42" y="180"/>
                  </a:cxn>
                  <a:cxn ang="0">
                    <a:pos x="18" y="144"/>
                  </a:cxn>
                  <a:cxn ang="0">
                    <a:pos x="6" y="108"/>
                  </a:cxn>
                  <a:cxn ang="0">
                    <a:pos x="0" y="66"/>
                  </a:cxn>
                  <a:cxn ang="0">
                    <a:pos x="0" y="30"/>
                  </a:cxn>
                  <a:cxn ang="0">
                    <a:pos x="12" y="0"/>
                  </a:cxn>
                  <a:cxn ang="0">
                    <a:pos x="30" y="0"/>
                  </a:cxn>
                  <a:cxn ang="0">
                    <a:pos x="18" y="30"/>
                  </a:cxn>
                  <a:cxn ang="0">
                    <a:pos x="12" y="66"/>
                  </a:cxn>
                  <a:cxn ang="0">
                    <a:pos x="12" y="66"/>
                  </a:cxn>
                </a:cxnLst>
                <a:rect l="0" t="0" r="r" b="b"/>
                <a:pathLst>
                  <a:path w="89" h="216">
                    <a:moveTo>
                      <a:pt x="12" y="66"/>
                    </a:moveTo>
                    <a:lnTo>
                      <a:pt x="18" y="108"/>
                    </a:lnTo>
                    <a:lnTo>
                      <a:pt x="36" y="144"/>
                    </a:lnTo>
                    <a:lnTo>
                      <a:pt x="60" y="180"/>
                    </a:lnTo>
                    <a:lnTo>
                      <a:pt x="89" y="216"/>
                    </a:lnTo>
                    <a:lnTo>
                      <a:pt x="72" y="216"/>
                    </a:lnTo>
                    <a:lnTo>
                      <a:pt x="42" y="180"/>
                    </a:lnTo>
                    <a:lnTo>
                      <a:pt x="18" y="144"/>
                    </a:lnTo>
                    <a:lnTo>
                      <a:pt x="6" y="108"/>
                    </a:lnTo>
                    <a:lnTo>
                      <a:pt x="0" y="66"/>
                    </a:lnTo>
                    <a:lnTo>
                      <a:pt x="0" y="30"/>
                    </a:lnTo>
                    <a:lnTo>
                      <a:pt x="12" y="0"/>
                    </a:lnTo>
                    <a:lnTo>
                      <a:pt x="30" y="0"/>
                    </a:lnTo>
                    <a:lnTo>
                      <a:pt x="18" y="30"/>
                    </a:lnTo>
                    <a:lnTo>
                      <a:pt x="12" y="66"/>
                    </a:lnTo>
                    <a:lnTo>
                      <a:pt x="12" y="6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83982" name="Freeform 14"/>
              <p:cNvSpPr>
                <a:spLocks/>
              </p:cNvSpPr>
              <p:nvPr/>
            </p:nvSpPr>
            <p:spPr bwMode="hidden">
              <a:xfrm>
                <a:off x="3569" y="3745"/>
                <a:ext cx="750" cy="461"/>
              </a:xfrm>
              <a:custGeom>
                <a:avLst/>
                <a:gdLst/>
                <a:ahLst/>
                <a:cxnLst>
                  <a:cxn ang="0">
                    <a:pos x="382" y="443"/>
                  </a:cxn>
                  <a:cxn ang="0">
                    <a:pos x="311" y="437"/>
                  </a:cxn>
                  <a:cxn ang="0">
                    <a:pos x="245" y="425"/>
                  </a:cxn>
                  <a:cxn ang="0">
                    <a:pos x="185" y="407"/>
                  </a:cxn>
                  <a:cxn ang="0">
                    <a:pos x="131" y="383"/>
                  </a:cxn>
                  <a:cxn ang="0">
                    <a:pos x="83" y="347"/>
                  </a:cxn>
                  <a:cxn ang="0">
                    <a:pos x="53" y="311"/>
                  </a:cxn>
                  <a:cxn ang="0">
                    <a:pos x="30" y="269"/>
                  </a:cxn>
                  <a:cxn ang="0">
                    <a:pos x="24" y="227"/>
                  </a:cxn>
                  <a:cxn ang="0">
                    <a:pos x="30" y="185"/>
                  </a:cxn>
                  <a:cxn ang="0">
                    <a:pos x="53" y="143"/>
                  </a:cxn>
                  <a:cxn ang="0">
                    <a:pos x="83" y="107"/>
                  </a:cxn>
                  <a:cxn ang="0">
                    <a:pos x="131" y="77"/>
                  </a:cxn>
                  <a:cxn ang="0">
                    <a:pos x="185" y="47"/>
                  </a:cxn>
                  <a:cxn ang="0">
                    <a:pos x="245" y="30"/>
                  </a:cxn>
                  <a:cxn ang="0">
                    <a:pos x="311" y="18"/>
                  </a:cxn>
                  <a:cxn ang="0">
                    <a:pos x="382" y="12"/>
                  </a:cxn>
                  <a:cxn ang="0">
                    <a:pos x="478" y="18"/>
                  </a:cxn>
                  <a:cxn ang="0">
                    <a:pos x="562" y="41"/>
                  </a:cxn>
                  <a:cxn ang="0">
                    <a:pos x="562" y="36"/>
                  </a:cxn>
                  <a:cxn ang="0">
                    <a:pos x="562" y="30"/>
                  </a:cxn>
                  <a:cxn ang="0">
                    <a:pos x="478" y="6"/>
                  </a:cxn>
                  <a:cxn ang="0">
                    <a:pos x="382" y="0"/>
                  </a:cxn>
                  <a:cxn ang="0">
                    <a:pos x="305" y="6"/>
                  </a:cxn>
                  <a:cxn ang="0">
                    <a:pos x="233" y="18"/>
                  </a:cxn>
                  <a:cxn ang="0">
                    <a:pos x="167" y="41"/>
                  </a:cxn>
                  <a:cxn ang="0">
                    <a:pos x="113" y="65"/>
                  </a:cxn>
                  <a:cxn ang="0">
                    <a:pos x="65" y="101"/>
                  </a:cxn>
                  <a:cxn ang="0">
                    <a:pos x="30" y="137"/>
                  </a:cxn>
                  <a:cxn ang="0">
                    <a:pos x="6" y="179"/>
                  </a:cxn>
                  <a:cxn ang="0">
                    <a:pos x="0" y="227"/>
                  </a:cxn>
                  <a:cxn ang="0">
                    <a:pos x="6" y="275"/>
                  </a:cxn>
                  <a:cxn ang="0">
                    <a:pos x="30" y="317"/>
                  </a:cxn>
                  <a:cxn ang="0">
                    <a:pos x="65" y="359"/>
                  </a:cxn>
                  <a:cxn ang="0">
                    <a:pos x="113" y="395"/>
                  </a:cxn>
                  <a:cxn ang="0">
                    <a:pos x="167" y="419"/>
                  </a:cxn>
                  <a:cxn ang="0">
                    <a:pos x="233" y="443"/>
                  </a:cxn>
                  <a:cxn ang="0">
                    <a:pos x="305" y="455"/>
                  </a:cxn>
                  <a:cxn ang="0">
                    <a:pos x="382" y="461"/>
                  </a:cxn>
                  <a:cxn ang="0">
                    <a:pos x="448" y="455"/>
                  </a:cxn>
                  <a:cxn ang="0">
                    <a:pos x="508" y="449"/>
                  </a:cxn>
                  <a:cxn ang="0">
                    <a:pos x="609" y="413"/>
                  </a:cxn>
                  <a:cxn ang="0">
                    <a:pos x="657" y="389"/>
                  </a:cxn>
                  <a:cxn ang="0">
                    <a:pos x="693" y="359"/>
                  </a:cxn>
                  <a:cxn ang="0">
                    <a:pos x="723" y="329"/>
                  </a:cxn>
                  <a:cxn ang="0">
                    <a:pos x="747" y="293"/>
                  </a:cxn>
                  <a:cxn ang="0">
                    <a:pos x="741" y="287"/>
                  </a:cxn>
                  <a:cxn ang="0">
                    <a:pos x="729" y="281"/>
                  </a:cxn>
                  <a:cxn ang="0">
                    <a:pos x="711" y="317"/>
                  </a:cxn>
                  <a:cxn ang="0">
                    <a:pos x="681" y="347"/>
                  </a:cxn>
                  <a:cxn ang="0">
                    <a:pos x="645" y="377"/>
                  </a:cxn>
                  <a:cxn ang="0">
                    <a:pos x="604" y="401"/>
                  </a:cxn>
                  <a:cxn ang="0">
                    <a:pos x="502" y="431"/>
                  </a:cxn>
                  <a:cxn ang="0">
                    <a:pos x="442" y="443"/>
                  </a:cxn>
                  <a:cxn ang="0">
                    <a:pos x="382" y="443"/>
                  </a:cxn>
                  <a:cxn ang="0">
                    <a:pos x="382" y="443"/>
                  </a:cxn>
                </a:cxnLst>
                <a:rect l="0" t="0" r="r" b="b"/>
                <a:pathLst>
                  <a:path w="747" h="461">
                    <a:moveTo>
                      <a:pt x="382" y="443"/>
                    </a:moveTo>
                    <a:lnTo>
                      <a:pt x="311" y="437"/>
                    </a:lnTo>
                    <a:lnTo>
                      <a:pt x="245" y="425"/>
                    </a:lnTo>
                    <a:lnTo>
                      <a:pt x="185" y="407"/>
                    </a:lnTo>
                    <a:lnTo>
                      <a:pt x="131" y="383"/>
                    </a:lnTo>
                    <a:lnTo>
                      <a:pt x="83" y="347"/>
                    </a:lnTo>
                    <a:lnTo>
                      <a:pt x="53" y="311"/>
                    </a:lnTo>
                    <a:lnTo>
                      <a:pt x="30" y="269"/>
                    </a:lnTo>
                    <a:lnTo>
                      <a:pt x="24" y="227"/>
                    </a:lnTo>
                    <a:lnTo>
                      <a:pt x="30" y="185"/>
                    </a:lnTo>
                    <a:lnTo>
                      <a:pt x="53" y="143"/>
                    </a:lnTo>
                    <a:lnTo>
                      <a:pt x="83" y="107"/>
                    </a:lnTo>
                    <a:lnTo>
                      <a:pt x="131" y="77"/>
                    </a:lnTo>
                    <a:lnTo>
                      <a:pt x="185" y="47"/>
                    </a:lnTo>
                    <a:lnTo>
                      <a:pt x="245" y="30"/>
                    </a:lnTo>
                    <a:lnTo>
                      <a:pt x="311" y="18"/>
                    </a:lnTo>
                    <a:lnTo>
                      <a:pt x="382" y="12"/>
                    </a:lnTo>
                    <a:lnTo>
                      <a:pt x="478" y="18"/>
                    </a:lnTo>
                    <a:lnTo>
                      <a:pt x="562" y="41"/>
                    </a:lnTo>
                    <a:lnTo>
                      <a:pt x="562" y="36"/>
                    </a:lnTo>
                    <a:lnTo>
                      <a:pt x="562" y="30"/>
                    </a:lnTo>
                    <a:lnTo>
                      <a:pt x="478" y="6"/>
                    </a:lnTo>
                    <a:lnTo>
                      <a:pt x="382" y="0"/>
                    </a:lnTo>
                    <a:lnTo>
                      <a:pt x="305" y="6"/>
                    </a:lnTo>
                    <a:lnTo>
                      <a:pt x="233" y="18"/>
                    </a:lnTo>
                    <a:lnTo>
                      <a:pt x="167" y="41"/>
                    </a:lnTo>
                    <a:lnTo>
                      <a:pt x="113" y="65"/>
                    </a:lnTo>
                    <a:lnTo>
                      <a:pt x="65" y="101"/>
                    </a:lnTo>
                    <a:lnTo>
                      <a:pt x="30" y="137"/>
                    </a:lnTo>
                    <a:lnTo>
                      <a:pt x="6" y="179"/>
                    </a:lnTo>
                    <a:lnTo>
                      <a:pt x="0" y="227"/>
                    </a:lnTo>
                    <a:lnTo>
                      <a:pt x="6" y="275"/>
                    </a:lnTo>
                    <a:lnTo>
                      <a:pt x="30" y="317"/>
                    </a:lnTo>
                    <a:lnTo>
                      <a:pt x="65" y="359"/>
                    </a:lnTo>
                    <a:lnTo>
                      <a:pt x="113" y="395"/>
                    </a:lnTo>
                    <a:lnTo>
                      <a:pt x="167" y="419"/>
                    </a:lnTo>
                    <a:lnTo>
                      <a:pt x="233" y="443"/>
                    </a:lnTo>
                    <a:lnTo>
                      <a:pt x="305" y="455"/>
                    </a:lnTo>
                    <a:lnTo>
                      <a:pt x="382" y="461"/>
                    </a:lnTo>
                    <a:lnTo>
                      <a:pt x="448" y="455"/>
                    </a:lnTo>
                    <a:lnTo>
                      <a:pt x="508" y="449"/>
                    </a:lnTo>
                    <a:lnTo>
                      <a:pt x="609" y="413"/>
                    </a:lnTo>
                    <a:lnTo>
                      <a:pt x="657" y="389"/>
                    </a:lnTo>
                    <a:lnTo>
                      <a:pt x="693" y="359"/>
                    </a:lnTo>
                    <a:lnTo>
                      <a:pt x="723" y="329"/>
                    </a:lnTo>
                    <a:lnTo>
                      <a:pt x="747" y="293"/>
                    </a:lnTo>
                    <a:lnTo>
                      <a:pt x="741" y="287"/>
                    </a:lnTo>
                    <a:lnTo>
                      <a:pt x="729" y="281"/>
                    </a:lnTo>
                    <a:lnTo>
                      <a:pt x="711" y="317"/>
                    </a:lnTo>
                    <a:lnTo>
                      <a:pt x="681" y="347"/>
                    </a:lnTo>
                    <a:lnTo>
                      <a:pt x="645" y="377"/>
                    </a:lnTo>
                    <a:lnTo>
                      <a:pt x="604" y="401"/>
                    </a:lnTo>
                    <a:lnTo>
                      <a:pt x="502" y="431"/>
                    </a:lnTo>
                    <a:lnTo>
                      <a:pt x="442" y="443"/>
                    </a:lnTo>
                    <a:lnTo>
                      <a:pt x="382" y="443"/>
                    </a:lnTo>
                    <a:lnTo>
                      <a:pt x="382" y="443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path path="rect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83983" name="Freeform 15"/>
              <p:cNvSpPr>
                <a:spLocks/>
              </p:cNvSpPr>
              <p:nvPr/>
            </p:nvSpPr>
            <p:spPr bwMode="hidden">
              <a:xfrm>
                <a:off x="4037" y="3721"/>
                <a:ext cx="96" cy="3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2"/>
                  </a:cxn>
                  <a:cxn ang="0">
                    <a:pos x="48" y="18"/>
                  </a:cxn>
                  <a:cxn ang="0">
                    <a:pos x="96" y="30"/>
                  </a:cxn>
                  <a:cxn ang="0">
                    <a:pos x="96" y="24"/>
                  </a:cxn>
                  <a:cxn ang="0">
                    <a:pos x="96" y="18"/>
                  </a:cxn>
                  <a:cxn ang="0">
                    <a:pos x="48" y="12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96" h="30">
                    <a:moveTo>
                      <a:pt x="0" y="0"/>
                    </a:moveTo>
                    <a:lnTo>
                      <a:pt x="0" y="12"/>
                    </a:lnTo>
                    <a:lnTo>
                      <a:pt x="48" y="18"/>
                    </a:lnTo>
                    <a:lnTo>
                      <a:pt x="96" y="30"/>
                    </a:lnTo>
                    <a:lnTo>
                      <a:pt x="96" y="24"/>
                    </a:lnTo>
                    <a:lnTo>
                      <a:pt x="96" y="18"/>
                    </a:lnTo>
                    <a:lnTo>
                      <a:pt x="48" y="1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83984" name="Oval 16"/>
              <p:cNvSpPr>
                <a:spLocks noChangeArrowheads="1"/>
              </p:cNvSpPr>
              <p:nvPr/>
            </p:nvSpPr>
            <p:spPr bwMode="hidden">
              <a:xfrm>
                <a:off x="3910" y="3948"/>
                <a:ext cx="84" cy="53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</p:grpSp>
        <p:grpSp>
          <p:nvGrpSpPr>
            <p:cNvPr id="1035" name="Group 17"/>
            <p:cNvGrpSpPr>
              <a:grpSpLocks/>
            </p:cNvGrpSpPr>
            <p:nvPr userDrawn="1"/>
          </p:nvGrpSpPr>
          <p:grpSpPr bwMode="auto">
            <a:xfrm>
              <a:off x="1776" y="3631"/>
              <a:ext cx="1626" cy="683"/>
              <a:chOff x="1776" y="3631"/>
              <a:chExt cx="1626" cy="683"/>
            </a:xfrm>
          </p:grpSpPr>
          <p:sp>
            <p:nvSpPr>
              <p:cNvPr id="83986" name="Oval 18"/>
              <p:cNvSpPr>
                <a:spLocks noChangeArrowheads="1"/>
              </p:cNvSpPr>
              <p:nvPr/>
            </p:nvSpPr>
            <p:spPr bwMode="hidden">
              <a:xfrm>
                <a:off x="2268" y="3934"/>
                <a:ext cx="638" cy="377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83987" name="Oval 19"/>
              <p:cNvSpPr>
                <a:spLocks noChangeArrowheads="1"/>
              </p:cNvSpPr>
              <p:nvPr/>
            </p:nvSpPr>
            <p:spPr bwMode="hidden">
              <a:xfrm>
                <a:off x="2314" y="3958"/>
                <a:ext cx="543" cy="332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83988" name="Oval 20"/>
              <p:cNvSpPr>
                <a:spLocks noChangeArrowheads="1"/>
              </p:cNvSpPr>
              <p:nvPr/>
            </p:nvSpPr>
            <p:spPr bwMode="hidden">
              <a:xfrm>
                <a:off x="2341" y="3979"/>
                <a:ext cx="501" cy="29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83989" name="Oval 21"/>
              <p:cNvSpPr>
                <a:spLocks noChangeArrowheads="1"/>
              </p:cNvSpPr>
              <p:nvPr/>
            </p:nvSpPr>
            <p:spPr bwMode="hidden">
              <a:xfrm>
                <a:off x="2368" y="3997"/>
                <a:ext cx="444" cy="258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83990" name="Oval 22"/>
              <p:cNvSpPr>
                <a:spLocks noChangeArrowheads="1"/>
              </p:cNvSpPr>
              <p:nvPr/>
            </p:nvSpPr>
            <p:spPr bwMode="hidden">
              <a:xfrm>
                <a:off x="2385" y="4005"/>
                <a:ext cx="413" cy="240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83991" name="Oval 23"/>
              <p:cNvSpPr>
                <a:spLocks noChangeArrowheads="1"/>
              </p:cNvSpPr>
              <p:nvPr/>
            </p:nvSpPr>
            <p:spPr bwMode="hidden">
              <a:xfrm>
                <a:off x="2437" y="4026"/>
                <a:ext cx="306" cy="192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83992" name="Oval 24"/>
              <p:cNvSpPr>
                <a:spLocks noChangeArrowheads="1"/>
              </p:cNvSpPr>
              <p:nvPr/>
            </p:nvSpPr>
            <p:spPr bwMode="hidden">
              <a:xfrm>
                <a:off x="2476" y="4056"/>
                <a:ext cx="227" cy="135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83993" name="Oval 25"/>
              <p:cNvSpPr>
                <a:spLocks noChangeArrowheads="1"/>
              </p:cNvSpPr>
              <p:nvPr/>
            </p:nvSpPr>
            <p:spPr bwMode="hidden">
              <a:xfrm>
                <a:off x="2542" y="4097"/>
                <a:ext cx="90" cy="60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83994" name="Freeform 26"/>
              <p:cNvSpPr>
                <a:spLocks/>
              </p:cNvSpPr>
              <p:nvPr/>
            </p:nvSpPr>
            <p:spPr bwMode="hidden">
              <a:xfrm>
                <a:off x="2585" y="3822"/>
                <a:ext cx="449" cy="186"/>
              </a:xfrm>
              <a:custGeom>
                <a:avLst/>
                <a:gdLst/>
                <a:ahLst/>
                <a:cxnLst>
                  <a:cxn ang="0">
                    <a:pos x="6" y="6"/>
                  </a:cxn>
                  <a:cxn ang="0">
                    <a:pos x="78" y="12"/>
                  </a:cxn>
                  <a:cxn ang="0">
                    <a:pos x="150" y="18"/>
                  </a:cxn>
                  <a:cxn ang="0">
                    <a:pos x="215" y="36"/>
                  </a:cxn>
                  <a:cxn ang="0">
                    <a:pos x="275" y="60"/>
                  </a:cxn>
                  <a:cxn ang="0">
                    <a:pos x="329" y="84"/>
                  </a:cxn>
                  <a:cxn ang="0">
                    <a:pos x="377" y="114"/>
                  </a:cxn>
                  <a:cxn ang="0">
                    <a:pos x="419" y="150"/>
                  </a:cxn>
                  <a:cxn ang="0">
                    <a:pos x="448" y="186"/>
                  </a:cxn>
                  <a:cxn ang="0">
                    <a:pos x="448" y="162"/>
                  </a:cxn>
                  <a:cxn ang="0">
                    <a:pos x="413" y="126"/>
                  </a:cxn>
                  <a:cxn ang="0">
                    <a:pos x="371" y="96"/>
                  </a:cxn>
                  <a:cxn ang="0">
                    <a:pos x="323" y="66"/>
                  </a:cxn>
                  <a:cxn ang="0">
                    <a:pos x="269" y="48"/>
                  </a:cxn>
                  <a:cxn ang="0">
                    <a:pos x="144" y="12"/>
                  </a:cxn>
                  <a:cxn ang="0">
                    <a:pos x="78" y="6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6" y="6"/>
                  </a:cxn>
                  <a:cxn ang="0">
                    <a:pos x="6" y="6"/>
                  </a:cxn>
                </a:cxnLst>
                <a:rect l="0" t="0" r="r" b="b"/>
                <a:pathLst>
                  <a:path w="448" h="186">
                    <a:moveTo>
                      <a:pt x="6" y="6"/>
                    </a:moveTo>
                    <a:lnTo>
                      <a:pt x="78" y="12"/>
                    </a:lnTo>
                    <a:lnTo>
                      <a:pt x="150" y="18"/>
                    </a:lnTo>
                    <a:lnTo>
                      <a:pt x="215" y="36"/>
                    </a:lnTo>
                    <a:lnTo>
                      <a:pt x="275" y="60"/>
                    </a:lnTo>
                    <a:lnTo>
                      <a:pt x="329" y="84"/>
                    </a:lnTo>
                    <a:lnTo>
                      <a:pt x="377" y="114"/>
                    </a:lnTo>
                    <a:lnTo>
                      <a:pt x="419" y="150"/>
                    </a:lnTo>
                    <a:lnTo>
                      <a:pt x="448" y="186"/>
                    </a:lnTo>
                    <a:lnTo>
                      <a:pt x="448" y="162"/>
                    </a:lnTo>
                    <a:lnTo>
                      <a:pt x="413" y="126"/>
                    </a:lnTo>
                    <a:lnTo>
                      <a:pt x="371" y="96"/>
                    </a:lnTo>
                    <a:lnTo>
                      <a:pt x="323" y="66"/>
                    </a:lnTo>
                    <a:lnTo>
                      <a:pt x="269" y="48"/>
                    </a:lnTo>
                    <a:lnTo>
                      <a:pt x="144" y="12"/>
                    </a:lnTo>
                    <a:lnTo>
                      <a:pt x="78" y="6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6" y="6"/>
                    </a:lnTo>
                    <a:lnTo>
                      <a:pt x="6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83995" name="Freeform 27"/>
              <p:cNvSpPr>
                <a:spLocks/>
              </p:cNvSpPr>
              <p:nvPr/>
            </p:nvSpPr>
            <p:spPr bwMode="hidden">
              <a:xfrm>
                <a:off x="2142" y="3852"/>
                <a:ext cx="892" cy="462"/>
              </a:xfrm>
              <a:custGeom>
                <a:avLst/>
                <a:gdLst/>
                <a:ahLst/>
                <a:cxnLst>
                  <a:cxn ang="0">
                    <a:pos x="23" y="276"/>
                  </a:cxn>
                  <a:cxn ang="0">
                    <a:pos x="29" y="222"/>
                  </a:cxn>
                  <a:cxn ang="0">
                    <a:pos x="59" y="174"/>
                  </a:cxn>
                  <a:cxn ang="0">
                    <a:pos x="95" y="132"/>
                  </a:cxn>
                  <a:cxn ang="0">
                    <a:pos x="149" y="96"/>
                  </a:cxn>
                  <a:cxn ang="0">
                    <a:pos x="209" y="60"/>
                  </a:cxn>
                  <a:cxn ang="0">
                    <a:pos x="281" y="36"/>
                  </a:cxn>
                  <a:cxn ang="0">
                    <a:pos x="364" y="24"/>
                  </a:cxn>
                  <a:cxn ang="0">
                    <a:pos x="448" y="18"/>
                  </a:cxn>
                  <a:cxn ang="0">
                    <a:pos x="532" y="24"/>
                  </a:cxn>
                  <a:cxn ang="0">
                    <a:pos x="609" y="36"/>
                  </a:cxn>
                  <a:cxn ang="0">
                    <a:pos x="681" y="60"/>
                  </a:cxn>
                  <a:cxn ang="0">
                    <a:pos x="741" y="96"/>
                  </a:cxn>
                  <a:cxn ang="0">
                    <a:pos x="795" y="132"/>
                  </a:cxn>
                  <a:cxn ang="0">
                    <a:pos x="831" y="174"/>
                  </a:cxn>
                  <a:cxn ang="0">
                    <a:pos x="861" y="222"/>
                  </a:cxn>
                  <a:cxn ang="0">
                    <a:pos x="867" y="276"/>
                  </a:cxn>
                  <a:cxn ang="0">
                    <a:pos x="855" y="330"/>
                  </a:cxn>
                  <a:cxn ang="0">
                    <a:pos x="831" y="378"/>
                  </a:cxn>
                  <a:cxn ang="0">
                    <a:pos x="783" y="426"/>
                  </a:cxn>
                  <a:cxn ang="0">
                    <a:pos x="723" y="462"/>
                  </a:cxn>
                  <a:cxn ang="0">
                    <a:pos x="765" y="462"/>
                  </a:cxn>
                  <a:cxn ang="0">
                    <a:pos x="819" y="426"/>
                  </a:cxn>
                  <a:cxn ang="0">
                    <a:pos x="855" y="378"/>
                  </a:cxn>
                  <a:cxn ang="0">
                    <a:pos x="884" y="330"/>
                  </a:cxn>
                  <a:cxn ang="0">
                    <a:pos x="890" y="276"/>
                  </a:cxn>
                  <a:cxn ang="0">
                    <a:pos x="884" y="222"/>
                  </a:cxn>
                  <a:cxn ang="0">
                    <a:pos x="855" y="168"/>
                  </a:cxn>
                  <a:cxn ang="0">
                    <a:pos x="813" y="120"/>
                  </a:cxn>
                  <a:cxn ang="0">
                    <a:pos x="759" y="84"/>
                  </a:cxn>
                  <a:cxn ang="0">
                    <a:pos x="693" y="48"/>
                  </a:cxn>
                  <a:cxn ang="0">
                    <a:pos x="621" y="24"/>
                  </a:cxn>
                  <a:cxn ang="0">
                    <a:pos x="538" y="6"/>
                  </a:cxn>
                  <a:cxn ang="0">
                    <a:pos x="448" y="0"/>
                  </a:cxn>
                  <a:cxn ang="0">
                    <a:pos x="358" y="6"/>
                  </a:cxn>
                  <a:cxn ang="0">
                    <a:pos x="275" y="24"/>
                  </a:cxn>
                  <a:cxn ang="0">
                    <a:pos x="197" y="48"/>
                  </a:cxn>
                  <a:cxn ang="0">
                    <a:pos x="131" y="84"/>
                  </a:cxn>
                  <a:cxn ang="0">
                    <a:pos x="77" y="120"/>
                  </a:cxn>
                  <a:cxn ang="0">
                    <a:pos x="35" y="168"/>
                  </a:cxn>
                  <a:cxn ang="0">
                    <a:pos x="12" y="222"/>
                  </a:cxn>
                  <a:cxn ang="0">
                    <a:pos x="0" y="276"/>
                  </a:cxn>
                  <a:cxn ang="0">
                    <a:pos x="6" y="330"/>
                  </a:cxn>
                  <a:cxn ang="0">
                    <a:pos x="35" y="378"/>
                  </a:cxn>
                  <a:cxn ang="0">
                    <a:pos x="71" y="426"/>
                  </a:cxn>
                  <a:cxn ang="0">
                    <a:pos x="125" y="462"/>
                  </a:cxn>
                  <a:cxn ang="0">
                    <a:pos x="167" y="462"/>
                  </a:cxn>
                  <a:cxn ang="0">
                    <a:pos x="107" y="426"/>
                  </a:cxn>
                  <a:cxn ang="0">
                    <a:pos x="59" y="378"/>
                  </a:cxn>
                  <a:cxn ang="0">
                    <a:pos x="35" y="330"/>
                  </a:cxn>
                  <a:cxn ang="0">
                    <a:pos x="23" y="276"/>
                  </a:cxn>
                  <a:cxn ang="0">
                    <a:pos x="23" y="276"/>
                  </a:cxn>
                </a:cxnLst>
                <a:rect l="0" t="0" r="r" b="b"/>
                <a:pathLst>
                  <a:path w="890" h="462">
                    <a:moveTo>
                      <a:pt x="23" y="276"/>
                    </a:moveTo>
                    <a:lnTo>
                      <a:pt x="29" y="222"/>
                    </a:lnTo>
                    <a:lnTo>
                      <a:pt x="59" y="174"/>
                    </a:lnTo>
                    <a:lnTo>
                      <a:pt x="95" y="132"/>
                    </a:lnTo>
                    <a:lnTo>
                      <a:pt x="149" y="96"/>
                    </a:lnTo>
                    <a:lnTo>
                      <a:pt x="209" y="60"/>
                    </a:lnTo>
                    <a:lnTo>
                      <a:pt x="281" y="36"/>
                    </a:lnTo>
                    <a:lnTo>
                      <a:pt x="364" y="24"/>
                    </a:lnTo>
                    <a:lnTo>
                      <a:pt x="448" y="18"/>
                    </a:lnTo>
                    <a:lnTo>
                      <a:pt x="532" y="24"/>
                    </a:lnTo>
                    <a:lnTo>
                      <a:pt x="609" y="36"/>
                    </a:lnTo>
                    <a:lnTo>
                      <a:pt x="681" y="60"/>
                    </a:lnTo>
                    <a:lnTo>
                      <a:pt x="741" y="96"/>
                    </a:lnTo>
                    <a:lnTo>
                      <a:pt x="795" y="132"/>
                    </a:lnTo>
                    <a:lnTo>
                      <a:pt x="831" y="174"/>
                    </a:lnTo>
                    <a:lnTo>
                      <a:pt x="861" y="222"/>
                    </a:lnTo>
                    <a:lnTo>
                      <a:pt x="867" y="276"/>
                    </a:lnTo>
                    <a:lnTo>
                      <a:pt x="855" y="330"/>
                    </a:lnTo>
                    <a:lnTo>
                      <a:pt x="831" y="378"/>
                    </a:lnTo>
                    <a:lnTo>
                      <a:pt x="783" y="426"/>
                    </a:lnTo>
                    <a:lnTo>
                      <a:pt x="723" y="462"/>
                    </a:lnTo>
                    <a:lnTo>
                      <a:pt x="765" y="462"/>
                    </a:lnTo>
                    <a:lnTo>
                      <a:pt x="819" y="426"/>
                    </a:lnTo>
                    <a:lnTo>
                      <a:pt x="855" y="378"/>
                    </a:lnTo>
                    <a:lnTo>
                      <a:pt x="884" y="330"/>
                    </a:lnTo>
                    <a:lnTo>
                      <a:pt x="890" y="276"/>
                    </a:lnTo>
                    <a:lnTo>
                      <a:pt x="884" y="222"/>
                    </a:lnTo>
                    <a:lnTo>
                      <a:pt x="855" y="168"/>
                    </a:lnTo>
                    <a:lnTo>
                      <a:pt x="813" y="120"/>
                    </a:lnTo>
                    <a:lnTo>
                      <a:pt x="759" y="84"/>
                    </a:lnTo>
                    <a:lnTo>
                      <a:pt x="693" y="48"/>
                    </a:lnTo>
                    <a:lnTo>
                      <a:pt x="621" y="24"/>
                    </a:lnTo>
                    <a:lnTo>
                      <a:pt x="538" y="6"/>
                    </a:lnTo>
                    <a:lnTo>
                      <a:pt x="448" y="0"/>
                    </a:lnTo>
                    <a:lnTo>
                      <a:pt x="358" y="6"/>
                    </a:lnTo>
                    <a:lnTo>
                      <a:pt x="275" y="24"/>
                    </a:lnTo>
                    <a:lnTo>
                      <a:pt x="197" y="48"/>
                    </a:lnTo>
                    <a:lnTo>
                      <a:pt x="131" y="84"/>
                    </a:lnTo>
                    <a:lnTo>
                      <a:pt x="77" y="120"/>
                    </a:lnTo>
                    <a:lnTo>
                      <a:pt x="35" y="168"/>
                    </a:lnTo>
                    <a:lnTo>
                      <a:pt x="12" y="222"/>
                    </a:lnTo>
                    <a:lnTo>
                      <a:pt x="0" y="276"/>
                    </a:lnTo>
                    <a:lnTo>
                      <a:pt x="6" y="330"/>
                    </a:lnTo>
                    <a:lnTo>
                      <a:pt x="35" y="378"/>
                    </a:lnTo>
                    <a:lnTo>
                      <a:pt x="71" y="426"/>
                    </a:lnTo>
                    <a:lnTo>
                      <a:pt x="125" y="462"/>
                    </a:lnTo>
                    <a:lnTo>
                      <a:pt x="167" y="462"/>
                    </a:lnTo>
                    <a:lnTo>
                      <a:pt x="107" y="426"/>
                    </a:lnTo>
                    <a:lnTo>
                      <a:pt x="59" y="378"/>
                    </a:lnTo>
                    <a:lnTo>
                      <a:pt x="35" y="330"/>
                    </a:lnTo>
                    <a:lnTo>
                      <a:pt x="23" y="276"/>
                    </a:lnTo>
                    <a:lnTo>
                      <a:pt x="23" y="27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4706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83996" name="Freeform 28"/>
              <p:cNvSpPr>
                <a:spLocks/>
              </p:cNvSpPr>
              <p:nvPr/>
            </p:nvSpPr>
            <p:spPr bwMode="hidden">
              <a:xfrm>
                <a:off x="2082" y="3828"/>
                <a:ext cx="407" cy="486"/>
              </a:xfrm>
              <a:custGeom>
                <a:avLst/>
                <a:gdLst/>
                <a:ahLst/>
                <a:cxnLst>
                  <a:cxn ang="0">
                    <a:pos x="18" y="300"/>
                  </a:cxn>
                  <a:cxn ang="0">
                    <a:pos x="24" y="246"/>
                  </a:cxn>
                  <a:cxn ang="0">
                    <a:pos x="48" y="198"/>
                  </a:cxn>
                  <a:cxn ang="0">
                    <a:pos x="83" y="150"/>
                  </a:cxn>
                  <a:cxn ang="0">
                    <a:pos x="131" y="108"/>
                  </a:cxn>
                  <a:cxn ang="0">
                    <a:pos x="185" y="72"/>
                  </a:cxn>
                  <a:cxn ang="0">
                    <a:pos x="251" y="42"/>
                  </a:cxn>
                  <a:cxn ang="0">
                    <a:pos x="329" y="24"/>
                  </a:cxn>
                  <a:cxn ang="0">
                    <a:pos x="406" y="6"/>
                  </a:cxn>
                  <a:cxn ang="0">
                    <a:pos x="406" y="0"/>
                  </a:cxn>
                  <a:cxn ang="0">
                    <a:pos x="323" y="12"/>
                  </a:cxn>
                  <a:cxn ang="0">
                    <a:pos x="245" y="36"/>
                  </a:cxn>
                  <a:cxn ang="0">
                    <a:pos x="179" y="66"/>
                  </a:cxn>
                  <a:cxn ang="0">
                    <a:pos x="119" y="102"/>
                  </a:cxn>
                  <a:cxn ang="0">
                    <a:pos x="72" y="144"/>
                  </a:cxn>
                  <a:cxn ang="0">
                    <a:pos x="30" y="192"/>
                  </a:cxn>
                  <a:cxn ang="0">
                    <a:pos x="6" y="246"/>
                  </a:cxn>
                  <a:cxn ang="0">
                    <a:pos x="0" y="300"/>
                  </a:cxn>
                  <a:cxn ang="0">
                    <a:pos x="6" y="348"/>
                  </a:cxn>
                  <a:cxn ang="0">
                    <a:pos x="30" y="396"/>
                  </a:cxn>
                  <a:cxn ang="0">
                    <a:pos x="66" y="444"/>
                  </a:cxn>
                  <a:cxn ang="0">
                    <a:pos x="107" y="486"/>
                  </a:cxn>
                  <a:cxn ang="0">
                    <a:pos x="131" y="486"/>
                  </a:cxn>
                  <a:cxn ang="0">
                    <a:pos x="83" y="450"/>
                  </a:cxn>
                  <a:cxn ang="0">
                    <a:pos x="48" y="402"/>
                  </a:cxn>
                  <a:cxn ang="0">
                    <a:pos x="24" y="354"/>
                  </a:cxn>
                  <a:cxn ang="0">
                    <a:pos x="18" y="300"/>
                  </a:cxn>
                  <a:cxn ang="0">
                    <a:pos x="18" y="300"/>
                  </a:cxn>
                </a:cxnLst>
                <a:rect l="0" t="0" r="r" b="b"/>
                <a:pathLst>
                  <a:path w="406" h="486">
                    <a:moveTo>
                      <a:pt x="18" y="300"/>
                    </a:moveTo>
                    <a:lnTo>
                      <a:pt x="24" y="246"/>
                    </a:lnTo>
                    <a:lnTo>
                      <a:pt x="48" y="198"/>
                    </a:lnTo>
                    <a:lnTo>
                      <a:pt x="83" y="150"/>
                    </a:lnTo>
                    <a:lnTo>
                      <a:pt x="131" y="108"/>
                    </a:lnTo>
                    <a:lnTo>
                      <a:pt x="185" y="72"/>
                    </a:lnTo>
                    <a:lnTo>
                      <a:pt x="251" y="42"/>
                    </a:lnTo>
                    <a:lnTo>
                      <a:pt x="329" y="24"/>
                    </a:lnTo>
                    <a:lnTo>
                      <a:pt x="406" y="6"/>
                    </a:lnTo>
                    <a:lnTo>
                      <a:pt x="406" y="0"/>
                    </a:lnTo>
                    <a:lnTo>
                      <a:pt x="323" y="12"/>
                    </a:lnTo>
                    <a:lnTo>
                      <a:pt x="245" y="36"/>
                    </a:lnTo>
                    <a:lnTo>
                      <a:pt x="179" y="66"/>
                    </a:lnTo>
                    <a:lnTo>
                      <a:pt x="119" y="102"/>
                    </a:lnTo>
                    <a:lnTo>
                      <a:pt x="72" y="144"/>
                    </a:lnTo>
                    <a:lnTo>
                      <a:pt x="30" y="192"/>
                    </a:lnTo>
                    <a:lnTo>
                      <a:pt x="6" y="246"/>
                    </a:lnTo>
                    <a:lnTo>
                      <a:pt x="0" y="300"/>
                    </a:lnTo>
                    <a:lnTo>
                      <a:pt x="6" y="348"/>
                    </a:lnTo>
                    <a:lnTo>
                      <a:pt x="30" y="396"/>
                    </a:lnTo>
                    <a:lnTo>
                      <a:pt x="66" y="444"/>
                    </a:lnTo>
                    <a:lnTo>
                      <a:pt x="107" y="486"/>
                    </a:lnTo>
                    <a:lnTo>
                      <a:pt x="131" y="486"/>
                    </a:lnTo>
                    <a:lnTo>
                      <a:pt x="83" y="450"/>
                    </a:lnTo>
                    <a:lnTo>
                      <a:pt x="48" y="402"/>
                    </a:lnTo>
                    <a:lnTo>
                      <a:pt x="24" y="354"/>
                    </a:lnTo>
                    <a:lnTo>
                      <a:pt x="18" y="300"/>
                    </a:lnTo>
                    <a:lnTo>
                      <a:pt x="18" y="30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83997" name="Freeform 29"/>
              <p:cNvSpPr>
                <a:spLocks/>
              </p:cNvSpPr>
              <p:nvPr/>
            </p:nvSpPr>
            <p:spPr bwMode="hidden">
              <a:xfrm>
                <a:off x="2987" y="4044"/>
                <a:ext cx="108" cy="252"/>
              </a:xfrm>
              <a:custGeom>
                <a:avLst/>
                <a:gdLst/>
                <a:ahLst/>
                <a:cxnLst>
                  <a:cxn ang="0">
                    <a:pos x="89" y="84"/>
                  </a:cxn>
                  <a:cxn ang="0">
                    <a:pos x="83" y="132"/>
                  </a:cxn>
                  <a:cxn ang="0">
                    <a:pos x="65" y="174"/>
                  </a:cxn>
                  <a:cxn ang="0">
                    <a:pos x="36" y="216"/>
                  </a:cxn>
                  <a:cxn ang="0">
                    <a:pos x="0" y="252"/>
                  </a:cxn>
                  <a:cxn ang="0">
                    <a:pos x="18" y="252"/>
                  </a:cxn>
                  <a:cxn ang="0">
                    <a:pos x="53" y="216"/>
                  </a:cxn>
                  <a:cxn ang="0">
                    <a:pos x="83" y="174"/>
                  </a:cxn>
                  <a:cxn ang="0">
                    <a:pos x="101" y="132"/>
                  </a:cxn>
                  <a:cxn ang="0">
                    <a:pos x="107" y="84"/>
                  </a:cxn>
                  <a:cxn ang="0">
                    <a:pos x="101" y="42"/>
                  </a:cxn>
                  <a:cxn ang="0">
                    <a:pos x="89" y="0"/>
                  </a:cxn>
                  <a:cxn ang="0">
                    <a:pos x="65" y="0"/>
                  </a:cxn>
                  <a:cxn ang="0">
                    <a:pos x="83" y="42"/>
                  </a:cxn>
                  <a:cxn ang="0">
                    <a:pos x="89" y="84"/>
                  </a:cxn>
                  <a:cxn ang="0">
                    <a:pos x="89" y="84"/>
                  </a:cxn>
                </a:cxnLst>
                <a:rect l="0" t="0" r="r" b="b"/>
                <a:pathLst>
                  <a:path w="107" h="252">
                    <a:moveTo>
                      <a:pt x="89" y="84"/>
                    </a:moveTo>
                    <a:lnTo>
                      <a:pt x="83" y="132"/>
                    </a:lnTo>
                    <a:lnTo>
                      <a:pt x="65" y="174"/>
                    </a:lnTo>
                    <a:lnTo>
                      <a:pt x="36" y="216"/>
                    </a:lnTo>
                    <a:lnTo>
                      <a:pt x="0" y="252"/>
                    </a:lnTo>
                    <a:lnTo>
                      <a:pt x="18" y="252"/>
                    </a:lnTo>
                    <a:lnTo>
                      <a:pt x="53" y="216"/>
                    </a:lnTo>
                    <a:lnTo>
                      <a:pt x="83" y="174"/>
                    </a:lnTo>
                    <a:lnTo>
                      <a:pt x="101" y="132"/>
                    </a:lnTo>
                    <a:lnTo>
                      <a:pt x="107" y="84"/>
                    </a:lnTo>
                    <a:lnTo>
                      <a:pt x="101" y="42"/>
                    </a:lnTo>
                    <a:lnTo>
                      <a:pt x="89" y="0"/>
                    </a:lnTo>
                    <a:lnTo>
                      <a:pt x="65" y="0"/>
                    </a:lnTo>
                    <a:lnTo>
                      <a:pt x="83" y="42"/>
                    </a:lnTo>
                    <a:lnTo>
                      <a:pt x="89" y="84"/>
                    </a:lnTo>
                    <a:lnTo>
                      <a:pt x="89" y="8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1961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83998" name="Freeform 30"/>
              <p:cNvSpPr>
                <a:spLocks/>
              </p:cNvSpPr>
              <p:nvPr/>
            </p:nvSpPr>
            <p:spPr bwMode="hidden">
              <a:xfrm>
                <a:off x="2068" y="3685"/>
                <a:ext cx="835" cy="150"/>
              </a:xfrm>
              <a:custGeom>
                <a:avLst/>
                <a:gdLst/>
                <a:ahLst/>
                <a:cxnLst>
                  <a:cxn ang="0">
                    <a:pos x="518" y="18"/>
                  </a:cxn>
                  <a:cxn ang="0">
                    <a:pos x="597" y="24"/>
                  </a:cxn>
                  <a:cxn ang="0">
                    <a:pos x="682" y="30"/>
                  </a:cxn>
                  <a:cxn ang="0">
                    <a:pos x="755" y="42"/>
                  </a:cxn>
                  <a:cxn ang="0">
                    <a:pos x="828" y="60"/>
                  </a:cxn>
                  <a:cxn ang="0">
                    <a:pos x="835" y="42"/>
                  </a:cxn>
                  <a:cxn ang="0">
                    <a:pos x="761" y="24"/>
                  </a:cxn>
                  <a:cxn ang="0">
                    <a:pos x="688" y="12"/>
                  </a:cxn>
                  <a:cxn ang="0">
                    <a:pos x="603" y="6"/>
                  </a:cxn>
                  <a:cxn ang="0">
                    <a:pos x="518" y="0"/>
                  </a:cxn>
                  <a:cxn ang="0">
                    <a:pos x="372" y="12"/>
                  </a:cxn>
                  <a:cxn ang="0">
                    <a:pos x="232" y="36"/>
                  </a:cxn>
                  <a:cxn ang="0">
                    <a:pos x="110" y="78"/>
                  </a:cxn>
                  <a:cxn ang="0">
                    <a:pos x="0" y="132"/>
                  </a:cxn>
                  <a:cxn ang="0">
                    <a:pos x="19" y="150"/>
                  </a:cxn>
                  <a:cxn ang="0">
                    <a:pos x="122" y="96"/>
                  </a:cxn>
                  <a:cxn ang="0">
                    <a:pos x="244" y="54"/>
                  </a:cxn>
                  <a:cxn ang="0">
                    <a:pos x="378" y="30"/>
                  </a:cxn>
                  <a:cxn ang="0">
                    <a:pos x="518" y="18"/>
                  </a:cxn>
                  <a:cxn ang="0">
                    <a:pos x="518" y="18"/>
                  </a:cxn>
                </a:cxnLst>
                <a:rect l="0" t="0" r="r" b="b"/>
                <a:pathLst>
                  <a:path w="835" h="150">
                    <a:moveTo>
                      <a:pt x="518" y="18"/>
                    </a:moveTo>
                    <a:lnTo>
                      <a:pt x="597" y="24"/>
                    </a:lnTo>
                    <a:lnTo>
                      <a:pt x="682" y="30"/>
                    </a:lnTo>
                    <a:lnTo>
                      <a:pt x="755" y="42"/>
                    </a:lnTo>
                    <a:lnTo>
                      <a:pt x="828" y="60"/>
                    </a:lnTo>
                    <a:lnTo>
                      <a:pt x="835" y="42"/>
                    </a:lnTo>
                    <a:lnTo>
                      <a:pt x="761" y="24"/>
                    </a:lnTo>
                    <a:lnTo>
                      <a:pt x="688" y="12"/>
                    </a:lnTo>
                    <a:lnTo>
                      <a:pt x="603" y="6"/>
                    </a:lnTo>
                    <a:lnTo>
                      <a:pt x="518" y="0"/>
                    </a:lnTo>
                    <a:lnTo>
                      <a:pt x="372" y="12"/>
                    </a:lnTo>
                    <a:lnTo>
                      <a:pt x="232" y="36"/>
                    </a:lnTo>
                    <a:lnTo>
                      <a:pt x="110" y="78"/>
                    </a:lnTo>
                    <a:lnTo>
                      <a:pt x="0" y="132"/>
                    </a:lnTo>
                    <a:lnTo>
                      <a:pt x="19" y="150"/>
                    </a:lnTo>
                    <a:lnTo>
                      <a:pt x="122" y="96"/>
                    </a:lnTo>
                    <a:lnTo>
                      <a:pt x="244" y="54"/>
                    </a:lnTo>
                    <a:lnTo>
                      <a:pt x="378" y="30"/>
                    </a:lnTo>
                    <a:lnTo>
                      <a:pt x="518" y="18"/>
                    </a:lnTo>
                    <a:lnTo>
                      <a:pt x="518" y="18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83999" name="Freeform 31"/>
              <p:cNvSpPr>
                <a:spLocks/>
              </p:cNvSpPr>
              <p:nvPr/>
            </p:nvSpPr>
            <p:spPr bwMode="hidden">
              <a:xfrm>
                <a:off x="1867" y="3853"/>
                <a:ext cx="171" cy="461"/>
              </a:xfrm>
              <a:custGeom>
                <a:avLst/>
                <a:gdLst/>
                <a:ahLst/>
                <a:cxnLst>
                  <a:cxn ang="0">
                    <a:pos x="31" y="263"/>
                  </a:cxn>
                  <a:cxn ang="0">
                    <a:pos x="43" y="191"/>
                  </a:cxn>
                  <a:cxn ang="0">
                    <a:pos x="67" y="131"/>
                  </a:cxn>
                  <a:cxn ang="0">
                    <a:pos x="116" y="72"/>
                  </a:cxn>
                  <a:cxn ang="0">
                    <a:pos x="171" y="18"/>
                  </a:cxn>
                  <a:cxn ang="0">
                    <a:pos x="153" y="0"/>
                  </a:cxn>
                  <a:cxn ang="0">
                    <a:pos x="86" y="60"/>
                  </a:cxn>
                  <a:cxn ang="0">
                    <a:pos x="43" y="120"/>
                  </a:cxn>
                  <a:cxn ang="0">
                    <a:pos x="13" y="191"/>
                  </a:cxn>
                  <a:cxn ang="0">
                    <a:pos x="0" y="263"/>
                  </a:cxn>
                  <a:cxn ang="0">
                    <a:pos x="6" y="317"/>
                  </a:cxn>
                  <a:cxn ang="0">
                    <a:pos x="25" y="365"/>
                  </a:cxn>
                  <a:cxn ang="0">
                    <a:pos x="49" y="413"/>
                  </a:cxn>
                  <a:cxn ang="0">
                    <a:pos x="86" y="461"/>
                  </a:cxn>
                  <a:cxn ang="0">
                    <a:pos x="122" y="461"/>
                  </a:cxn>
                  <a:cxn ang="0">
                    <a:pos x="86" y="413"/>
                  </a:cxn>
                  <a:cxn ang="0">
                    <a:pos x="55" y="365"/>
                  </a:cxn>
                  <a:cxn ang="0">
                    <a:pos x="37" y="317"/>
                  </a:cxn>
                  <a:cxn ang="0">
                    <a:pos x="31" y="263"/>
                  </a:cxn>
                  <a:cxn ang="0">
                    <a:pos x="31" y="263"/>
                  </a:cxn>
                </a:cxnLst>
                <a:rect l="0" t="0" r="r" b="b"/>
                <a:pathLst>
                  <a:path w="171" h="461">
                    <a:moveTo>
                      <a:pt x="31" y="263"/>
                    </a:moveTo>
                    <a:lnTo>
                      <a:pt x="43" y="191"/>
                    </a:lnTo>
                    <a:lnTo>
                      <a:pt x="67" y="131"/>
                    </a:lnTo>
                    <a:lnTo>
                      <a:pt x="116" y="72"/>
                    </a:lnTo>
                    <a:lnTo>
                      <a:pt x="171" y="18"/>
                    </a:lnTo>
                    <a:lnTo>
                      <a:pt x="153" y="0"/>
                    </a:lnTo>
                    <a:lnTo>
                      <a:pt x="86" y="60"/>
                    </a:lnTo>
                    <a:lnTo>
                      <a:pt x="43" y="120"/>
                    </a:lnTo>
                    <a:lnTo>
                      <a:pt x="13" y="191"/>
                    </a:lnTo>
                    <a:lnTo>
                      <a:pt x="0" y="263"/>
                    </a:lnTo>
                    <a:lnTo>
                      <a:pt x="6" y="317"/>
                    </a:lnTo>
                    <a:lnTo>
                      <a:pt x="25" y="365"/>
                    </a:lnTo>
                    <a:lnTo>
                      <a:pt x="49" y="413"/>
                    </a:lnTo>
                    <a:lnTo>
                      <a:pt x="86" y="461"/>
                    </a:lnTo>
                    <a:lnTo>
                      <a:pt x="122" y="461"/>
                    </a:lnTo>
                    <a:lnTo>
                      <a:pt x="86" y="413"/>
                    </a:lnTo>
                    <a:lnTo>
                      <a:pt x="55" y="365"/>
                    </a:lnTo>
                    <a:lnTo>
                      <a:pt x="37" y="317"/>
                    </a:lnTo>
                    <a:lnTo>
                      <a:pt x="31" y="263"/>
                    </a:lnTo>
                    <a:lnTo>
                      <a:pt x="31" y="263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84000" name="Freeform 32"/>
              <p:cNvSpPr>
                <a:spLocks/>
              </p:cNvSpPr>
              <p:nvPr/>
            </p:nvSpPr>
            <p:spPr bwMode="hidden">
              <a:xfrm>
                <a:off x="2951" y="3751"/>
                <a:ext cx="360" cy="563"/>
              </a:xfrm>
              <a:custGeom>
                <a:avLst/>
                <a:gdLst/>
                <a:ahLst/>
                <a:cxnLst>
                  <a:cxn ang="0">
                    <a:pos x="360" y="365"/>
                  </a:cxn>
                  <a:cxn ang="0">
                    <a:pos x="353" y="305"/>
                  </a:cxn>
                  <a:cxn ang="0">
                    <a:pos x="335" y="251"/>
                  </a:cxn>
                  <a:cxn ang="0">
                    <a:pos x="305" y="204"/>
                  </a:cxn>
                  <a:cxn ang="0">
                    <a:pos x="262" y="156"/>
                  </a:cxn>
                  <a:cxn ang="0">
                    <a:pos x="213" y="108"/>
                  </a:cxn>
                  <a:cxn ang="0">
                    <a:pos x="159" y="66"/>
                  </a:cxn>
                  <a:cxn ang="0">
                    <a:pos x="92" y="30"/>
                  </a:cxn>
                  <a:cxn ang="0">
                    <a:pos x="19" y="0"/>
                  </a:cxn>
                  <a:cxn ang="0">
                    <a:pos x="0" y="12"/>
                  </a:cxn>
                  <a:cxn ang="0">
                    <a:pos x="67" y="42"/>
                  </a:cxn>
                  <a:cxn ang="0">
                    <a:pos x="134" y="78"/>
                  </a:cxn>
                  <a:cxn ang="0">
                    <a:pos x="189" y="114"/>
                  </a:cxn>
                  <a:cxn ang="0">
                    <a:pos x="238" y="162"/>
                  </a:cxn>
                  <a:cxn ang="0">
                    <a:pos x="274" y="210"/>
                  </a:cxn>
                  <a:cxn ang="0">
                    <a:pos x="299" y="257"/>
                  </a:cxn>
                  <a:cxn ang="0">
                    <a:pos x="317" y="311"/>
                  </a:cxn>
                  <a:cxn ang="0">
                    <a:pos x="323" y="365"/>
                  </a:cxn>
                  <a:cxn ang="0">
                    <a:pos x="317" y="419"/>
                  </a:cxn>
                  <a:cxn ang="0">
                    <a:pos x="299" y="467"/>
                  </a:cxn>
                  <a:cxn ang="0">
                    <a:pos x="274" y="515"/>
                  </a:cxn>
                  <a:cxn ang="0">
                    <a:pos x="238" y="563"/>
                  </a:cxn>
                  <a:cxn ang="0">
                    <a:pos x="268" y="563"/>
                  </a:cxn>
                  <a:cxn ang="0">
                    <a:pos x="311" y="515"/>
                  </a:cxn>
                  <a:cxn ang="0">
                    <a:pos x="335" y="467"/>
                  </a:cxn>
                  <a:cxn ang="0">
                    <a:pos x="353" y="419"/>
                  </a:cxn>
                  <a:cxn ang="0">
                    <a:pos x="360" y="365"/>
                  </a:cxn>
                  <a:cxn ang="0">
                    <a:pos x="360" y="365"/>
                  </a:cxn>
                </a:cxnLst>
                <a:rect l="0" t="0" r="r" b="b"/>
                <a:pathLst>
                  <a:path w="360" h="563">
                    <a:moveTo>
                      <a:pt x="360" y="365"/>
                    </a:moveTo>
                    <a:lnTo>
                      <a:pt x="353" y="305"/>
                    </a:lnTo>
                    <a:lnTo>
                      <a:pt x="335" y="251"/>
                    </a:lnTo>
                    <a:lnTo>
                      <a:pt x="305" y="204"/>
                    </a:lnTo>
                    <a:lnTo>
                      <a:pt x="262" y="156"/>
                    </a:lnTo>
                    <a:lnTo>
                      <a:pt x="213" y="108"/>
                    </a:lnTo>
                    <a:lnTo>
                      <a:pt x="159" y="66"/>
                    </a:lnTo>
                    <a:lnTo>
                      <a:pt x="92" y="30"/>
                    </a:lnTo>
                    <a:lnTo>
                      <a:pt x="19" y="0"/>
                    </a:lnTo>
                    <a:lnTo>
                      <a:pt x="0" y="12"/>
                    </a:lnTo>
                    <a:lnTo>
                      <a:pt x="67" y="42"/>
                    </a:lnTo>
                    <a:lnTo>
                      <a:pt x="134" y="78"/>
                    </a:lnTo>
                    <a:lnTo>
                      <a:pt x="189" y="114"/>
                    </a:lnTo>
                    <a:lnTo>
                      <a:pt x="238" y="162"/>
                    </a:lnTo>
                    <a:lnTo>
                      <a:pt x="274" y="210"/>
                    </a:lnTo>
                    <a:lnTo>
                      <a:pt x="299" y="257"/>
                    </a:lnTo>
                    <a:lnTo>
                      <a:pt x="317" y="311"/>
                    </a:lnTo>
                    <a:lnTo>
                      <a:pt x="323" y="365"/>
                    </a:lnTo>
                    <a:lnTo>
                      <a:pt x="317" y="419"/>
                    </a:lnTo>
                    <a:lnTo>
                      <a:pt x="299" y="467"/>
                    </a:lnTo>
                    <a:lnTo>
                      <a:pt x="274" y="515"/>
                    </a:lnTo>
                    <a:lnTo>
                      <a:pt x="238" y="563"/>
                    </a:lnTo>
                    <a:lnTo>
                      <a:pt x="268" y="563"/>
                    </a:lnTo>
                    <a:lnTo>
                      <a:pt x="311" y="515"/>
                    </a:lnTo>
                    <a:lnTo>
                      <a:pt x="335" y="467"/>
                    </a:lnTo>
                    <a:lnTo>
                      <a:pt x="353" y="419"/>
                    </a:lnTo>
                    <a:lnTo>
                      <a:pt x="360" y="365"/>
                    </a:lnTo>
                    <a:lnTo>
                      <a:pt x="360" y="3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84001" name="Freeform 33"/>
              <p:cNvSpPr>
                <a:spLocks/>
              </p:cNvSpPr>
              <p:nvPr/>
            </p:nvSpPr>
            <p:spPr bwMode="hidden">
              <a:xfrm>
                <a:off x="2318" y="3631"/>
                <a:ext cx="1078" cy="425"/>
              </a:xfrm>
              <a:custGeom>
                <a:avLst/>
                <a:gdLst/>
                <a:ahLst/>
                <a:cxnLst>
                  <a:cxn ang="0">
                    <a:pos x="1053" y="425"/>
                  </a:cxn>
                  <a:cxn ang="0">
                    <a:pos x="1078" y="419"/>
                  </a:cxn>
                  <a:cxn ang="0">
                    <a:pos x="1066" y="377"/>
                  </a:cxn>
                  <a:cxn ang="0">
                    <a:pos x="1047" y="336"/>
                  </a:cxn>
                  <a:cxn ang="0">
                    <a:pos x="986" y="252"/>
                  </a:cxn>
                  <a:cxn ang="0">
                    <a:pos x="907" y="180"/>
                  </a:cxn>
                  <a:cxn ang="0">
                    <a:pos x="810" y="120"/>
                  </a:cxn>
                  <a:cxn ang="0">
                    <a:pos x="694" y="72"/>
                  </a:cxn>
                  <a:cxn ang="0">
                    <a:pos x="560" y="30"/>
                  </a:cxn>
                  <a:cxn ang="0">
                    <a:pos x="420" y="6"/>
                  </a:cxn>
                  <a:cxn ang="0">
                    <a:pos x="268" y="0"/>
                  </a:cxn>
                  <a:cxn ang="0">
                    <a:pos x="134" y="6"/>
                  </a:cxn>
                  <a:cxn ang="0">
                    <a:pos x="0" y="24"/>
                  </a:cxn>
                  <a:cxn ang="0">
                    <a:pos x="12" y="36"/>
                  </a:cxn>
                  <a:cxn ang="0">
                    <a:pos x="134" y="18"/>
                  </a:cxn>
                  <a:cxn ang="0">
                    <a:pos x="268" y="12"/>
                  </a:cxn>
                  <a:cxn ang="0">
                    <a:pos x="420" y="18"/>
                  </a:cxn>
                  <a:cxn ang="0">
                    <a:pos x="554" y="42"/>
                  </a:cxn>
                  <a:cxn ang="0">
                    <a:pos x="682" y="84"/>
                  </a:cxn>
                  <a:cxn ang="0">
                    <a:pos x="798" y="132"/>
                  </a:cxn>
                  <a:cxn ang="0">
                    <a:pos x="895" y="192"/>
                  </a:cxn>
                  <a:cxn ang="0">
                    <a:pos x="968" y="264"/>
                  </a:cxn>
                  <a:cxn ang="0">
                    <a:pos x="999" y="300"/>
                  </a:cxn>
                  <a:cxn ang="0">
                    <a:pos x="1023" y="342"/>
                  </a:cxn>
                  <a:cxn ang="0">
                    <a:pos x="1041" y="383"/>
                  </a:cxn>
                  <a:cxn ang="0">
                    <a:pos x="1053" y="425"/>
                  </a:cxn>
                  <a:cxn ang="0">
                    <a:pos x="1053" y="425"/>
                  </a:cxn>
                </a:cxnLst>
                <a:rect l="0" t="0" r="r" b="b"/>
                <a:pathLst>
                  <a:path w="1078" h="425">
                    <a:moveTo>
                      <a:pt x="1053" y="425"/>
                    </a:moveTo>
                    <a:lnTo>
                      <a:pt x="1078" y="419"/>
                    </a:lnTo>
                    <a:lnTo>
                      <a:pt x="1066" y="377"/>
                    </a:lnTo>
                    <a:lnTo>
                      <a:pt x="1047" y="336"/>
                    </a:lnTo>
                    <a:lnTo>
                      <a:pt x="986" y="252"/>
                    </a:lnTo>
                    <a:lnTo>
                      <a:pt x="907" y="180"/>
                    </a:lnTo>
                    <a:lnTo>
                      <a:pt x="810" y="120"/>
                    </a:lnTo>
                    <a:lnTo>
                      <a:pt x="694" y="72"/>
                    </a:lnTo>
                    <a:lnTo>
                      <a:pt x="560" y="30"/>
                    </a:lnTo>
                    <a:lnTo>
                      <a:pt x="420" y="6"/>
                    </a:lnTo>
                    <a:lnTo>
                      <a:pt x="268" y="0"/>
                    </a:lnTo>
                    <a:lnTo>
                      <a:pt x="134" y="6"/>
                    </a:lnTo>
                    <a:lnTo>
                      <a:pt x="0" y="24"/>
                    </a:lnTo>
                    <a:lnTo>
                      <a:pt x="12" y="36"/>
                    </a:lnTo>
                    <a:lnTo>
                      <a:pt x="134" y="18"/>
                    </a:lnTo>
                    <a:lnTo>
                      <a:pt x="268" y="12"/>
                    </a:lnTo>
                    <a:lnTo>
                      <a:pt x="420" y="18"/>
                    </a:lnTo>
                    <a:lnTo>
                      <a:pt x="554" y="42"/>
                    </a:lnTo>
                    <a:lnTo>
                      <a:pt x="682" y="84"/>
                    </a:lnTo>
                    <a:lnTo>
                      <a:pt x="798" y="132"/>
                    </a:lnTo>
                    <a:lnTo>
                      <a:pt x="895" y="192"/>
                    </a:lnTo>
                    <a:lnTo>
                      <a:pt x="968" y="264"/>
                    </a:lnTo>
                    <a:lnTo>
                      <a:pt x="999" y="300"/>
                    </a:lnTo>
                    <a:lnTo>
                      <a:pt x="1023" y="342"/>
                    </a:lnTo>
                    <a:lnTo>
                      <a:pt x="1041" y="383"/>
                    </a:lnTo>
                    <a:lnTo>
                      <a:pt x="1053" y="425"/>
                    </a:lnTo>
                    <a:lnTo>
                      <a:pt x="1053" y="42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84002" name="Freeform 34"/>
              <p:cNvSpPr>
                <a:spLocks/>
              </p:cNvSpPr>
              <p:nvPr/>
            </p:nvSpPr>
            <p:spPr bwMode="hidden">
              <a:xfrm>
                <a:off x="3304" y="4080"/>
                <a:ext cx="98" cy="234"/>
              </a:xfrm>
              <a:custGeom>
                <a:avLst/>
                <a:gdLst/>
                <a:ahLst/>
                <a:cxnLst>
                  <a:cxn ang="0">
                    <a:pos x="0" y="234"/>
                  </a:cxn>
                  <a:cxn ang="0">
                    <a:pos x="25" y="234"/>
                  </a:cxn>
                  <a:cxn ang="0">
                    <a:pos x="55" y="186"/>
                  </a:cxn>
                  <a:cxn ang="0">
                    <a:pos x="80" y="138"/>
                  </a:cxn>
                  <a:cxn ang="0">
                    <a:pos x="92" y="90"/>
                  </a:cxn>
                  <a:cxn ang="0">
                    <a:pos x="98" y="36"/>
                  </a:cxn>
                  <a:cxn ang="0">
                    <a:pos x="98" y="0"/>
                  </a:cxn>
                  <a:cxn ang="0">
                    <a:pos x="74" y="0"/>
                  </a:cxn>
                  <a:cxn ang="0">
                    <a:pos x="74" y="36"/>
                  </a:cxn>
                  <a:cxn ang="0">
                    <a:pos x="67" y="90"/>
                  </a:cxn>
                  <a:cxn ang="0">
                    <a:pos x="55" y="138"/>
                  </a:cxn>
                  <a:cxn ang="0">
                    <a:pos x="31" y="186"/>
                  </a:cxn>
                  <a:cxn ang="0">
                    <a:pos x="0" y="234"/>
                  </a:cxn>
                  <a:cxn ang="0">
                    <a:pos x="0" y="234"/>
                  </a:cxn>
                </a:cxnLst>
                <a:rect l="0" t="0" r="r" b="b"/>
                <a:pathLst>
                  <a:path w="98" h="234">
                    <a:moveTo>
                      <a:pt x="0" y="234"/>
                    </a:moveTo>
                    <a:lnTo>
                      <a:pt x="25" y="234"/>
                    </a:lnTo>
                    <a:lnTo>
                      <a:pt x="55" y="186"/>
                    </a:lnTo>
                    <a:lnTo>
                      <a:pt x="80" y="138"/>
                    </a:lnTo>
                    <a:lnTo>
                      <a:pt x="92" y="90"/>
                    </a:lnTo>
                    <a:lnTo>
                      <a:pt x="98" y="36"/>
                    </a:lnTo>
                    <a:lnTo>
                      <a:pt x="98" y="0"/>
                    </a:lnTo>
                    <a:lnTo>
                      <a:pt x="74" y="0"/>
                    </a:lnTo>
                    <a:lnTo>
                      <a:pt x="74" y="36"/>
                    </a:lnTo>
                    <a:lnTo>
                      <a:pt x="67" y="90"/>
                    </a:lnTo>
                    <a:lnTo>
                      <a:pt x="55" y="138"/>
                    </a:lnTo>
                    <a:lnTo>
                      <a:pt x="31" y="186"/>
                    </a:lnTo>
                    <a:lnTo>
                      <a:pt x="0" y="234"/>
                    </a:lnTo>
                    <a:lnTo>
                      <a:pt x="0" y="23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84003" name="Freeform 35"/>
              <p:cNvSpPr>
                <a:spLocks/>
              </p:cNvSpPr>
              <p:nvPr/>
            </p:nvSpPr>
            <p:spPr bwMode="hidden">
              <a:xfrm>
                <a:off x="1776" y="3673"/>
                <a:ext cx="481" cy="641"/>
              </a:xfrm>
              <a:custGeom>
                <a:avLst/>
                <a:gdLst/>
                <a:ahLst/>
                <a:cxnLst>
                  <a:cxn ang="0">
                    <a:pos x="18" y="443"/>
                  </a:cxn>
                  <a:cxn ang="0">
                    <a:pos x="24" y="371"/>
                  </a:cxn>
                  <a:cxn ang="0">
                    <a:pos x="55" y="305"/>
                  </a:cxn>
                  <a:cxn ang="0">
                    <a:pos x="91" y="246"/>
                  </a:cxn>
                  <a:cxn ang="0">
                    <a:pos x="146" y="186"/>
                  </a:cxn>
                  <a:cxn ang="0">
                    <a:pos x="213" y="132"/>
                  </a:cxn>
                  <a:cxn ang="0">
                    <a:pos x="292" y="84"/>
                  </a:cxn>
                  <a:cxn ang="0">
                    <a:pos x="384" y="48"/>
                  </a:cxn>
                  <a:cxn ang="0">
                    <a:pos x="481" y="12"/>
                  </a:cxn>
                  <a:cxn ang="0">
                    <a:pos x="457" y="0"/>
                  </a:cxn>
                  <a:cxn ang="0">
                    <a:pos x="359" y="36"/>
                  </a:cxn>
                  <a:cxn ang="0">
                    <a:pos x="274" y="78"/>
                  </a:cxn>
                  <a:cxn ang="0">
                    <a:pos x="195" y="126"/>
                  </a:cxn>
                  <a:cxn ang="0">
                    <a:pos x="128" y="180"/>
                  </a:cxn>
                  <a:cxn ang="0">
                    <a:pos x="73" y="240"/>
                  </a:cxn>
                  <a:cxn ang="0">
                    <a:pos x="37" y="305"/>
                  </a:cxn>
                  <a:cxn ang="0">
                    <a:pos x="6" y="371"/>
                  </a:cxn>
                  <a:cxn ang="0">
                    <a:pos x="0" y="443"/>
                  </a:cxn>
                  <a:cxn ang="0">
                    <a:pos x="6" y="497"/>
                  </a:cxn>
                  <a:cxn ang="0">
                    <a:pos x="18" y="545"/>
                  </a:cxn>
                  <a:cxn ang="0">
                    <a:pos x="43" y="593"/>
                  </a:cxn>
                  <a:cxn ang="0">
                    <a:pos x="73" y="641"/>
                  </a:cxn>
                  <a:cxn ang="0">
                    <a:pos x="97" y="641"/>
                  </a:cxn>
                  <a:cxn ang="0">
                    <a:pos x="67" y="593"/>
                  </a:cxn>
                  <a:cxn ang="0">
                    <a:pos x="43" y="545"/>
                  </a:cxn>
                  <a:cxn ang="0">
                    <a:pos x="24" y="497"/>
                  </a:cxn>
                  <a:cxn ang="0">
                    <a:pos x="18" y="443"/>
                  </a:cxn>
                  <a:cxn ang="0">
                    <a:pos x="18" y="443"/>
                  </a:cxn>
                </a:cxnLst>
                <a:rect l="0" t="0" r="r" b="b"/>
                <a:pathLst>
                  <a:path w="481" h="641">
                    <a:moveTo>
                      <a:pt x="18" y="443"/>
                    </a:moveTo>
                    <a:lnTo>
                      <a:pt x="24" y="371"/>
                    </a:lnTo>
                    <a:lnTo>
                      <a:pt x="55" y="305"/>
                    </a:lnTo>
                    <a:lnTo>
                      <a:pt x="91" y="246"/>
                    </a:lnTo>
                    <a:lnTo>
                      <a:pt x="146" y="186"/>
                    </a:lnTo>
                    <a:lnTo>
                      <a:pt x="213" y="132"/>
                    </a:lnTo>
                    <a:lnTo>
                      <a:pt x="292" y="84"/>
                    </a:lnTo>
                    <a:lnTo>
                      <a:pt x="384" y="48"/>
                    </a:lnTo>
                    <a:lnTo>
                      <a:pt x="481" y="12"/>
                    </a:lnTo>
                    <a:lnTo>
                      <a:pt x="457" y="0"/>
                    </a:lnTo>
                    <a:lnTo>
                      <a:pt x="359" y="36"/>
                    </a:lnTo>
                    <a:lnTo>
                      <a:pt x="274" y="78"/>
                    </a:lnTo>
                    <a:lnTo>
                      <a:pt x="195" y="126"/>
                    </a:lnTo>
                    <a:lnTo>
                      <a:pt x="128" y="180"/>
                    </a:lnTo>
                    <a:lnTo>
                      <a:pt x="73" y="240"/>
                    </a:lnTo>
                    <a:lnTo>
                      <a:pt x="37" y="305"/>
                    </a:lnTo>
                    <a:lnTo>
                      <a:pt x="6" y="371"/>
                    </a:lnTo>
                    <a:lnTo>
                      <a:pt x="0" y="443"/>
                    </a:lnTo>
                    <a:lnTo>
                      <a:pt x="6" y="497"/>
                    </a:lnTo>
                    <a:lnTo>
                      <a:pt x="18" y="545"/>
                    </a:lnTo>
                    <a:lnTo>
                      <a:pt x="43" y="593"/>
                    </a:lnTo>
                    <a:lnTo>
                      <a:pt x="73" y="641"/>
                    </a:lnTo>
                    <a:lnTo>
                      <a:pt x="97" y="641"/>
                    </a:lnTo>
                    <a:lnTo>
                      <a:pt x="67" y="593"/>
                    </a:lnTo>
                    <a:lnTo>
                      <a:pt x="43" y="545"/>
                    </a:lnTo>
                    <a:lnTo>
                      <a:pt x="24" y="497"/>
                    </a:lnTo>
                    <a:lnTo>
                      <a:pt x="18" y="443"/>
                    </a:lnTo>
                    <a:lnTo>
                      <a:pt x="18" y="443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</p:grpSp>
        <p:grpSp>
          <p:nvGrpSpPr>
            <p:cNvPr id="1036" name="Group 36"/>
            <p:cNvGrpSpPr>
              <a:grpSpLocks/>
            </p:cNvGrpSpPr>
            <p:nvPr userDrawn="1"/>
          </p:nvGrpSpPr>
          <p:grpSpPr bwMode="auto">
            <a:xfrm>
              <a:off x="4128" y="3360"/>
              <a:ext cx="1351" cy="821"/>
              <a:chOff x="4128" y="3360"/>
              <a:chExt cx="1351" cy="821"/>
            </a:xfrm>
          </p:grpSpPr>
          <p:sp>
            <p:nvSpPr>
              <p:cNvPr id="84005" name="Freeform 37"/>
              <p:cNvSpPr>
                <a:spLocks noEditPoints="1"/>
              </p:cNvSpPr>
              <p:nvPr/>
            </p:nvSpPr>
            <p:spPr bwMode="hidden">
              <a:xfrm>
                <a:off x="4200" y="3402"/>
                <a:ext cx="1201" cy="731"/>
              </a:xfrm>
              <a:custGeom>
                <a:avLst/>
                <a:gdLst/>
                <a:ahLst/>
                <a:cxnLst>
                  <a:cxn ang="0">
                    <a:pos x="484" y="6"/>
                  </a:cxn>
                  <a:cxn ang="0">
                    <a:pos x="263" y="60"/>
                  </a:cxn>
                  <a:cxn ang="0">
                    <a:pos x="101" y="162"/>
                  </a:cxn>
                  <a:cxn ang="0">
                    <a:pos x="12" y="294"/>
                  </a:cxn>
                  <a:cxn ang="0">
                    <a:pos x="0" y="366"/>
                  </a:cxn>
                  <a:cxn ang="0">
                    <a:pos x="12" y="437"/>
                  </a:cxn>
                  <a:cxn ang="0">
                    <a:pos x="101" y="569"/>
                  </a:cxn>
                  <a:cxn ang="0">
                    <a:pos x="263" y="671"/>
                  </a:cxn>
                  <a:cxn ang="0">
                    <a:pos x="484" y="725"/>
                  </a:cxn>
                  <a:cxn ang="0">
                    <a:pos x="723" y="725"/>
                  </a:cxn>
                  <a:cxn ang="0">
                    <a:pos x="938" y="671"/>
                  </a:cxn>
                  <a:cxn ang="0">
                    <a:pos x="1100" y="569"/>
                  </a:cxn>
                  <a:cxn ang="0">
                    <a:pos x="1189" y="437"/>
                  </a:cxn>
                  <a:cxn ang="0">
                    <a:pos x="1201" y="366"/>
                  </a:cxn>
                  <a:cxn ang="0">
                    <a:pos x="1189" y="294"/>
                  </a:cxn>
                  <a:cxn ang="0">
                    <a:pos x="1100" y="162"/>
                  </a:cxn>
                  <a:cxn ang="0">
                    <a:pos x="938" y="60"/>
                  </a:cxn>
                  <a:cxn ang="0">
                    <a:pos x="723" y="6"/>
                  </a:cxn>
                  <a:cxn ang="0">
                    <a:pos x="604" y="0"/>
                  </a:cxn>
                  <a:cxn ang="0">
                    <a:pos x="490" y="701"/>
                  </a:cxn>
                  <a:cxn ang="0">
                    <a:pos x="287" y="647"/>
                  </a:cxn>
                  <a:cxn ang="0">
                    <a:pos x="131" y="557"/>
                  </a:cxn>
                  <a:cxn ang="0">
                    <a:pos x="48" y="437"/>
                  </a:cxn>
                  <a:cxn ang="0">
                    <a:pos x="36" y="366"/>
                  </a:cxn>
                  <a:cxn ang="0">
                    <a:pos x="48" y="300"/>
                  </a:cxn>
                  <a:cxn ang="0">
                    <a:pos x="131" y="174"/>
                  </a:cxn>
                  <a:cxn ang="0">
                    <a:pos x="287" y="84"/>
                  </a:cxn>
                  <a:cxn ang="0">
                    <a:pos x="490" y="30"/>
                  </a:cxn>
                  <a:cxn ang="0">
                    <a:pos x="717" y="30"/>
                  </a:cxn>
                  <a:cxn ang="0">
                    <a:pos x="920" y="84"/>
                  </a:cxn>
                  <a:cxn ang="0">
                    <a:pos x="1070" y="174"/>
                  </a:cxn>
                  <a:cxn ang="0">
                    <a:pos x="1153" y="300"/>
                  </a:cxn>
                  <a:cxn ang="0">
                    <a:pos x="1153" y="437"/>
                  </a:cxn>
                  <a:cxn ang="0">
                    <a:pos x="1070" y="557"/>
                  </a:cxn>
                  <a:cxn ang="0">
                    <a:pos x="920" y="647"/>
                  </a:cxn>
                  <a:cxn ang="0">
                    <a:pos x="717" y="701"/>
                  </a:cxn>
                  <a:cxn ang="0">
                    <a:pos x="604" y="707"/>
                  </a:cxn>
                </a:cxnLst>
                <a:rect l="0" t="0" r="r" b="b"/>
                <a:pathLst>
                  <a:path w="1201" h="731">
                    <a:moveTo>
                      <a:pt x="604" y="0"/>
                    </a:moveTo>
                    <a:lnTo>
                      <a:pt x="484" y="6"/>
                    </a:lnTo>
                    <a:lnTo>
                      <a:pt x="370" y="30"/>
                    </a:lnTo>
                    <a:lnTo>
                      <a:pt x="263" y="60"/>
                    </a:lnTo>
                    <a:lnTo>
                      <a:pt x="179" y="108"/>
                    </a:lnTo>
                    <a:lnTo>
                      <a:pt x="101" y="162"/>
                    </a:lnTo>
                    <a:lnTo>
                      <a:pt x="48" y="222"/>
                    </a:lnTo>
                    <a:lnTo>
                      <a:pt x="12" y="294"/>
                    </a:lnTo>
                    <a:lnTo>
                      <a:pt x="6" y="330"/>
                    </a:lnTo>
                    <a:lnTo>
                      <a:pt x="0" y="366"/>
                    </a:lnTo>
                    <a:lnTo>
                      <a:pt x="6" y="401"/>
                    </a:lnTo>
                    <a:lnTo>
                      <a:pt x="12" y="437"/>
                    </a:lnTo>
                    <a:lnTo>
                      <a:pt x="48" y="509"/>
                    </a:lnTo>
                    <a:lnTo>
                      <a:pt x="101" y="569"/>
                    </a:lnTo>
                    <a:lnTo>
                      <a:pt x="179" y="623"/>
                    </a:lnTo>
                    <a:lnTo>
                      <a:pt x="263" y="671"/>
                    </a:lnTo>
                    <a:lnTo>
                      <a:pt x="370" y="701"/>
                    </a:lnTo>
                    <a:lnTo>
                      <a:pt x="484" y="725"/>
                    </a:lnTo>
                    <a:lnTo>
                      <a:pt x="604" y="731"/>
                    </a:lnTo>
                    <a:lnTo>
                      <a:pt x="723" y="725"/>
                    </a:lnTo>
                    <a:lnTo>
                      <a:pt x="837" y="701"/>
                    </a:lnTo>
                    <a:lnTo>
                      <a:pt x="938" y="671"/>
                    </a:lnTo>
                    <a:lnTo>
                      <a:pt x="1028" y="623"/>
                    </a:lnTo>
                    <a:lnTo>
                      <a:pt x="1100" y="569"/>
                    </a:lnTo>
                    <a:lnTo>
                      <a:pt x="1153" y="509"/>
                    </a:lnTo>
                    <a:lnTo>
                      <a:pt x="1189" y="437"/>
                    </a:lnTo>
                    <a:lnTo>
                      <a:pt x="1201" y="401"/>
                    </a:lnTo>
                    <a:lnTo>
                      <a:pt x="1201" y="366"/>
                    </a:lnTo>
                    <a:lnTo>
                      <a:pt x="1201" y="330"/>
                    </a:lnTo>
                    <a:lnTo>
                      <a:pt x="1189" y="294"/>
                    </a:lnTo>
                    <a:lnTo>
                      <a:pt x="1153" y="222"/>
                    </a:lnTo>
                    <a:lnTo>
                      <a:pt x="1100" y="162"/>
                    </a:lnTo>
                    <a:lnTo>
                      <a:pt x="1028" y="108"/>
                    </a:lnTo>
                    <a:lnTo>
                      <a:pt x="938" y="60"/>
                    </a:lnTo>
                    <a:lnTo>
                      <a:pt x="837" y="30"/>
                    </a:lnTo>
                    <a:lnTo>
                      <a:pt x="723" y="6"/>
                    </a:lnTo>
                    <a:lnTo>
                      <a:pt x="604" y="0"/>
                    </a:lnTo>
                    <a:lnTo>
                      <a:pt x="604" y="0"/>
                    </a:lnTo>
                    <a:close/>
                    <a:moveTo>
                      <a:pt x="604" y="707"/>
                    </a:moveTo>
                    <a:lnTo>
                      <a:pt x="490" y="701"/>
                    </a:lnTo>
                    <a:lnTo>
                      <a:pt x="382" y="683"/>
                    </a:lnTo>
                    <a:lnTo>
                      <a:pt x="287" y="647"/>
                    </a:lnTo>
                    <a:lnTo>
                      <a:pt x="203" y="611"/>
                    </a:lnTo>
                    <a:lnTo>
                      <a:pt x="131" y="557"/>
                    </a:lnTo>
                    <a:lnTo>
                      <a:pt x="83" y="497"/>
                    </a:lnTo>
                    <a:lnTo>
                      <a:pt x="48" y="437"/>
                    </a:lnTo>
                    <a:lnTo>
                      <a:pt x="42" y="401"/>
                    </a:lnTo>
                    <a:lnTo>
                      <a:pt x="36" y="366"/>
                    </a:lnTo>
                    <a:lnTo>
                      <a:pt x="42" y="330"/>
                    </a:lnTo>
                    <a:lnTo>
                      <a:pt x="48" y="300"/>
                    </a:lnTo>
                    <a:lnTo>
                      <a:pt x="83" y="234"/>
                    </a:lnTo>
                    <a:lnTo>
                      <a:pt x="131" y="174"/>
                    </a:lnTo>
                    <a:lnTo>
                      <a:pt x="203" y="126"/>
                    </a:lnTo>
                    <a:lnTo>
                      <a:pt x="287" y="84"/>
                    </a:lnTo>
                    <a:lnTo>
                      <a:pt x="382" y="54"/>
                    </a:lnTo>
                    <a:lnTo>
                      <a:pt x="490" y="30"/>
                    </a:lnTo>
                    <a:lnTo>
                      <a:pt x="604" y="24"/>
                    </a:lnTo>
                    <a:lnTo>
                      <a:pt x="717" y="30"/>
                    </a:lnTo>
                    <a:lnTo>
                      <a:pt x="825" y="54"/>
                    </a:lnTo>
                    <a:lnTo>
                      <a:pt x="920" y="84"/>
                    </a:lnTo>
                    <a:lnTo>
                      <a:pt x="1004" y="126"/>
                    </a:lnTo>
                    <a:lnTo>
                      <a:pt x="1070" y="174"/>
                    </a:lnTo>
                    <a:lnTo>
                      <a:pt x="1124" y="234"/>
                    </a:lnTo>
                    <a:lnTo>
                      <a:pt x="1153" y="300"/>
                    </a:lnTo>
                    <a:lnTo>
                      <a:pt x="1165" y="366"/>
                    </a:lnTo>
                    <a:lnTo>
                      <a:pt x="1153" y="437"/>
                    </a:lnTo>
                    <a:lnTo>
                      <a:pt x="1124" y="497"/>
                    </a:lnTo>
                    <a:lnTo>
                      <a:pt x="1070" y="557"/>
                    </a:lnTo>
                    <a:lnTo>
                      <a:pt x="1004" y="611"/>
                    </a:lnTo>
                    <a:lnTo>
                      <a:pt x="920" y="647"/>
                    </a:lnTo>
                    <a:lnTo>
                      <a:pt x="825" y="683"/>
                    </a:lnTo>
                    <a:lnTo>
                      <a:pt x="717" y="701"/>
                    </a:lnTo>
                    <a:lnTo>
                      <a:pt x="604" y="707"/>
                    </a:lnTo>
                    <a:lnTo>
                      <a:pt x="604" y="70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84006" name="Freeform 38"/>
              <p:cNvSpPr>
                <a:spLocks/>
              </p:cNvSpPr>
              <p:nvPr/>
            </p:nvSpPr>
            <p:spPr bwMode="hidden">
              <a:xfrm>
                <a:off x="4128" y="3366"/>
                <a:ext cx="544" cy="737"/>
              </a:xfrm>
              <a:custGeom>
                <a:avLst/>
                <a:gdLst/>
                <a:ahLst/>
                <a:cxnLst>
                  <a:cxn ang="0">
                    <a:pos x="24" y="402"/>
                  </a:cxn>
                  <a:cxn ang="0">
                    <a:pos x="36" y="330"/>
                  </a:cxn>
                  <a:cxn ang="0">
                    <a:pos x="66" y="264"/>
                  </a:cxn>
                  <a:cxn ang="0">
                    <a:pos x="108" y="204"/>
                  </a:cxn>
                  <a:cxn ang="0">
                    <a:pos x="173" y="150"/>
                  </a:cxn>
                  <a:cxn ang="0">
                    <a:pos x="251" y="102"/>
                  </a:cxn>
                  <a:cxn ang="0">
                    <a:pos x="335" y="60"/>
                  </a:cxn>
                  <a:cxn ang="0">
                    <a:pos x="436" y="30"/>
                  </a:cxn>
                  <a:cxn ang="0">
                    <a:pos x="544" y="12"/>
                  </a:cxn>
                  <a:cxn ang="0">
                    <a:pos x="544" y="0"/>
                  </a:cxn>
                  <a:cxn ang="0">
                    <a:pos x="430" y="18"/>
                  </a:cxn>
                  <a:cxn ang="0">
                    <a:pos x="329" y="48"/>
                  </a:cxn>
                  <a:cxn ang="0">
                    <a:pos x="233" y="90"/>
                  </a:cxn>
                  <a:cxn ang="0">
                    <a:pos x="155" y="138"/>
                  </a:cxn>
                  <a:cxn ang="0">
                    <a:pos x="90" y="198"/>
                  </a:cxn>
                  <a:cxn ang="0">
                    <a:pos x="42" y="258"/>
                  </a:cxn>
                  <a:cxn ang="0">
                    <a:pos x="12" y="330"/>
                  </a:cxn>
                  <a:cxn ang="0">
                    <a:pos x="0" y="402"/>
                  </a:cxn>
                  <a:cxn ang="0">
                    <a:pos x="6" y="455"/>
                  </a:cxn>
                  <a:cxn ang="0">
                    <a:pos x="18" y="503"/>
                  </a:cxn>
                  <a:cxn ang="0">
                    <a:pos x="42" y="545"/>
                  </a:cxn>
                  <a:cxn ang="0">
                    <a:pos x="78" y="593"/>
                  </a:cxn>
                  <a:cxn ang="0">
                    <a:pos x="114" y="635"/>
                  </a:cxn>
                  <a:cxn ang="0">
                    <a:pos x="161" y="671"/>
                  </a:cxn>
                  <a:cxn ang="0">
                    <a:pos x="221" y="707"/>
                  </a:cxn>
                  <a:cxn ang="0">
                    <a:pos x="281" y="737"/>
                  </a:cxn>
                  <a:cxn ang="0">
                    <a:pos x="323" y="737"/>
                  </a:cxn>
                  <a:cxn ang="0">
                    <a:pos x="257" y="707"/>
                  </a:cxn>
                  <a:cxn ang="0">
                    <a:pos x="203" y="671"/>
                  </a:cxn>
                  <a:cxn ang="0">
                    <a:pos x="149" y="635"/>
                  </a:cxn>
                  <a:cxn ang="0">
                    <a:pos x="108" y="593"/>
                  </a:cxn>
                  <a:cxn ang="0">
                    <a:pos x="72" y="551"/>
                  </a:cxn>
                  <a:cxn ang="0">
                    <a:pos x="48" y="503"/>
                  </a:cxn>
                  <a:cxn ang="0">
                    <a:pos x="30" y="455"/>
                  </a:cxn>
                  <a:cxn ang="0">
                    <a:pos x="24" y="402"/>
                  </a:cxn>
                  <a:cxn ang="0">
                    <a:pos x="24" y="402"/>
                  </a:cxn>
                </a:cxnLst>
                <a:rect l="0" t="0" r="r" b="b"/>
                <a:pathLst>
                  <a:path w="544" h="737">
                    <a:moveTo>
                      <a:pt x="24" y="402"/>
                    </a:moveTo>
                    <a:lnTo>
                      <a:pt x="36" y="330"/>
                    </a:lnTo>
                    <a:lnTo>
                      <a:pt x="66" y="264"/>
                    </a:lnTo>
                    <a:lnTo>
                      <a:pt x="108" y="204"/>
                    </a:lnTo>
                    <a:lnTo>
                      <a:pt x="173" y="150"/>
                    </a:lnTo>
                    <a:lnTo>
                      <a:pt x="251" y="102"/>
                    </a:lnTo>
                    <a:lnTo>
                      <a:pt x="335" y="60"/>
                    </a:lnTo>
                    <a:lnTo>
                      <a:pt x="436" y="30"/>
                    </a:lnTo>
                    <a:lnTo>
                      <a:pt x="544" y="12"/>
                    </a:lnTo>
                    <a:lnTo>
                      <a:pt x="544" y="0"/>
                    </a:lnTo>
                    <a:lnTo>
                      <a:pt x="430" y="18"/>
                    </a:lnTo>
                    <a:lnTo>
                      <a:pt x="329" y="48"/>
                    </a:lnTo>
                    <a:lnTo>
                      <a:pt x="233" y="90"/>
                    </a:lnTo>
                    <a:lnTo>
                      <a:pt x="155" y="138"/>
                    </a:lnTo>
                    <a:lnTo>
                      <a:pt x="90" y="198"/>
                    </a:lnTo>
                    <a:lnTo>
                      <a:pt x="42" y="258"/>
                    </a:lnTo>
                    <a:lnTo>
                      <a:pt x="12" y="330"/>
                    </a:lnTo>
                    <a:lnTo>
                      <a:pt x="0" y="402"/>
                    </a:lnTo>
                    <a:lnTo>
                      <a:pt x="6" y="455"/>
                    </a:lnTo>
                    <a:lnTo>
                      <a:pt x="18" y="503"/>
                    </a:lnTo>
                    <a:lnTo>
                      <a:pt x="42" y="545"/>
                    </a:lnTo>
                    <a:lnTo>
                      <a:pt x="78" y="593"/>
                    </a:lnTo>
                    <a:lnTo>
                      <a:pt x="114" y="635"/>
                    </a:lnTo>
                    <a:lnTo>
                      <a:pt x="161" y="671"/>
                    </a:lnTo>
                    <a:lnTo>
                      <a:pt x="221" y="707"/>
                    </a:lnTo>
                    <a:lnTo>
                      <a:pt x="281" y="737"/>
                    </a:lnTo>
                    <a:lnTo>
                      <a:pt x="323" y="737"/>
                    </a:lnTo>
                    <a:lnTo>
                      <a:pt x="257" y="707"/>
                    </a:lnTo>
                    <a:lnTo>
                      <a:pt x="203" y="671"/>
                    </a:lnTo>
                    <a:lnTo>
                      <a:pt x="149" y="635"/>
                    </a:lnTo>
                    <a:lnTo>
                      <a:pt x="108" y="593"/>
                    </a:lnTo>
                    <a:lnTo>
                      <a:pt x="72" y="551"/>
                    </a:lnTo>
                    <a:lnTo>
                      <a:pt x="48" y="503"/>
                    </a:lnTo>
                    <a:lnTo>
                      <a:pt x="30" y="455"/>
                    </a:lnTo>
                    <a:lnTo>
                      <a:pt x="24" y="402"/>
                    </a:lnTo>
                    <a:lnTo>
                      <a:pt x="24" y="40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84007" name="Freeform 39"/>
              <p:cNvSpPr>
                <a:spLocks/>
              </p:cNvSpPr>
              <p:nvPr/>
            </p:nvSpPr>
            <p:spPr bwMode="hidden">
              <a:xfrm>
                <a:off x="4792" y="3360"/>
                <a:ext cx="609" cy="252"/>
              </a:xfrm>
              <a:custGeom>
                <a:avLst/>
                <a:gdLst/>
                <a:ahLst/>
                <a:cxnLst>
                  <a:cxn ang="0">
                    <a:pos x="12" y="12"/>
                  </a:cxn>
                  <a:cxn ang="0">
                    <a:pos x="113" y="18"/>
                  </a:cxn>
                  <a:cxn ang="0">
                    <a:pos x="203" y="30"/>
                  </a:cxn>
                  <a:cxn ang="0">
                    <a:pos x="292" y="48"/>
                  </a:cxn>
                  <a:cxn ang="0">
                    <a:pos x="376" y="78"/>
                  </a:cxn>
                  <a:cxn ang="0">
                    <a:pos x="448" y="114"/>
                  </a:cxn>
                  <a:cxn ang="0">
                    <a:pos x="514" y="156"/>
                  </a:cxn>
                  <a:cxn ang="0">
                    <a:pos x="567" y="198"/>
                  </a:cxn>
                  <a:cxn ang="0">
                    <a:pos x="609" y="252"/>
                  </a:cxn>
                  <a:cxn ang="0">
                    <a:pos x="609" y="216"/>
                  </a:cxn>
                  <a:cxn ang="0">
                    <a:pos x="561" y="168"/>
                  </a:cxn>
                  <a:cxn ang="0">
                    <a:pos x="502" y="126"/>
                  </a:cxn>
                  <a:cxn ang="0">
                    <a:pos x="436" y="90"/>
                  </a:cxn>
                  <a:cxn ang="0">
                    <a:pos x="364" y="60"/>
                  </a:cxn>
                  <a:cxn ang="0">
                    <a:pos x="286" y="36"/>
                  </a:cxn>
                  <a:cxn ang="0">
                    <a:pos x="197" y="18"/>
                  </a:cxn>
                  <a:cxn ang="0">
                    <a:pos x="107" y="6"/>
                  </a:cxn>
                  <a:cxn ang="0">
                    <a:pos x="12" y="0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6" y="12"/>
                  </a:cxn>
                  <a:cxn ang="0">
                    <a:pos x="12" y="12"/>
                  </a:cxn>
                  <a:cxn ang="0">
                    <a:pos x="12" y="12"/>
                  </a:cxn>
                </a:cxnLst>
                <a:rect l="0" t="0" r="r" b="b"/>
                <a:pathLst>
                  <a:path w="609" h="252">
                    <a:moveTo>
                      <a:pt x="12" y="12"/>
                    </a:moveTo>
                    <a:lnTo>
                      <a:pt x="113" y="18"/>
                    </a:lnTo>
                    <a:lnTo>
                      <a:pt x="203" y="30"/>
                    </a:lnTo>
                    <a:lnTo>
                      <a:pt x="292" y="48"/>
                    </a:lnTo>
                    <a:lnTo>
                      <a:pt x="376" y="78"/>
                    </a:lnTo>
                    <a:lnTo>
                      <a:pt x="448" y="114"/>
                    </a:lnTo>
                    <a:lnTo>
                      <a:pt x="514" y="156"/>
                    </a:lnTo>
                    <a:lnTo>
                      <a:pt x="567" y="198"/>
                    </a:lnTo>
                    <a:lnTo>
                      <a:pt x="609" y="252"/>
                    </a:lnTo>
                    <a:lnTo>
                      <a:pt x="609" y="216"/>
                    </a:lnTo>
                    <a:lnTo>
                      <a:pt x="561" y="168"/>
                    </a:lnTo>
                    <a:lnTo>
                      <a:pt x="502" y="126"/>
                    </a:lnTo>
                    <a:lnTo>
                      <a:pt x="436" y="90"/>
                    </a:lnTo>
                    <a:lnTo>
                      <a:pt x="364" y="60"/>
                    </a:lnTo>
                    <a:lnTo>
                      <a:pt x="286" y="36"/>
                    </a:lnTo>
                    <a:lnTo>
                      <a:pt x="197" y="18"/>
                    </a:lnTo>
                    <a:lnTo>
                      <a:pt x="107" y="6"/>
                    </a:lnTo>
                    <a:lnTo>
                      <a:pt x="12" y="0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" y="12"/>
                    </a:lnTo>
                    <a:lnTo>
                      <a:pt x="12" y="12"/>
                    </a:lnTo>
                    <a:lnTo>
                      <a:pt x="12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84008" name="Freeform 40"/>
              <p:cNvSpPr>
                <a:spLocks/>
              </p:cNvSpPr>
              <p:nvPr/>
            </p:nvSpPr>
            <p:spPr bwMode="hidden">
              <a:xfrm>
                <a:off x="5246" y="4007"/>
                <a:ext cx="72" cy="54"/>
              </a:xfrm>
              <a:custGeom>
                <a:avLst/>
                <a:gdLst/>
                <a:ahLst/>
                <a:cxnLst>
                  <a:cxn ang="0">
                    <a:pos x="72" y="0"/>
                  </a:cxn>
                  <a:cxn ang="0">
                    <a:pos x="36" y="30"/>
                  </a:cxn>
                  <a:cxn ang="0">
                    <a:pos x="0" y="54"/>
                  </a:cxn>
                  <a:cxn ang="0">
                    <a:pos x="36" y="54"/>
                  </a:cxn>
                  <a:cxn ang="0">
                    <a:pos x="54" y="42"/>
                  </a:cxn>
                  <a:cxn ang="0">
                    <a:pos x="72" y="24"/>
                  </a:cxn>
                  <a:cxn ang="0">
                    <a:pos x="72" y="24"/>
                  </a:cxn>
                  <a:cxn ang="0">
                    <a:pos x="72" y="0"/>
                  </a:cxn>
                  <a:cxn ang="0">
                    <a:pos x="72" y="0"/>
                  </a:cxn>
                </a:cxnLst>
                <a:rect l="0" t="0" r="r" b="b"/>
                <a:pathLst>
                  <a:path w="72" h="54">
                    <a:moveTo>
                      <a:pt x="72" y="0"/>
                    </a:moveTo>
                    <a:lnTo>
                      <a:pt x="36" y="30"/>
                    </a:lnTo>
                    <a:lnTo>
                      <a:pt x="0" y="54"/>
                    </a:lnTo>
                    <a:lnTo>
                      <a:pt x="36" y="54"/>
                    </a:lnTo>
                    <a:lnTo>
                      <a:pt x="54" y="42"/>
                    </a:lnTo>
                    <a:lnTo>
                      <a:pt x="72" y="24"/>
                    </a:lnTo>
                    <a:lnTo>
                      <a:pt x="72" y="24"/>
                    </a:lnTo>
                    <a:lnTo>
                      <a:pt x="72" y="0"/>
                    </a:lnTo>
                    <a:lnTo>
                      <a:pt x="7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84009" name="Freeform 41"/>
              <p:cNvSpPr>
                <a:spLocks/>
              </p:cNvSpPr>
              <p:nvPr/>
            </p:nvSpPr>
            <p:spPr bwMode="hidden">
              <a:xfrm>
                <a:off x="4505" y="4073"/>
                <a:ext cx="705" cy="108"/>
              </a:xfrm>
              <a:custGeom>
                <a:avLst/>
                <a:gdLst/>
                <a:ahLst/>
                <a:cxnLst>
                  <a:cxn ang="0">
                    <a:pos x="299" y="90"/>
                  </a:cxn>
                  <a:cxn ang="0">
                    <a:pos x="221" y="90"/>
                  </a:cxn>
                  <a:cxn ang="0">
                    <a:pos x="143" y="78"/>
                  </a:cxn>
                  <a:cxn ang="0">
                    <a:pos x="0" y="48"/>
                  </a:cxn>
                  <a:cxn ang="0">
                    <a:pos x="0" y="66"/>
                  </a:cxn>
                  <a:cxn ang="0">
                    <a:pos x="143" y="96"/>
                  </a:cxn>
                  <a:cxn ang="0">
                    <a:pos x="221" y="108"/>
                  </a:cxn>
                  <a:cxn ang="0">
                    <a:pos x="299" y="108"/>
                  </a:cxn>
                  <a:cxn ang="0">
                    <a:pos x="412" y="102"/>
                  </a:cxn>
                  <a:cxn ang="0">
                    <a:pos x="520" y="84"/>
                  </a:cxn>
                  <a:cxn ang="0">
                    <a:pos x="615" y="60"/>
                  </a:cxn>
                  <a:cxn ang="0">
                    <a:pos x="705" y="24"/>
                  </a:cxn>
                  <a:cxn ang="0">
                    <a:pos x="705" y="0"/>
                  </a:cxn>
                  <a:cxn ang="0">
                    <a:pos x="615" y="42"/>
                  </a:cxn>
                  <a:cxn ang="0">
                    <a:pos x="520" y="66"/>
                  </a:cxn>
                  <a:cxn ang="0">
                    <a:pos x="412" y="84"/>
                  </a:cxn>
                  <a:cxn ang="0">
                    <a:pos x="299" y="90"/>
                  </a:cxn>
                  <a:cxn ang="0">
                    <a:pos x="299" y="90"/>
                  </a:cxn>
                </a:cxnLst>
                <a:rect l="0" t="0" r="r" b="b"/>
                <a:pathLst>
                  <a:path w="705" h="108">
                    <a:moveTo>
                      <a:pt x="299" y="90"/>
                    </a:moveTo>
                    <a:lnTo>
                      <a:pt x="221" y="90"/>
                    </a:lnTo>
                    <a:lnTo>
                      <a:pt x="143" y="78"/>
                    </a:lnTo>
                    <a:lnTo>
                      <a:pt x="0" y="48"/>
                    </a:lnTo>
                    <a:lnTo>
                      <a:pt x="0" y="66"/>
                    </a:lnTo>
                    <a:lnTo>
                      <a:pt x="143" y="96"/>
                    </a:lnTo>
                    <a:lnTo>
                      <a:pt x="221" y="108"/>
                    </a:lnTo>
                    <a:lnTo>
                      <a:pt x="299" y="108"/>
                    </a:lnTo>
                    <a:lnTo>
                      <a:pt x="412" y="102"/>
                    </a:lnTo>
                    <a:lnTo>
                      <a:pt x="520" y="84"/>
                    </a:lnTo>
                    <a:lnTo>
                      <a:pt x="615" y="60"/>
                    </a:lnTo>
                    <a:lnTo>
                      <a:pt x="705" y="24"/>
                    </a:lnTo>
                    <a:lnTo>
                      <a:pt x="705" y="0"/>
                    </a:lnTo>
                    <a:lnTo>
                      <a:pt x="615" y="42"/>
                    </a:lnTo>
                    <a:lnTo>
                      <a:pt x="520" y="66"/>
                    </a:lnTo>
                    <a:lnTo>
                      <a:pt x="412" y="84"/>
                    </a:lnTo>
                    <a:lnTo>
                      <a:pt x="299" y="90"/>
                    </a:lnTo>
                    <a:lnTo>
                      <a:pt x="299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84010" name="Freeform 42"/>
              <p:cNvSpPr>
                <a:spLocks/>
              </p:cNvSpPr>
              <p:nvPr/>
            </p:nvSpPr>
            <p:spPr bwMode="hidden">
              <a:xfrm>
                <a:off x="5336" y="3654"/>
                <a:ext cx="143" cy="341"/>
              </a:xfrm>
              <a:custGeom>
                <a:avLst/>
                <a:gdLst/>
                <a:ahLst/>
                <a:cxnLst>
                  <a:cxn ang="0">
                    <a:pos x="119" y="114"/>
                  </a:cxn>
                  <a:cxn ang="0">
                    <a:pos x="113" y="173"/>
                  </a:cxn>
                  <a:cxn ang="0">
                    <a:pos x="89" y="239"/>
                  </a:cxn>
                  <a:cxn ang="0">
                    <a:pos x="47" y="293"/>
                  </a:cxn>
                  <a:cxn ang="0">
                    <a:pos x="0" y="341"/>
                  </a:cxn>
                  <a:cxn ang="0">
                    <a:pos x="29" y="341"/>
                  </a:cxn>
                  <a:cxn ang="0">
                    <a:pos x="77" y="287"/>
                  </a:cxn>
                  <a:cxn ang="0">
                    <a:pos x="113" y="233"/>
                  </a:cxn>
                  <a:cxn ang="0">
                    <a:pos x="137" y="173"/>
                  </a:cxn>
                  <a:cxn ang="0">
                    <a:pos x="143" y="114"/>
                  </a:cxn>
                  <a:cxn ang="0">
                    <a:pos x="137" y="60"/>
                  </a:cxn>
                  <a:cxn ang="0">
                    <a:pos x="119" y="0"/>
                  </a:cxn>
                  <a:cxn ang="0">
                    <a:pos x="89" y="0"/>
                  </a:cxn>
                  <a:cxn ang="0">
                    <a:pos x="113" y="60"/>
                  </a:cxn>
                  <a:cxn ang="0">
                    <a:pos x="119" y="114"/>
                  </a:cxn>
                  <a:cxn ang="0">
                    <a:pos x="119" y="114"/>
                  </a:cxn>
                </a:cxnLst>
                <a:rect l="0" t="0" r="r" b="b"/>
                <a:pathLst>
                  <a:path w="143" h="341">
                    <a:moveTo>
                      <a:pt x="119" y="114"/>
                    </a:moveTo>
                    <a:lnTo>
                      <a:pt x="113" y="173"/>
                    </a:lnTo>
                    <a:lnTo>
                      <a:pt x="89" y="239"/>
                    </a:lnTo>
                    <a:lnTo>
                      <a:pt x="47" y="293"/>
                    </a:lnTo>
                    <a:lnTo>
                      <a:pt x="0" y="341"/>
                    </a:lnTo>
                    <a:lnTo>
                      <a:pt x="29" y="341"/>
                    </a:lnTo>
                    <a:lnTo>
                      <a:pt x="77" y="287"/>
                    </a:lnTo>
                    <a:lnTo>
                      <a:pt x="113" y="233"/>
                    </a:lnTo>
                    <a:lnTo>
                      <a:pt x="137" y="173"/>
                    </a:lnTo>
                    <a:lnTo>
                      <a:pt x="143" y="114"/>
                    </a:lnTo>
                    <a:lnTo>
                      <a:pt x="137" y="60"/>
                    </a:lnTo>
                    <a:lnTo>
                      <a:pt x="119" y="0"/>
                    </a:lnTo>
                    <a:lnTo>
                      <a:pt x="89" y="0"/>
                    </a:lnTo>
                    <a:lnTo>
                      <a:pt x="113" y="60"/>
                    </a:lnTo>
                    <a:lnTo>
                      <a:pt x="119" y="114"/>
                    </a:lnTo>
                    <a:lnTo>
                      <a:pt x="119" y="1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84011" name="Freeform 43"/>
              <p:cNvSpPr>
                <a:spLocks/>
              </p:cNvSpPr>
              <p:nvPr/>
            </p:nvSpPr>
            <p:spPr bwMode="hidden">
              <a:xfrm>
                <a:off x="5061" y="3624"/>
                <a:ext cx="83" cy="90"/>
              </a:xfrm>
              <a:custGeom>
                <a:avLst/>
                <a:gdLst/>
                <a:ahLst/>
                <a:cxnLst>
                  <a:cxn ang="0">
                    <a:pos x="59" y="90"/>
                  </a:cxn>
                  <a:cxn ang="0">
                    <a:pos x="83" y="84"/>
                  </a:cxn>
                  <a:cxn ang="0">
                    <a:pos x="71" y="60"/>
                  </a:cxn>
                  <a:cxn ang="0">
                    <a:pos x="53" y="42"/>
                  </a:cxn>
                  <a:cxn ang="0">
                    <a:pos x="6" y="0"/>
                  </a:cxn>
                  <a:cxn ang="0">
                    <a:pos x="0" y="18"/>
                  </a:cxn>
                  <a:cxn ang="0">
                    <a:pos x="35" y="48"/>
                  </a:cxn>
                  <a:cxn ang="0">
                    <a:pos x="59" y="90"/>
                  </a:cxn>
                  <a:cxn ang="0">
                    <a:pos x="59" y="90"/>
                  </a:cxn>
                </a:cxnLst>
                <a:rect l="0" t="0" r="r" b="b"/>
                <a:pathLst>
                  <a:path w="83" h="90">
                    <a:moveTo>
                      <a:pt x="59" y="90"/>
                    </a:moveTo>
                    <a:lnTo>
                      <a:pt x="83" y="84"/>
                    </a:lnTo>
                    <a:lnTo>
                      <a:pt x="71" y="60"/>
                    </a:lnTo>
                    <a:lnTo>
                      <a:pt x="53" y="42"/>
                    </a:lnTo>
                    <a:lnTo>
                      <a:pt x="6" y="0"/>
                    </a:lnTo>
                    <a:lnTo>
                      <a:pt x="0" y="18"/>
                    </a:lnTo>
                    <a:lnTo>
                      <a:pt x="35" y="48"/>
                    </a:lnTo>
                    <a:lnTo>
                      <a:pt x="59" y="90"/>
                    </a:lnTo>
                    <a:lnTo>
                      <a:pt x="59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84012" name="Freeform 44"/>
              <p:cNvSpPr>
                <a:spLocks/>
              </p:cNvSpPr>
              <p:nvPr/>
            </p:nvSpPr>
            <p:spPr bwMode="hidden">
              <a:xfrm>
                <a:off x="4445" y="3552"/>
                <a:ext cx="717" cy="431"/>
              </a:xfrm>
              <a:custGeom>
                <a:avLst/>
                <a:gdLst/>
                <a:ahLst/>
                <a:cxnLst>
                  <a:cxn ang="0">
                    <a:pos x="693" y="216"/>
                  </a:cxn>
                  <a:cxn ang="0">
                    <a:pos x="687" y="257"/>
                  </a:cxn>
                  <a:cxn ang="0">
                    <a:pos x="669" y="293"/>
                  </a:cxn>
                  <a:cxn ang="0">
                    <a:pos x="633" y="329"/>
                  </a:cxn>
                  <a:cxn ang="0">
                    <a:pos x="598" y="359"/>
                  </a:cxn>
                  <a:cxn ang="0">
                    <a:pos x="544" y="383"/>
                  </a:cxn>
                  <a:cxn ang="0">
                    <a:pos x="490" y="401"/>
                  </a:cxn>
                  <a:cxn ang="0">
                    <a:pos x="424" y="413"/>
                  </a:cxn>
                  <a:cxn ang="0">
                    <a:pos x="359" y="419"/>
                  </a:cxn>
                  <a:cxn ang="0">
                    <a:pos x="293" y="413"/>
                  </a:cxn>
                  <a:cxn ang="0">
                    <a:pos x="227" y="401"/>
                  </a:cxn>
                  <a:cxn ang="0">
                    <a:pos x="173" y="383"/>
                  </a:cxn>
                  <a:cxn ang="0">
                    <a:pos x="119" y="359"/>
                  </a:cxn>
                  <a:cxn ang="0">
                    <a:pos x="84" y="329"/>
                  </a:cxn>
                  <a:cxn ang="0">
                    <a:pos x="48" y="293"/>
                  </a:cxn>
                  <a:cxn ang="0">
                    <a:pos x="30" y="257"/>
                  </a:cxn>
                  <a:cxn ang="0">
                    <a:pos x="24" y="216"/>
                  </a:cxn>
                  <a:cxn ang="0">
                    <a:pos x="30" y="174"/>
                  </a:cxn>
                  <a:cxn ang="0">
                    <a:pos x="48" y="138"/>
                  </a:cxn>
                  <a:cxn ang="0">
                    <a:pos x="84" y="102"/>
                  </a:cxn>
                  <a:cxn ang="0">
                    <a:pos x="119" y="72"/>
                  </a:cxn>
                  <a:cxn ang="0">
                    <a:pos x="173" y="48"/>
                  </a:cxn>
                  <a:cxn ang="0">
                    <a:pos x="227" y="30"/>
                  </a:cxn>
                  <a:cxn ang="0">
                    <a:pos x="293" y="18"/>
                  </a:cxn>
                  <a:cxn ang="0">
                    <a:pos x="359" y="12"/>
                  </a:cxn>
                  <a:cxn ang="0">
                    <a:pos x="418" y="18"/>
                  </a:cxn>
                  <a:cxn ang="0">
                    <a:pos x="478" y="30"/>
                  </a:cxn>
                  <a:cxn ang="0">
                    <a:pos x="532" y="48"/>
                  </a:cxn>
                  <a:cxn ang="0">
                    <a:pos x="580" y="66"/>
                  </a:cxn>
                  <a:cxn ang="0">
                    <a:pos x="586" y="48"/>
                  </a:cxn>
                  <a:cxn ang="0">
                    <a:pos x="478" y="12"/>
                  </a:cxn>
                  <a:cxn ang="0">
                    <a:pos x="418" y="6"/>
                  </a:cxn>
                  <a:cxn ang="0">
                    <a:pos x="359" y="0"/>
                  </a:cxn>
                  <a:cxn ang="0">
                    <a:pos x="287" y="6"/>
                  </a:cxn>
                  <a:cxn ang="0">
                    <a:pos x="221" y="18"/>
                  </a:cxn>
                  <a:cxn ang="0">
                    <a:pos x="161" y="36"/>
                  </a:cxn>
                  <a:cxn ang="0">
                    <a:pos x="107" y="66"/>
                  </a:cxn>
                  <a:cxn ang="0">
                    <a:pos x="60" y="96"/>
                  </a:cxn>
                  <a:cxn ang="0">
                    <a:pos x="30" y="132"/>
                  </a:cxn>
                  <a:cxn ang="0">
                    <a:pos x="6" y="174"/>
                  </a:cxn>
                  <a:cxn ang="0">
                    <a:pos x="0" y="216"/>
                  </a:cxn>
                  <a:cxn ang="0">
                    <a:pos x="6" y="257"/>
                  </a:cxn>
                  <a:cxn ang="0">
                    <a:pos x="30" y="299"/>
                  </a:cxn>
                  <a:cxn ang="0">
                    <a:pos x="60" y="335"/>
                  </a:cxn>
                  <a:cxn ang="0">
                    <a:pos x="107" y="371"/>
                  </a:cxn>
                  <a:cxn ang="0">
                    <a:pos x="161" y="395"/>
                  </a:cxn>
                  <a:cxn ang="0">
                    <a:pos x="221" y="413"/>
                  </a:cxn>
                  <a:cxn ang="0">
                    <a:pos x="287" y="425"/>
                  </a:cxn>
                  <a:cxn ang="0">
                    <a:pos x="359" y="431"/>
                  </a:cxn>
                  <a:cxn ang="0">
                    <a:pos x="430" y="425"/>
                  </a:cxn>
                  <a:cxn ang="0">
                    <a:pos x="496" y="413"/>
                  </a:cxn>
                  <a:cxn ang="0">
                    <a:pos x="562" y="395"/>
                  </a:cxn>
                  <a:cxn ang="0">
                    <a:pos x="610" y="371"/>
                  </a:cxn>
                  <a:cxn ang="0">
                    <a:pos x="657" y="335"/>
                  </a:cxn>
                  <a:cxn ang="0">
                    <a:pos x="687" y="299"/>
                  </a:cxn>
                  <a:cxn ang="0">
                    <a:pos x="711" y="257"/>
                  </a:cxn>
                  <a:cxn ang="0">
                    <a:pos x="717" y="216"/>
                  </a:cxn>
                  <a:cxn ang="0">
                    <a:pos x="717" y="204"/>
                  </a:cxn>
                  <a:cxn ang="0">
                    <a:pos x="711" y="192"/>
                  </a:cxn>
                  <a:cxn ang="0">
                    <a:pos x="687" y="198"/>
                  </a:cxn>
                  <a:cxn ang="0">
                    <a:pos x="693" y="210"/>
                  </a:cxn>
                  <a:cxn ang="0">
                    <a:pos x="693" y="216"/>
                  </a:cxn>
                  <a:cxn ang="0">
                    <a:pos x="693" y="216"/>
                  </a:cxn>
                </a:cxnLst>
                <a:rect l="0" t="0" r="r" b="b"/>
                <a:pathLst>
                  <a:path w="717" h="431">
                    <a:moveTo>
                      <a:pt x="693" y="216"/>
                    </a:moveTo>
                    <a:lnTo>
                      <a:pt x="687" y="257"/>
                    </a:lnTo>
                    <a:lnTo>
                      <a:pt x="669" y="293"/>
                    </a:lnTo>
                    <a:lnTo>
                      <a:pt x="633" y="329"/>
                    </a:lnTo>
                    <a:lnTo>
                      <a:pt x="598" y="359"/>
                    </a:lnTo>
                    <a:lnTo>
                      <a:pt x="544" y="383"/>
                    </a:lnTo>
                    <a:lnTo>
                      <a:pt x="490" y="401"/>
                    </a:lnTo>
                    <a:lnTo>
                      <a:pt x="424" y="413"/>
                    </a:lnTo>
                    <a:lnTo>
                      <a:pt x="359" y="419"/>
                    </a:lnTo>
                    <a:lnTo>
                      <a:pt x="293" y="413"/>
                    </a:lnTo>
                    <a:lnTo>
                      <a:pt x="227" y="401"/>
                    </a:lnTo>
                    <a:lnTo>
                      <a:pt x="173" y="383"/>
                    </a:lnTo>
                    <a:lnTo>
                      <a:pt x="119" y="359"/>
                    </a:lnTo>
                    <a:lnTo>
                      <a:pt x="84" y="329"/>
                    </a:lnTo>
                    <a:lnTo>
                      <a:pt x="48" y="293"/>
                    </a:lnTo>
                    <a:lnTo>
                      <a:pt x="30" y="257"/>
                    </a:lnTo>
                    <a:lnTo>
                      <a:pt x="24" y="216"/>
                    </a:lnTo>
                    <a:lnTo>
                      <a:pt x="30" y="174"/>
                    </a:lnTo>
                    <a:lnTo>
                      <a:pt x="48" y="138"/>
                    </a:lnTo>
                    <a:lnTo>
                      <a:pt x="84" y="102"/>
                    </a:lnTo>
                    <a:lnTo>
                      <a:pt x="119" y="72"/>
                    </a:lnTo>
                    <a:lnTo>
                      <a:pt x="173" y="48"/>
                    </a:lnTo>
                    <a:lnTo>
                      <a:pt x="227" y="30"/>
                    </a:lnTo>
                    <a:lnTo>
                      <a:pt x="293" y="18"/>
                    </a:lnTo>
                    <a:lnTo>
                      <a:pt x="359" y="12"/>
                    </a:lnTo>
                    <a:lnTo>
                      <a:pt x="418" y="18"/>
                    </a:lnTo>
                    <a:lnTo>
                      <a:pt x="478" y="30"/>
                    </a:lnTo>
                    <a:lnTo>
                      <a:pt x="532" y="48"/>
                    </a:lnTo>
                    <a:lnTo>
                      <a:pt x="580" y="66"/>
                    </a:lnTo>
                    <a:lnTo>
                      <a:pt x="586" y="48"/>
                    </a:lnTo>
                    <a:lnTo>
                      <a:pt x="478" y="12"/>
                    </a:lnTo>
                    <a:lnTo>
                      <a:pt x="418" y="6"/>
                    </a:lnTo>
                    <a:lnTo>
                      <a:pt x="359" y="0"/>
                    </a:lnTo>
                    <a:lnTo>
                      <a:pt x="287" y="6"/>
                    </a:lnTo>
                    <a:lnTo>
                      <a:pt x="221" y="18"/>
                    </a:lnTo>
                    <a:lnTo>
                      <a:pt x="161" y="36"/>
                    </a:lnTo>
                    <a:lnTo>
                      <a:pt x="107" y="66"/>
                    </a:lnTo>
                    <a:lnTo>
                      <a:pt x="60" y="96"/>
                    </a:lnTo>
                    <a:lnTo>
                      <a:pt x="30" y="132"/>
                    </a:lnTo>
                    <a:lnTo>
                      <a:pt x="6" y="174"/>
                    </a:lnTo>
                    <a:lnTo>
                      <a:pt x="0" y="216"/>
                    </a:lnTo>
                    <a:lnTo>
                      <a:pt x="6" y="257"/>
                    </a:lnTo>
                    <a:lnTo>
                      <a:pt x="30" y="299"/>
                    </a:lnTo>
                    <a:lnTo>
                      <a:pt x="60" y="335"/>
                    </a:lnTo>
                    <a:lnTo>
                      <a:pt x="107" y="371"/>
                    </a:lnTo>
                    <a:lnTo>
                      <a:pt x="161" y="395"/>
                    </a:lnTo>
                    <a:lnTo>
                      <a:pt x="221" y="413"/>
                    </a:lnTo>
                    <a:lnTo>
                      <a:pt x="287" y="425"/>
                    </a:lnTo>
                    <a:lnTo>
                      <a:pt x="359" y="431"/>
                    </a:lnTo>
                    <a:lnTo>
                      <a:pt x="430" y="425"/>
                    </a:lnTo>
                    <a:lnTo>
                      <a:pt x="496" y="413"/>
                    </a:lnTo>
                    <a:lnTo>
                      <a:pt x="562" y="395"/>
                    </a:lnTo>
                    <a:lnTo>
                      <a:pt x="610" y="371"/>
                    </a:lnTo>
                    <a:lnTo>
                      <a:pt x="657" y="335"/>
                    </a:lnTo>
                    <a:lnTo>
                      <a:pt x="687" y="299"/>
                    </a:lnTo>
                    <a:lnTo>
                      <a:pt x="711" y="257"/>
                    </a:lnTo>
                    <a:lnTo>
                      <a:pt x="717" y="216"/>
                    </a:lnTo>
                    <a:lnTo>
                      <a:pt x="717" y="204"/>
                    </a:lnTo>
                    <a:lnTo>
                      <a:pt x="711" y="192"/>
                    </a:lnTo>
                    <a:lnTo>
                      <a:pt x="687" y="198"/>
                    </a:lnTo>
                    <a:lnTo>
                      <a:pt x="693" y="210"/>
                    </a:lnTo>
                    <a:lnTo>
                      <a:pt x="693" y="216"/>
                    </a:lnTo>
                    <a:lnTo>
                      <a:pt x="693" y="216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84013" name="Freeform 45"/>
              <p:cNvSpPr>
                <a:spLocks/>
              </p:cNvSpPr>
              <p:nvPr/>
            </p:nvSpPr>
            <p:spPr bwMode="hidden">
              <a:xfrm>
                <a:off x="4349" y="3510"/>
                <a:ext cx="909" cy="533"/>
              </a:xfrm>
              <a:custGeom>
                <a:avLst/>
                <a:gdLst/>
                <a:ahLst/>
                <a:cxnLst>
                  <a:cxn ang="0">
                    <a:pos x="616" y="0"/>
                  </a:cxn>
                  <a:cxn ang="0">
                    <a:pos x="616" y="18"/>
                  </a:cxn>
                  <a:cxn ang="0">
                    <a:pos x="724" y="60"/>
                  </a:cxn>
                  <a:cxn ang="0">
                    <a:pos x="765" y="84"/>
                  </a:cxn>
                  <a:cxn ang="0">
                    <a:pos x="807" y="114"/>
                  </a:cxn>
                  <a:cxn ang="0">
                    <a:pos x="837" y="144"/>
                  </a:cxn>
                  <a:cxn ang="0">
                    <a:pos x="861" y="180"/>
                  </a:cxn>
                  <a:cxn ang="0">
                    <a:pos x="873" y="216"/>
                  </a:cxn>
                  <a:cxn ang="0">
                    <a:pos x="879" y="258"/>
                  </a:cxn>
                  <a:cxn ang="0">
                    <a:pos x="873" y="311"/>
                  </a:cxn>
                  <a:cxn ang="0">
                    <a:pos x="843" y="359"/>
                  </a:cxn>
                  <a:cxn ang="0">
                    <a:pos x="807" y="401"/>
                  </a:cxn>
                  <a:cxn ang="0">
                    <a:pos x="753" y="443"/>
                  </a:cxn>
                  <a:cxn ang="0">
                    <a:pos x="694" y="473"/>
                  </a:cxn>
                  <a:cxn ang="0">
                    <a:pos x="622" y="497"/>
                  </a:cxn>
                  <a:cxn ang="0">
                    <a:pos x="538" y="509"/>
                  </a:cxn>
                  <a:cxn ang="0">
                    <a:pos x="455" y="515"/>
                  </a:cxn>
                  <a:cxn ang="0">
                    <a:pos x="371" y="509"/>
                  </a:cxn>
                  <a:cxn ang="0">
                    <a:pos x="287" y="497"/>
                  </a:cxn>
                  <a:cxn ang="0">
                    <a:pos x="215" y="473"/>
                  </a:cxn>
                  <a:cxn ang="0">
                    <a:pos x="156" y="443"/>
                  </a:cxn>
                  <a:cxn ang="0">
                    <a:pos x="102" y="401"/>
                  </a:cxn>
                  <a:cxn ang="0">
                    <a:pos x="66" y="359"/>
                  </a:cxn>
                  <a:cxn ang="0">
                    <a:pos x="36" y="311"/>
                  </a:cxn>
                  <a:cxn ang="0">
                    <a:pos x="30" y="258"/>
                  </a:cxn>
                  <a:cxn ang="0">
                    <a:pos x="36" y="222"/>
                  </a:cxn>
                  <a:cxn ang="0">
                    <a:pos x="48" y="186"/>
                  </a:cxn>
                  <a:cxn ang="0">
                    <a:pos x="66" y="156"/>
                  </a:cxn>
                  <a:cxn ang="0">
                    <a:pos x="90" y="126"/>
                  </a:cxn>
                  <a:cxn ang="0">
                    <a:pos x="66" y="114"/>
                  </a:cxn>
                  <a:cxn ang="0">
                    <a:pos x="36" y="144"/>
                  </a:cxn>
                  <a:cxn ang="0">
                    <a:pos x="18" y="180"/>
                  </a:cxn>
                  <a:cxn ang="0">
                    <a:pos x="6" y="216"/>
                  </a:cxn>
                  <a:cxn ang="0">
                    <a:pos x="0" y="258"/>
                  </a:cxn>
                  <a:cxn ang="0">
                    <a:pos x="12" y="311"/>
                  </a:cxn>
                  <a:cxn ang="0">
                    <a:pos x="36" y="365"/>
                  </a:cxn>
                  <a:cxn ang="0">
                    <a:pos x="78" y="413"/>
                  </a:cxn>
                  <a:cxn ang="0">
                    <a:pos x="132" y="449"/>
                  </a:cxn>
                  <a:cxn ang="0">
                    <a:pos x="203" y="485"/>
                  </a:cxn>
                  <a:cxn ang="0">
                    <a:pos x="275" y="509"/>
                  </a:cxn>
                  <a:cxn ang="0">
                    <a:pos x="365" y="527"/>
                  </a:cxn>
                  <a:cxn ang="0">
                    <a:pos x="455" y="533"/>
                  </a:cxn>
                  <a:cxn ang="0">
                    <a:pos x="544" y="527"/>
                  </a:cxn>
                  <a:cxn ang="0">
                    <a:pos x="634" y="509"/>
                  </a:cxn>
                  <a:cxn ang="0">
                    <a:pos x="712" y="485"/>
                  </a:cxn>
                  <a:cxn ang="0">
                    <a:pos x="777" y="449"/>
                  </a:cxn>
                  <a:cxn ang="0">
                    <a:pos x="831" y="413"/>
                  </a:cxn>
                  <a:cxn ang="0">
                    <a:pos x="873" y="365"/>
                  </a:cxn>
                  <a:cxn ang="0">
                    <a:pos x="897" y="311"/>
                  </a:cxn>
                  <a:cxn ang="0">
                    <a:pos x="909" y="258"/>
                  </a:cxn>
                  <a:cxn ang="0">
                    <a:pos x="903" y="216"/>
                  </a:cxn>
                  <a:cxn ang="0">
                    <a:pos x="885" y="174"/>
                  </a:cxn>
                  <a:cxn ang="0">
                    <a:pos x="861" y="132"/>
                  </a:cxn>
                  <a:cxn ang="0">
                    <a:pos x="825" y="102"/>
                  </a:cxn>
                  <a:cxn ang="0">
                    <a:pos x="783" y="66"/>
                  </a:cxn>
                  <a:cxn ang="0">
                    <a:pos x="735" y="42"/>
                  </a:cxn>
                  <a:cxn ang="0">
                    <a:pos x="616" y="0"/>
                  </a:cxn>
                  <a:cxn ang="0">
                    <a:pos x="616" y="0"/>
                  </a:cxn>
                </a:cxnLst>
                <a:rect l="0" t="0" r="r" b="b"/>
                <a:pathLst>
                  <a:path w="909" h="533">
                    <a:moveTo>
                      <a:pt x="616" y="0"/>
                    </a:moveTo>
                    <a:lnTo>
                      <a:pt x="616" y="18"/>
                    </a:lnTo>
                    <a:lnTo>
                      <a:pt x="724" y="60"/>
                    </a:lnTo>
                    <a:lnTo>
                      <a:pt x="765" y="84"/>
                    </a:lnTo>
                    <a:lnTo>
                      <a:pt x="807" y="114"/>
                    </a:lnTo>
                    <a:lnTo>
                      <a:pt x="837" y="144"/>
                    </a:lnTo>
                    <a:lnTo>
                      <a:pt x="861" y="180"/>
                    </a:lnTo>
                    <a:lnTo>
                      <a:pt x="873" y="216"/>
                    </a:lnTo>
                    <a:lnTo>
                      <a:pt x="879" y="258"/>
                    </a:lnTo>
                    <a:lnTo>
                      <a:pt x="873" y="311"/>
                    </a:lnTo>
                    <a:lnTo>
                      <a:pt x="843" y="359"/>
                    </a:lnTo>
                    <a:lnTo>
                      <a:pt x="807" y="401"/>
                    </a:lnTo>
                    <a:lnTo>
                      <a:pt x="753" y="443"/>
                    </a:lnTo>
                    <a:lnTo>
                      <a:pt x="694" y="473"/>
                    </a:lnTo>
                    <a:lnTo>
                      <a:pt x="622" y="497"/>
                    </a:lnTo>
                    <a:lnTo>
                      <a:pt x="538" y="509"/>
                    </a:lnTo>
                    <a:lnTo>
                      <a:pt x="455" y="515"/>
                    </a:lnTo>
                    <a:lnTo>
                      <a:pt x="371" y="509"/>
                    </a:lnTo>
                    <a:lnTo>
                      <a:pt x="287" y="497"/>
                    </a:lnTo>
                    <a:lnTo>
                      <a:pt x="215" y="473"/>
                    </a:lnTo>
                    <a:lnTo>
                      <a:pt x="156" y="443"/>
                    </a:lnTo>
                    <a:lnTo>
                      <a:pt x="102" y="401"/>
                    </a:lnTo>
                    <a:lnTo>
                      <a:pt x="66" y="359"/>
                    </a:lnTo>
                    <a:lnTo>
                      <a:pt x="36" y="311"/>
                    </a:lnTo>
                    <a:lnTo>
                      <a:pt x="30" y="258"/>
                    </a:lnTo>
                    <a:lnTo>
                      <a:pt x="36" y="222"/>
                    </a:lnTo>
                    <a:lnTo>
                      <a:pt x="48" y="186"/>
                    </a:lnTo>
                    <a:lnTo>
                      <a:pt x="66" y="156"/>
                    </a:lnTo>
                    <a:lnTo>
                      <a:pt x="90" y="126"/>
                    </a:lnTo>
                    <a:lnTo>
                      <a:pt x="66" y="114"/>
                    </a:lnTo>
                    <a:lnTo>
                      <a:pt x="36" y="144"/>
                    </a:lnTo>
                    <a:lnTo>
                      <a:pt x="18" y="180"/>
                    </a:lnTo>
                    <a:lnTo>
                      <a:pt x="6" y="216"/>
                    </a:lnTo>
                    <a:lnTo>
                      <a:pt x="0" y="258"/>
                    </a:lnTo>
                    <a:lnTo>
                      <a:pt x="12" y="311"/>
                    </a:lnTo>
                    <a:lnTo>
                      <a:pt x="36" y="365"/>
                    </a:lnTo>
                    <a:lnTo>
                      <a:pt x="78" y="413"/>
                    </a:lnTo>
                    <a:lnTo>
                      <a:pt x="132" y="449"/>
                    </a:lnTo>
                    <a:lnTo>
                      <a:pt x="203" y="485"/>
                    </a:lnTo>
                    <a:lnTo>
                      <a:pt x="275" y="509"/>
                    </a:lnTo>
                    <a:lnTo>
                      <a:pt x="365" y="527"/>
                    </a:lnTo>
                    <a:lnTo>
                      <a:pt x="455" y="533"/>
                    </a:lnTo>
                    <a:lnTo>
                      <a:pt x="544" y="527"/>
                    </a:lnTo>
                    <a:lnTo>
                      <a:pt x="634" y="509"/>
                    </a:lnTo>
                    <a:lnTo>
                      <a:pt x="712" y="485"/>
                    </a:lnTo>
                    <a:lnTo>
                      <a:pt x="777" y="449"/>
                    </a:lnTo>
                    <a:lnTo>
                      <a:pt x="831" y="413"/>
                    </a:lnTo>
                    <a:lnTo>
                      <a:pt x="873" y="365"/>
                    </a:lnTo>
                    <a:lnTo>
                      <a:pt x="897" y="311"/>
                    </a:lnTo>
                    <a:lnTo>
                      <a:pt x="909" y="258"/>
                    </a:lnTo>
                    <a:lnTo>
                      <a:pt x="903" y="216"/>
                    </a:lnTo>
                    <a:lnTo>
                      <a:pt x="885" y="174"/>
                    </a:lnTo>
                    <a:lnTo>
                      <a:pt x="861" y="132"/>
                    </a:lnTo>
                    <a:lnTo>
                      <a:pt x="825" y="102"/>
                    </a:lnTo>
                    <a:lnTo>
                      <a:pt x="783" y="66"/>
                    </a:lnTo>
                    <a:lnTo>
                      <a:pt x="735" y="42"/>
                    </a:lnTo>
                    <a:lnTo>
                      <a:pt x="616" y="0"/>
                    </a:lnTo>
                    <a:lnTo>
                      <a:pt x="616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84014" name="Freeform 46"/>
              <p:cNvSpPr>
                <a:spLocks/>
              </p:cNvSpPr>
              <p:nvPr/>
            </p:nvSpPr>
            <p:spPr bwMode="hidden">
              <a:xfrm>
                <a:off x="4564" y="3492"/>
                <a:ext cx="365" cy="66"/>
              </a:xfrm>
              <a:custGeom>
                <a:avLst/>
                <a:gdLst/>
                <a:ahLst/>
                <a:cxnLst>
                  <a:cxn ang="0">
                    <a:pos x="240" y="18"/>
                  </a:cxn>
                  <a:cxn ang="0">
                    <a:pos x="299" y="24"/>
                  </a:cxn>
                  <a:cxn ang="0">
                    <a:pos x="359" y="30"/>
                  </a:cxn>
                  <a:cxn ang="0">
                    <a:pos x="365" y="12"/>
                  </a:cxn>
                  <a:cxn ang="0">
                    <a:pos x="305" y="6"/>
                  </a:cxn>
                  <a:cxn ang="0">
                    <a:pos x="240" y="0"/>
                  </a:cxn>
                  <a:cxn ang="0">
                    <a:pos x="174" y="6"/>
                  </a:cxn>
                  <a:cxn ang="0">
                    <a:pos x="114" y="12"/>
                  </a:cxn>
                  <a:cxn ang="0">
                    <a:pos x="0" y="42"/>
                  </a:cxn>
                  <a:cxn ang="0">
                    <a:pos x="0" y="66"/>
                  </a:cxn>
                  <a:cxn ang="0">
                    <a:pos x="54" y="48"/>
                  </a:cxn>
                  <a:cxn ang="0">
                    <a:pos x="114" y="30"/>
                  </a:cxn>
                  <a:cxn ang="0">
                    <a:pos x="174" y="24"/>
                  </a:cxn>
                  <a:cxn ang="0">
                    <a:pos x="240" y="18"/>
                  </a:cxn>
                  <a:cxn ang="0">
                    <a:pos x="240" y="18"/>
                  </a:cxn>
                </a:cxnLst>
                <a:rect l="0" t="0" r="r" b="b"/>
                <a:pathLst>
                  <a:path w="365" h="66">
                    <a:moveTo>
                      <a:pt x="240" y="18"/>
                    </a:moveTo>
                    <a:lnTo>
                      <a:pt x="299" y="24"/>
                    </a:lnTo>
                    <a:lnTo>
                      <a:pt x="359" y="30"/>
                    </a:lnTo>
                    <a:lnTo>
                      <a:pt x="365" y="12"/>
                    </a:lnTo>
                    <a:lnTo>
                      <a:pt x="305" y="6"/>
                    </a:lnTo>
                    <a:lnTo>
                      <a:pt x="240" y="0"/>
                    </a:lnTo>
                    <a:lnTo>
                      <a:pt x="174" y="6"/>
                    </a:lnTo>
                    <a:lnTo>
                      <a:pt x="114" y="12"/>
                    </a:lnTo>
                    <a:lnTo>
                      <a:pt x="0" y="42"/>
                    </a:lnTo>
                    <a:lnTo>
                      <a:pt x="0" y="66"/>
                    </a:lnTo>
                    <a:lnTo>
                      <a:pt x="54" y="48"/>
                    </a:lnTo>
                    <a:lnTo>
                      <a:pt x="114" y="30"/>
                    </a:lnTo>
                    <a:lnTo>
                      <a:pt x="174" y="24"/>
                    </a:lnTo>
                    <a:lnTo>
                      <a:pt x="240" y="18"/>
                    </a:lnTo>
                    <a:lnTo>
                      <a:pt x="240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84015" name="Freeform 47"/>
              <p:cNvSpPr>
                <a:spLocks/>
              </p:cNvSpPr>
              <p:nvPr/>
            </p:nvSpPr>
            <p:spPr bwMode="hidden">
              <a:xfrm>
                <a:off x="4463" y="3558"/>
                <a:ext cx="66" cy="48"/>
              </a:xfrm>
              <a:custGeom>
                <a:avLst/>
                <a:gdLst/>
                <a:ahLst/>
                <a:cxnLst>
                  <a:cxn ang="0">
                    <a:pos x="66" y="18"/>
                  </a:cxn>
                  <a:cxn ang="0">
                    <a:pos x="48" y="0"/>
                  </a:cxn>
                  <a:cxn ang="0">
                    <a:pos x="24" y="12"/>
                  </a:cxn>
                  <a:cxn ang="0">
                    <a:pos x="0" y="30"/>
                  </a:cxn>
                  <a:cxn ang="0">
                    <a:pos x="12" y="48"/>
                  </a:cxn>
                  <a:cxn ang="0">
                    <a:pos x="42" y="30"/>
                  </a:cxn>
                  <a:cxn ang="0">
                    <a:pos x="66" y="18"/>
                  </a:cxn>
                  <a:cxn ang="0">
                    <a:pos x="66" y="18"/>
                  </a:cxn>
                </a:cxnLst>
                <a:rect l="0" t="0" r="r" b="b"/>
                <a:pathLst>
                  <a:path w="66" h="48">
                    <a:moveTo>
                      <a:pt x="66" y="18"/>
                    </a:moveTo>
                    <a:lnTo>
                      <a:pt x="48" y="0"/>
                    </a:lnTo>
                    <a:lnTo>
                      <a:pt x="24" y="12"/>
                    </a:lnTo>
                    <a:lnTo>
                      <a:pt x="0" y="30"/>
                    </a:lnTo>
                    <a:lnTo>
                      <a:pt x="12" y="48"/>
                    </a:lnTo>
                    <a:lnTo>
                      <a:pt x="42" y="30"/>
                    </a:lnTo>
                    <a:lnTo>
                      <a:pt x="66" y="18"/>
                    </a:lnTo>
                    <a:lnTo>
                      <a:pt x="66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84016" name="Oval 48"/>
              <p:cNvSpPr>
                <a:spLocks noChangeArrowheads="1"/>
              </p:cNvSpPr>
              <p:nvPr/>
            </p:nvSpPr>
            <p:spPr bwMode="hidden">
              <a:xfrm>
                <a:off x="4546" y="3608"/>
                <a:ext cx="518" cy="31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84017" name="Oval 49"/>
              <p:cNvSpPr>
                <a:spLocks noChangeArrowheads="1"/>
              </p:cNvSpPr>
              <p:nvPr/>
            </p:nvSpPr>
            <p:spPr bwMode="hidden">
              <a:xfrm>
                <a:off x="4578" y="3630"/>
                <a:ext cx="446" cy="271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84018" name="Oval 50"/>
              <p:cNvSpPr>
                <a:spLocks noChangeArrowheads="1"/>
              </p:cNvSpPr>
              <p:nvPr/>
            </p:nvSpPr>
            <p:spPr bwMode="hidden">
              <a:xfrm>
                <a:off x="4610" y="3650"/>
                <a:ext cx="386" cy="233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84019" name="Oval 51"/>
              <p:cNvSpPr>
                <a:spLocks noChangeArrowheads="1"/>
              </p:cNvSpPr>
              <p:nvPr/>
            </p:nvSpPr>
            <p:spPr bwMode="hidden">
              <a:xfrm>
                <a:off x="4654" y="3678"/>
                <a:ext cx="298" cy="177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84020" name="Oval 52"/>
              <p:cNvSpPr>
                <a:spLocks noChangeArrowheads="1"/>
              </p:cNvSpPr>
              <p:nvPr/>
            </p:nvSpPr>
            <p:spPr bwMode="hidden">
              <a:xfrm>
                <a:off x="4690" y="3698"/>
                <a:ext cx="222" cy="139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84021" name="Oval 53"/>
              <p:cNvSpPr>
                <a:spLocks noChangeArrowheads="1"/>
              </p:cNvSpPr>
              <p:nvPr/>
            </p:nvSpPr>
            <p:spPr bwMode="hidden">
              <a:xfrm>
                <a:off x="4738" y="3728"/>
                <a:ext cx="126" cy="81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</p:grpSp>
        <p:grpSp>
          <p:nvGrpSpPr>
            <p:cNvPr id="1037" name="Group 54"/>
            <p:cNvGrpSpPr>
              <a:grpSpLocks/>
            </p:cNvGrpSpPr>
            <p:nvPr userDrawn="1"/>
          </p:nvGrpSpPr>
          <p:grpSpPr bwMode="auto">
            <a:xfrm>
              <a:off x="5280" y="3024"/>
              <a:ext cx="425" cy="258"/>
              <a:chOff x="5280" y="3024"/>
              <a:chExt cx="425" cy="258"/>
            </a:xfrm>
          </p:grpSpPr>
          <p:sp>
            <p:nvSpPr>
              <p:cNvPr id="84023" name="Freeform 55"/>
              <p:cNvSpPr>
                <a:spLocks/>
              </p:cNvSpPr>
              <p:nvPr/>
            </p:nvSpPr>
            <p:spPr bwMode="hidden">
              <a:xfrm>
                <a:off x="5280" y="3186"/>
                <a:ext cx="383" cy="96"/>
              </a:xfrm>
              <a:custGeom>
                <a:avLst/>
                <a:gdLst/>
                <a:ahLst/>
                <a:cxnLst>
                  <a:cxn ang="0">
                    <a:pos x="209" y="96"/>
                  </a:cxn>
                  <a:cxn ang="0">
                    <a:pos x="143" y="90"/>
                  </a:cxn>
                  <a:cxn ang="0">
                    <a:pos x="83" y="66"/>
                  </a:cxn>
                  <a:cxn ang="0">
                    <a:pos x="35" y="36"/>
                  </a:cxn>
                  <a:cxn ang="0">
                    <a:pos x="6" y="0"/>
                  </a:cxn>
                  <a:cxn ang="0">
                    <a:pos x="0" y="6"/>
                  </a:cxn>
                  <a:cxn ang="0">
                    <a:pos x="29" y="42"/>
                  </a:cxn>
                  <a:cxn ang="0">
                    <a:pos x="77" y="72"/>
                  </a:cxn>
                  <a:cxn ang="0">
                    <a:pos x="137" y="90"/>
                  </a:cxn>
                  <a:cxn ang="0">
                    <a:pos x="209" y="96"/>
                  </a:cxn>
                  <a:cxn ang="0">
                    <a:pos x="263" y="90"/>
                  </a:cxn>
                  <a:cxn ang="0">
                    <a:pos x="311" y="84"/>
                  </a:cxn>
                  <a:cxn ang="0">
                    <a:pos x="352" y="66"/>
                  </a:cxn>
                  <a:cxn ang="0">
                    <a:pos x="382" y="42"/>
                  </a:cxn>
                  <a:cxn ang="0">
                    <a:pos x="376" y="42"/>
                  </a:cxn>
                  <a:cxn ang="0">
                    <a:pos x="346" y="66"/>
                  </a:cxn>
                  <a:cxn ang="0">
                    <a:pos x="305" y="78"/>
                  </a:cxn>
                  <a:cxn ang="0">
                    <a:pos x="263" y="90"/>
                  </a:cxn>
                  <a:cxn ang="0">
                    <a:pos x="209" y="96"/>
                  </a:cxn>
                  <a:cxn ang="0">
                    <a:pos x="209" y="96"/>
                  </a:cxn>
                </a:cxnLst>
                <a:rect l="0" t="0" r="r" b="b"/>
                <a:pathLst>
                  <a:path w="382" h="96">
                    <a:moveTo>
                      <a:pt x="209" y="96"/>
                    </a:moveTo>
                    <a:lnTo>
                      <a:pt x="143" y="90"/>
                    </a:lnTo>
                    <a:lnTo>
                      <a:pt x="83" y="66"/>
                    </a:lnTo>
                    <a:lnTo>
                      <a:pt x="35" y="36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29" y="42"/>
                    </a:lnTo>
                    <a:lnTo>
                      <a:pt x="77" y="72"/>
                    </a:lnTo>
                    <a:lnTo>
                      <a:pt x="137" y="90"/>
                    </a:lnTo>
                    <a:lnTo>
                      <a:pt x="209" y="96"/>
                    </a:lnTo>
                    <a:lnTo>
                      <a:pt x="263" y="90"/>
                    </a:lnTo>
                    <a:lnTo>
                      <a:pt x="311" y="84"/>
                    </a:lnTo>
                    <a:lnTo>
                      <a:pt x="352" y="66"/>
                    </a:lnTo>
                    <a:lnTo>
                      <a:pt x="382" y="42"/>
                    </a:lnTo>
                    <a:lnTo>
                      <a:pt x="376" y="42"/>
                    </a:lnTo>
                    <a:lnTo>
                      <a:pt x="346" y="66"/>
                    </a:lnTo>
                    <a:lnTo>
                      <a:pt x="305" y="78"/>
                    </a:lnTo>
                    <a:lnTo>
                      <a:pt x="263" y="90"/>
                    </a:lnTo>
                    <a:lnTo>
                      <a:pt x="209" y="96"/>
                    </a:lnTo>
                    <a:lnTo>
                      <a:pt x="209" y="9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84024" name="Freeform 56"/>
              <p:cNvSpPr>
                <a:spLocks/>
              </p:cNvSpPr>
              <p:nvPr/>
            </p:nvSpPr>
            <p:spPr bwMode="hidden">
              <a:xfrm>
                <a:off x="5315" y="3024"/>
                <a:ext cx="258" cy="54"/>
              </a:xfrm>
              <a:custGeom>
                <a:avLst/>
                <a:gdLst/>
                <a:ahLst/>
                <a:cxnLst>
                  <a:cxn ang="0">
                    <a:pos x="174" y="0"/>
                  </a:cxn>
                  <a:cxn ang="0">
                    <a:pos x="216" y="6"/>
                  </a:cxn>
                  <a:cxn ang="0">
                    <a:pos x="258" y="12"/>
                  </a:cxn>
                  <a:cxn ang="0">
                    <a:pos x="252" y="6"/>
                  </a:cxn>
                  <a:cxn ang="0">
                    <a:pos x="216" y="0"/>
                  </a:cxn>
                  <a:cxn ang="0">
                    <a:pos x="174" y="0"/>
                  </a:cxn>
                  <a:cxn ang="0">
                    <a:pos x="120" y="6"/>
                  </a:cxn>
                  <a:cxn ang="0">
                    <a:pos x="78" y="12"/>
                  </a:cxn>
                  <a:cxn ang="0">
                    <a:pos x="36" y="30"/>
                  </a:cxn>
                  <a:cxn ang="0">
                    <a:pos x="0" y="48"/>
                  </a:cxn>
                  <a:cxn ang="0">
                    <a:pos x="6" y="54"/>
                  </a:cxn>
                  <a:cxn ang="0">
                    <a:pos x="36" y="36"/>
                  </a:cxn>
                  <a:cxn ang="0">
                    <a:pos x="78" y="18"/>
                  </a:cxn>
                  <a:cxn ang="0">
                    <a:pos x="120" y="6"/>
                  </a:cxn>
                  <a:cxn ang="0">
                    <a:pos x="174" y="0"/>
                  </a:cxn>
                  <a:cxn ang="0">
                    <a:pos x="174" y="0"/>
                  </a:cxn>
                </a:cxnLst>
                <a:rect l="0" t="0" r="r" b="b"/>
                <a:pathLst>
                  <a:path w="258" h="54">
                    <a:moveTo>
                      <a:pt x="174" y="0"/>
                    </a:moveTo>
                    <a:lnTo>
                      <a:pt x="216" y="6"/>
                    </a:lnTo>
                    <a:lnTo>
                      <a:pt x="258" y="12"/>
                    </a:lnTo>
                    <a:lnTo>
                      <a:pt x="252" y="6"/>
                    </a:lnTo>
                    <a:lnTo>
                      <a:pt x="216" y="0"/>
                    </a:lnTo>
                    <a:lnTo>
                      <a:pt x="174" y="0"/>
                    </a:lnTo>
                    <a:lnTo>
                      <a:pt x="120" y="6"/>
                    </a:lnTo>
                    <a:lnTo>
                      <a:pt x="78" y="12"/>
                    </a:lnTo>
                    <a:lnTo>
                      <a:pt x="36" y="30"/>
                    </a:lnTo>
                    <a:lnTo>
                      <a:pt x="0" y="48"/>
                    </a:lnTo>
                    <a:lnTo>
                      <a:pt x="6" y="54"/>
                    </a:lnTo>
                    <a:lnTo>
                      <a:pt x="36" y="36"/>
                    </a:lnTo>
                    <a:lnTo>
                      <a:pt x="78" y="18"/>
                    </a:lnTo>
                    <a:lnTo>
                      <a:pt x="120" y="6"/>
                    </a:lnTo>
                    <a:lnTo>
                      <a:pt x="174" y="0"/>
                    </a:lnTo>
                    <a:lnTo>
                      <a:pt x="17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84025" name="Freeform 57"/>
              <p:cNvSpPr>
                <a:spLocks/>
              </p:cNvSpPr>
              <p:nvPr/>
            </p:nvSpPr>
            <p:spPr bwMode="hidden">
              <a:xfrm>
                <a:off x="5645" y="3066"/>
                <a:ext cx="60" cy="156"/>
              </a:xfrm>
              <a:custGeom>
                <a:avLst/>
                <a:gdLst/>
                <a:ahLst/>
                <a:cxnLst>
                  <a:cxn ang="0">
                    <a:pos x="54" y="90"/>
                  </a:cxn>
                  <a:cxn ang="0">
                    <a:pos x="48" y="126"/>
                  </a:cxn>
                  <a:cxn ang="0">
                    <a:pos x="24" y="156"/>
                  </a:cxn>
                  <a:cxn ang="0">
                    <a:pos x="30" y="156"/>
                  </a:cxn>
                  <a:cxn ang="0">
                    <a:pos x="54" y="126"/>
                  </a:cxn>
                  <a:cxn ang="0">
                    <a:pos x="60" y="90"/>
                  </a:cxn>
                  <a:cxn ang="0">
                    <a:pos x="54" y="66"/>
                  </a:cxn>
                  <a:cxn ang="0">
                    <a:pos x="48" y="42"/>
                  </a:cxn>
                  <a:cxn ang="0">
                    <a:pos x="30" y="18"/>
                  </a:cxn>
                  <a:cxn ang="0">
                    <a:pos x="6" y="0"/>
                  </a:cxn>
                  <a:cxn ang="0">
                    <a:pos x="0" y="6"/>
                  </a:cxn>
                  <a:cxn ang="0">
                    <a:pos x="24" y="24"/>
                  </a:cxn>
                  <a:cxn ang="0">
                    <a:pos x="42" y="42"/>
                  </a:cxn>
                  <a:cxn ang="0">
                    <a:pos x="48" y="66"/>
                  </a:cxn>
                  <a:cxn ang="0">
                    <a:pos x="54" y="90"/>
                  </a:cxn>
                  <a:cxn ang="0">
                    <a:pos x="54" y="90"/>
                  </a:cxn>
                </a:cxnLst>
                <a:rect l="0" t="0" r="r" b="b"/>
                <a:pathLst>
                  <a:path w="60" h="156">
                    <a:moveTo>
                      <a:pt x="54" y="90"/>
                    </a:moveTo>
                    <a:lnTo>
                      <a:pt x="48" y="126"/>
                    </a:lnTo>
                    <a:lnTo>
                      <a:pt x="24" y="156"/>
                    </a:lnTo>
                    <a:lnTo>
                      <a:pt x="30" y="156"/>
                    </a:lnTo>
                    <a:lnTo>
                      <a:pt x="54" y="126"/>
                    </a:lnTo>
                    <a:lnTo>
                      <a:pt x="60" y="90"/>
                    </a:lnTo>
                    <a:lnTo>
                      <a:pt x="54" y="66"/>
                    </a:lnTo>
                    <a:lnTo>
                      <a:pt x="48" y="42"/>
                    </a:lnTo>
                    <a:lnTo>
                      <a:pt x="30" y="18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24" y="24"/>
                    </a:lnTo>
                    <a:lnTo>
                      <a:pt x="42" y="42"/>
                    </a:lnTo>
                    <a:lnTo>
                      <a:pt x="48" y="66"/>
                    </a:lnTo>
                    <a:lnTo>
                      <a:pt x="54" y="90"/>
                    </a:lnTo>
                    <a:lnTo>
                      <a:pt x="54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84026" name="Freeform 58"/>
              <p:cNvSpPr>
                <a:spLocks/>
              </p:cNvSpPr>
              <p:nvPr/>
            </p:nvSpPr>
            <p:spPr bwMode="hidden">
              <a:xfrm>
                <a:off x="5375" y="3246"/>
                <a:ext cx="192" cy="18"/>
              </a:xfrm>
              <a:custGeom>
                <a:avLst/>
                <a:gdLst/>
                <a:ahLst/>
                <a:cxnLst>
                  <a:cxn ang="0">
                    <a:pos x="114" y="12"/>
                  </a:cxn>
                  <a:cxn ang="0">
                    <a:pos x="72" y="6"/>
                  </a:cxn>
                  <a:cxn ang="0">
                    <a:pos x="30" y="0"/>
                  </a:cxn>
                  <a:cxn ang="0">
                    <a:pos x="0" y="0"/>
                  </a:cxn>
                  <a:cxn ang="0">
                    <a:pos x="54" y="12"/>
                  </a:cxn>
                  <a:cxn ang="0">
                    <a:pos x="114" y="18"/>
                  </a:cxn>
                  <a:cxn ang="0">
                    <a:pos x="156" y="18"/>
                  </a:cxn>
                  <a:cxn ang="0">
                    <a:pos x="192" y="12"/>
                  </a:cxn>
                  <a:cxn ang="0">
                    <a:pos x="186" y="0"/>
                  </a:cxn>
                  <a:cxn ang="0">
                    <a:pos x="150" y="6"/>
                  </a:cxn>
                  <a:cxn ang="0">
                    <a:pos x="114" y="12"/>
                  </a:cxn>
                  <a:cxn ang="0">
                    <a:pos x="114" y="12"/>
                  </a:cxn>
                </a:cxnLst>
                <a:rect l="0" t="0" r="r" b="b"/>
                <a:pathLst>
                  <a:path w="192" h="18">
                    <a:moveTo>
                      <a:pt x="114" y="12"/>
                    </a:moveTo>
                    <a:lnTo>
                      <a:pt x="72" y="6"/>
                    </a:lnTo>
                    <a:lnTo>
                      <a:pt x="30" y="0"/>
                    </a:lnTo>
                    <a:lnTo>
                      <a:pt x="0" y="0"/>
                    </a:lnTo>
                    <a:lnTo>
                      <a:pt x="54" y="12"/>
                    </a:lnTo>
                    <a:lnTo>
                      <a:pt x="114" y="18"/>
                    </a:lnTo>
                    <a:lnTo>
                      <a:pt x="156" y="18"/>
                    </a:lnTo>
                    <a:lnTo>
                      <a:pt x="192" y="12"/>
                    </a:lnTo>
                    <a:lnTo>
                      <a:pt x="186" y="0"/>
                    </a:lnTo>
                    <a:lnTo>
                      <a:pt x="150" y="6"/>
                    </a:lnTo>
                    <a:lnTo>
                      <a:pt x="114" y="12"/>
                    </a:lnTo>
                    <a:lnTo>
                      <a:pt x="114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84027" name="Freeform 59"/>
              <p:cNvSpPr>
                <a:spLocks/>
              </p:cNvSpPr>
              <p:nvPr/>
            </p:nvSpPr>
            <p:spPr bwMode="hidden">
              <a:xfrm>
                <a:off x="5304" y="3042"/>
                <a:ext cx="161" cy="186"/>
              </a:xfrm>
              <a:custGeom>
                <a:avLst/>
                <a:gdLst/>
                <a:ahLst/>
                <a:cxnLst>
                  <a:cxn ang="0">
                    <a:pos x="11" y="114"/>
                  </a:cxn>
                  <a:cxn ang="0">
                    <a:pos x="17" y="96"/>
                  </a:cxn>
                  <a:cxn ang="0">
                    <a:pos x="23" y="78"/>
                  </a:cxn>
                  <a:cxn ang="0">
                    <a:pos x="53" y="42"/>
                  </a:cxn>
                  <a:cxn ang="0">
                    <a:pos x="101" y="18"/>
                  </a:cxn>
                  <a:cxn ang="0">
                    <a:pos x="155" y="6"/>
                  </a:cxn>
                  <a:cxn ang="0">
                    <a:pos x="161" y="0"/>
                  </a:cxn>
                  <a:cxn ang="0">
                    <a:pos x="95" y="12"/>
                  </a:cxn>
                  <a:cxn ang="0">
                    <a:pos x="47" y="36"/>
                  </a:cxn>
                  <a:cxn ang="0">
                    <a:pos x="11" y="72"/>
                  </a:cxn>
                  <a:cxn ang="0">
                    <a:pos x="5" y="90"/>
                  </a:cxn>
                  <a:cxn ang="0">
                    <a:pos x="0" y="114"/>
                  </a:cxn>
                  <a:cxn ang="0">
                    <a:pos x="11" y="150"/>
                  </a:cxn>
                  <a:cxn ang="0">
                    <a:pos x="23" y="168"/>
                  </a:cxn>
                  <a:cxn ang="0">
                    <a:pos x="41" y="186"/>
                  </a:cxn>
                  <a:cxn ang="0">
                    <a:pos x="65" y="186"/>
                  </a:cxn>
                  <a:cxn ang="0">
                    <a:pos x="41" y="168"/>
                  </a:cxn>
                  <a:cxn ang="0">
                    <a:pos x="23" y="150"/>
                  </a:cxn>
                  <a:cxn ang="0">
                    <a:pos x="17" y="132"/>
                  </a:cxn>
                  <a:cxn ang="0">
                    <a:pos x="11" y="114"/>
                  </a:cxn>
                  <a:cxn ang="0">
                    <a:pos x="11" y="114"/>
                  </a:cxn>
                </a:cxnLst>
                <a:rect l="0" t="0" r="r" b="b"/>
                <a:pathLst>
                  <a:path w="161" h="186">
                    <a:moveTo>
                      <a:pt x="11" y="114"/>
                    </a:moveTo>
                    <a:lnTo>
                      <a:pt x="17" y="96"/>
                    </a:lnTo>
                    <a:lnTo>
                      <a:pt x="23" y="78"/>
                    </a:lnTo>
                    <a:lnTo>
                      <a:pt x="53" y="42"/>
                    </a:lnTo>
                    <a:lnTo>
                      <a:pt x="101" y="18"/>
                    </a:lnTo>
                    <a:lnTo>
                      <a:pt x="155" y="6"/>
                    </a:lnTo>
                    <a:lnTo>
                      <a:pt x="161" y="0"/>
                    </a:lnTo>
                    <a:lnTo>
                      <a:pt x="95" y="12"/>
                    </a:lnTo>
                    <a:lnTo>
                      <a:pt x="47" y="36"/>
                    </a:lnTo>
                    <a:lnTo>
                      <a:pt x="11" y="72"/>
                    </a:lnTo>
                    <a:lnTo>
                      <a:pt x="5" y="90"/>
                    </a:lnTo>
                    <a:lnTo>
                      <a:pt x="0" y="114"/>
                    </a:lnTo>
                    <a:lnTo>
                      <a:pt x="11" y="150"/>
                    </a:lnTo>
                    <a:lnTo>
                      <a:pt x="23" y="168"/>
                    </a:lnTo>
                    <a:lnTo>
                      <a:pt x="41" y="186"/>
                    </a:lnTo>
                    <a:lnTo>
                      <a:pt x="65" y="186"/>
                    </a:lnTo>
                    <a:lnTo>
                      <a:pt x="41" y="168"/>
                    </a:lnTo>
                    <a:lnTo>
                      <a:pt x="23" y="150"/>
                    </a:lnTo>
                    <a:lnTo>
                      <a:pt x="17" y="132"/>
                    </a:lnTo>
                    <a:lnTo>
                      <a:pt x="11" y="114"/>
                    </a:lnTo>
                    <a:lnTo>
                      <a:pt x="11" y="1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84028" name="Freeform 60"/>
              <p:cNvSpPr>
                <a:spLocks/>
              </p:cNvSpPr>
              <p:nvPr/>
            </p:nvSpPr>
            <p:spPr bwMode="hidden">
              <a:xfrm>
                <a:off x="5489" y="3042"/>
                <a:ext cx="186" cy="210"/>
              </a:xfrm>
              <a:custGeom>
                <a:avLst/>
                <a:gdLst/>
                <a:ahLst/>
                <a:cxnLst>
                  <a:cxn ang="0">
                    <a:pos x="0" y="6"/>
                  </a:cxn>
                  <a:cxn ang="0">
                    <a:pos x="66" y="12"/>
                  </a:cxn>
                  <a:cxn ang="0">
                    <a:pos x="119" y="36"/>
                  </a:cxn>
                  <a:cxn ang="0">
                    <a:pos x="155" y="72"/>
                  </a:cxn>
                  <a:cxn ang="0">
                    <a:pos x="161" y="90"/>
                  </a:cxn>
                  <a:cxn ang="0">
                    <a:pos x="167" y="114"/>
                  </a:cxn>
                  <a:cxn ang="0">
                    <a:pos x="161" y="138"/>
                  </a:cxn>
                  <a:cxn ang="0">
                    <a:pos x="149" y="162"/>
                  </a:cxn>
                  <a:cxn ang="0">
                    <a:pos x="119" y="180"/>
                  </a:cxn>
                  <a:cxn ang="0">
                    <a:pos x="90" y="198"/>
                  </a:cxn>
                  <a:cxn ang="0">
                    <a:pos x="96" y="210"/>
                  </a:cxn>
                  <a:cxn ang="0">
                    <a:pos x="131" y="192"/>
                  </a:cxn>
                  <a:cxn ang="0">
                    <a:pos x="161" y="168"/>
                  </a:cxn>
                  <a:cxn ang="0">
                    <a:pos x="179" y="144"/>
                  </a:cxn>
                  <a:cxn ang="0">
                    <a:pos x="185" y="114"/>
                  </a:cxn>
                  <a:cxn ang="0">
                    <a:pos x="179" y="90"/>
                  </a:cxn>
                  <a:cxn ang="0">
                    <a:pos x="173" y="66"/>
                  </a:cxn>
                  <a:cxn ang="0">
                    <a:pos x="155" y="48"/>
                  </a:cxn>
                  <a:cxn ang="0">
                    <a:pos x="131" y="30"/>
                  </a:cxn>
                  <a:cxn ang="0">
                    <a:pos x="72" y="6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0" y="6"/>
                  </a:cxn>
                </a:cxnLst>
                <a:rect l="0" t="0" r="r" b="b"/>
                <a:pathLst>
                  <a:path w="185" h="210">
                    <a:moveTo>
                      <a:pt x="0" y="6"/>
                    </a:moveTo>
                    <a:lnTo>
                      <a:pt x="66" y="12"/>
                    </a:lnTo>
                    <a:lnTo>
                      <a:pt x="119" y="36"/>
                    </a:lnTo>
                    <a:lnTo>
                      <a:pt x="155" y="72"/>
                    </a:lnTo>
                    <a:lnTo>
                      <a:pt x="161" y="90"/>
                    </a:lnTo>
                    <a:lnTo>
                      <a:pt x="167" y="114"/>
                    </a:lnTo>
                    <a:lnTo>
                      <a:pt x="161" y="138"/>
                    </a:lnTo>
                    <a:lnTo>
                      <a:pt x="149" y="162"/>
                    </a:lnTo>
                    <a:lnTo>
                      <a:pt x="119" y="180"/>
                    </a:lnTo>
                    <a:lnTo>
                      <a:pt x="90" y="198"/>
                    </a:lnTo>
                    <a:lnTo>
                      <a:pt x="96" y="210"/>
                    </a:lnTo>
                    <a:lnTo>
                      <a:pt x="131" y="192"/>
                    </a:lnTo>
                    <a:lnTo>
                      <a:pt x="161" y="168"/>
                    </a:lnTo>
                    <a:lnTo>
                      <a:pt x="179" y="144"/>
                    </a:lnTo>
                    <a:lnTo>
                      <a:pt x="185" y="114"/>
                    </a:lnTo>
                    <a:lnTo>
                      <a:pt x="179" y="90"/>
                    </a:lnTo>
                    <a:lnTo>
                      <a:pt x="173" y="66"/>
                    </a:lnTo>
                    <a:lnTo>
                      <a:pt x="155" y="48"/>
                    </a:lnTo>
                    <a:lnTo>
                      <a:pt x="131" y="30"/>
                    </a:lnTo>
                    <a:lnTo>
                      <a:pt x="72" y="6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84029" name="Freeform 61"/>
              <p:cNvSpPr>
                <a:spLocks noEditPoints="1"/>
              </p:cNvSpPr>
              <p:nvPr/>
            </p:nvSpPr>
            <p:spPr bwMode="hidden">
              <a:xfrm>
                <a:off x="5345" y="3058"/>
                <a:ext cx="299" cy="186"/>
              </a:xfrm>
              <a:custGeom>
                <a:avLst/>
                <a:gdLst/>
                <a:ahLst/>
                <a:cxnLst>
                  <a:cxn ang="0">
                    <a:pos x="150" y="0"/>
                  </a:cxn>
                  <a:cxn ang="0">
                    <a:pos x="90" y="6"/>
                  </a:cxn>
                  <a:cxn ang="0">
                    <a:pos x="42" y="30"/>
                  </a:cxn>
                  <a:cxn ang="0">
                    <a:pos x="12" y="54"/>
                  </a:cxn>
                  <a:cxn ang="0">
                    <a:pos x="6" y="72"/>
                  </a:cxn>
                  <a:cxn ang="0">
                    <a:pos x="0" y="90"/>
                  </a:cxn>
                  <a:cxn ang="0">
                    <a:pos x="6" y="108"/>
                  </a:cxn>
                  <a:cxn ang="0">
                    <a:pos x="12" y="126"/>
                  </a:cxn>
                  <a:cxn ang="0">
                    <a:pos x="42" y="156"/>
                  </a:cxn>
                  <a:cxn ang="0">
                    <a:pos x="90" y="180"/>
                  </a:cxn>
                  <a:cxn ang="0">
                    <a:pos x="150" y="186"/>
                  </a:cxn>
                  <a:cxn ang="0">
                    <a:pos x="209" y="180"/>
                  </a:cxn>
                  <a:cxn ang="0">
                    <a:pos x="257" y="156"/>
                  </a:cxn>
                  <a:cxn ang="0">
                    <a:pos x="287" y="126"/>
                  </a:cxn>
                  <a:cxn ang="0">
                    <a:pos x="299" y="108"/>
                  </a:cxn>
                  <a:cxn ang="0">
                    <a:pos x="299" y="90"/>
                  </a:cxn>
                  <a:cxn ang="0">
                    <a:pos x="299" y="72"/>
                  </a:cxn>
                  <a:cxn ang="0">
                    <a:pos x="287" y="54"/>
                  </a:cxn>
                  <a:cxn ang="0">
                    <a:pos x="257" y="30"/>
                  </a:cxn>
                  <a:cxn ang="0">
                    <a:pos x="209" y="6"/>
                  </a:cxn>
                  <a:cxn ang="0">
                    <a:pos x="150" y="0"/>
                  </a:cxn>
                  <a:cxn ang="0">
                    <a:pos x="150" y="0"/>
                  </a:cxn>
                  <a:cxn ang="0">
                    <a:pos x="150" y="180"/>
                  </a:cxn>
                  <a:cxn ang="0">
                    <a:pos x="96" y="174"/>
                  </a:cxn>
                  <a:cxn ang="0">
                    <a:pos x="48" y="156"/>
                  </a:cxn>
                  <a:cxn ang="0">
                    <a:pos x="18" y="126"/>
                  </a:cxn>
                  <a:cxn ang="0">
                    <a:pos x="12" y="108"/>
                  </a:cxn>
                  <a:cxn ang="0">
                    <a:pos x="6" y="90"/>
                  </a:cxn>
                  <a:cxn ang="0">
                    <a:pos x="12" y="72"/>
                  </a:cxn>
                  <a:cxn ang="0">
                    <a:pos x="18" y="54"/>
                  </a:cxn>
                  <a:cxn ang="0">
                    <a:pos x="48" y="30"/>
                  </a:cxn>
                  <a:cxn ang="0">
                    <a:pos x="96" y="12"/>
                  </a:cxn>
                  <a:cxn ang="0">
                    <a:pos x="150" y="6"/>
                  </a:cxn>
                  <a:cxn ang="0">
                    <a:pos x="203" y="12"/>
                  </a:cxn>
                  <a:cxn ang="0">
                    <a:pos x="251" y="30"/>
                  </a:cxn>
                  <a:cxn ang="0">
                    <a:pos x="281" y="54"/>
                  </a:cxn>
                  <a:cxn ang="0">
                    <a:pos x="293" y="72"/>
                  </a:cxn>
                  <a:cxn ang="0">
                    <a:pos x="293" y="90"/>
                  </a:cxn>
                  <a:cxn ang="0">
                    <a:pos x="293" y="108"/>
                  </a:cxn>
                  <a:cxn ang="0">
                    <a:pos x="281" y="126"/>
                  </a:cxn>
                  <a:cxn ang="0">
                    <a:pos x="251" y="156"/>
                  </a:cxn>
                  <a:cxn ang="0">
                    <a:pos x="203" y="174"/>
                  </a:cxn>
                  <a:cxn ang="0">
                    <a:pos x="150" y="180"/>
                  </a:cxn>
                  <a:cxn ang="0">
                    <a:pos x="150" y="180"/>
                  </a:cxn>
                </a:cxnLst>
                <a:rect l="0" t="0" r="r" b="b"/>
                <a:pathLst>
                  <a:path w="299" h="186">
                    <a:moveTo>
                      <a:pt x="150" y="0"/>
                    </a:moveTo>
                    <a:lnTo>
                      <a:pt x="90" y="6"/>
                    </a:lnTo>
                    <a:lnTo>
                      <a:pt x="42" y="30"/>
                    </a:lnTo>
                    <a:lnTo>
                      <a:pt x="12" y="54"/>
                    </a:lnTo>
                    <a:lnTo>
                      <a:pt x="6" y="72"/>
                    </a:lnTo>
                    <a:lnTo>
                      <a:pt x="0" y="90"/>
                    </a:lnTo>
                    <a:lnTo>
                      <a:pt x="6" y="108"/>
                    </a:lnTo>
                    <a:lnTo>
                      <a:pt x="12" y="126"/>
                    </a:lnTo>
                    <a:lnTo>
                      <a:pt x="42" y="156"/>
                    </a:lnTo>
                    <a:lnTo>
                      <a:pt x="90" y="180"/>
                    </a:lnTo>
                    <a:lnTo>
                      <a:pt x="150" y="186"/>
                    </a:lnTo>
                    <a:lnTo>
                      <a:pt x="209" y="180"/>
                    </a:lnTo>
                    <a:lnTo>
                      <a:pt x="257" y="156"/>
                    </a:lnTo>
                    <a:lnTo>
                      <a:pt x="287" y="126"/>
                    </a:lnTo>
                    <a:lnTo>
                      <a:pt x="299" y="108"/>
                    </a:lnTo>
                    <a:lnTo>
                      <a:pt x="299" y="90"/>
                    </a:lnTo>
                    <a:lnTo>
                      <a:pt x="299" y="72"/>
                    </a:lnTo>
                    <a:lnTo>
                      <a:pt x="287" y="54"/>
                    </a:lnTo>
                    <a:lnTo>
                      <a:pt x="257" y="30"/>
                    </a:lnTo>
                    <a:lnTo>
                      <a:pt x="209" y="6"/>
                    </a:lnTo>
                    <a:lnTo>
                      <a:pt x="150" y="0"/>
                    </a:lnTo>
                    <a:lnTo>
                      <a:pt x="150" y="0"/>
                    </a:lnTo>
                    <a:close/>
                    <a:moveTo>
                      <a:pt x="150" y="180"/>
                    </a:moveTo>
                    <a:lnTo>
                      <a:pt x="96" y="174"/>
                    </a:lnTo>
                    <a:lnTo>
                      <a:pt x="48" y="156"/>
                    </a:lnTo>
                    <a:lnTo>
                      <a:pt x="18" y="126"/>
                    </a:lnTo>
                    <a:lnTo>
                      <a:pt x="12" y="108"/>
                    </a:lnTo>
                    <a:lnTo>
                      <a:pt x="6" y="90"/>
                    </a:lnTo>
                    <a:lnTo>
                      <a:pt x="12" y="72"/>
                    </a:lnTo>
                    <a:lnTo>
                      <a:pt x="18" y="54"/>
                    </a:lnTo>
                    <a:lnTo>
                      <a:pt x="48" y="30"/>
                    </a:lnTo>
                    <a:lnTo>
                      <a:pt x="96" y="12"/>
                    </a:lnTo>
                    <a:lnTo>
                      <a:pt x="150" y="6"/>
                    </a:lnTo>
                    <a:lnTo>
                      <a:pt x="203" y="12"/>
                    </a:lnTo>
                    <a:lnTo>
                      <a:pt x="251" y="30"/>
                    </a:lnTo>
                    <a:lnTo>
                      <a:pt x="281" y="54"/>
                    </a:lnTo>
                    <a:lnTo>
                      <a:pt x="293" y="72"/>
                    </a:lnTo>
                    <a:lnTo>
                      <a:pt x="293" y="90"/>
                    </a:lnTo>
                    <a:lnTo>
                      <a:pt x="293" y="108"/>
                    </a:lnTo>
                    <a:lnTo>
                      <a:pt x="281" y="126"/>
                    </a:lnTo>
                    <a:lnTo>
                      <a:pt x="251" y="156"/>
                    </a:lnTo>
                    <a:lnTo>
                      <a:pt x="203" y="174"/>
                    </a:lnTo>
                    <a:lnTo>
                      <a:pt x="150" y="180"/>
                    </a:lnTo>
                    <a:lnTo>
                      <a:pt x="150" y="18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grpSp>
            <p:nvGrpSpPr>
              <p:cNvPr id="1045" name="Group 62"/>
              <p:cNvGrpSpPr>
                <a:grpSpLocks/>
              </p:cNvGrpSpPr>
              <p:nvPr/>
            </p:nvGrpSpPr>
            <p:grpSpPr bwMode="auto">
              <a:xfrm>
                <a:off x="5381" y="3085"/>
                <a:ext cx="227" cy="132"/>
                <a:chOff x="5381" y="3085"/>
                <a:chExt cx="227" cy="132"/>
              </a:xfrm>
            </p:grpSpPr>
            <p:sp>
              <p:nvSpPr>
                <p:cNvPr id="84031" name="Oval 63"/>
                <p:cNvSpPr>
                  <a:spLocks noChangeArrowheads="1"/>
                </p:cNvSpPr>
                <p:nvPr userDrawn="1"/>
              </p:nvSpPr>
              <p:spPr bwMode="hidden">
                <a:xfrm>
                  <a:off x="5381" y="3085"/>
                  <a:ext cx="227" cy="13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84032" name="Oval 64"/>
                <p:cNvSpPr>
                  <a:spLocks noChangeArrowheads="1"/>
                </p:cNvSpPr>
                <p:nvPr userDrawn="1"/>
              </p:nvSpPr>
              <p:spPr bwMode="hidden">
                <a:xfrm>
                  <a:off x="5403" y="3099"/>
                  <a:ext cx="182" cy="10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84033" name="Oval 65"/>
                <p:cNvSpPr>
                  <a:spLocks noChangeArrowheads="1"/>
                </p:cNvSpPr>
                <p:nvPr userDrawn="1"/>
              </p:nvSpPr>
              <p:spPr bwMode="hidden">
                <a:xfrm>
                  <a:off x="5431" y="3109"/>
                  <a:ext cx="125" cy="8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84034" name="Oval 66"/>
                <p:cNvSpPr>
                  <a:spLocks noChangeArrowheads="1"/>
                </p:cNvSpPr>
                <p:nvPr userDrawn="1"/>
              </p:nvSpPr>
              <p:spPr bwMode="hidden">
                <a:xfrm>
                  <a:off x="5458" y="3125"/>
                  <a:ext cx="73" cy="47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latin typeface="Arial" charset="0"/>
                    <a:cs typeface="Arial" charset="0"/>
                  </a:endParaRPr>
                </a:p>
              </p:txBody>
            </p:sp>
          </p:grpSp>
        </p:grpSp>
      </p:grpSp>
      <p:sp>
        <p:nvSpPr>
          <p:cNvPr id="84035" name="Rectangle 67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84036" name="Rectangle 68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4037" name="Rectangle 6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4038" name="Rectangle 7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rtl="0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4039" name="Rectangle 7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2412B0CB-A418-4A57-9B33-B8CB7CD95F97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92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</p:sldLayoutIdLst>
  <p:txStyles>
    <p:titleStyle>
      <a:lvl1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2pPr>
      <a:lvl3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3pPr>
      <a:lvl4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4pPr>
      <a:lvl5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5pPr>
      <a:lvl6pPr marL="4572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6pPr>
      <a:lvl7pPr marL="9144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7pPr>
      <a:lvl8pPr marL="13716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8pPr>
      <a:lvl9pPr marL="18288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9pPr>
    </p:titleStyle>
    <p:bodyStyle>
      <a:lvl1pPr marL="342900" indent="-342900" algn="r" rtl="1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Ø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r" rtl="1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2" charset="2"/>
        <a:buChar char="l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2pPr>
      <a:lvl3pPr marL="1143000" indent="-228600" algn="r" rtl="1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•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3pPr>
      <a:lvl4pPr marL="1600200" indent="-228600" algn="r" rtl="1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4pPr>
      <a:lvl5pPr marL="2057400" indent="-228600" algn="r" rtl="1" eaLnBrk="0" fontAlgn="base" hangingPunct="0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5pPr>
      <a:lvl6pPr marL="2514600" indent="-228600" algn="r" rtl="1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6pPr>
      <a:lvl7pPr marL="2971800" indent="-228600" algn="r" rtl="1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7pPr>
      <a:lvl8pPr marL="3429000" indent="-228600" algn="r" rtl="1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8pPr>
      <a:lvl9pPr marL="3886200" indent="-228600" algn="r" rtl="1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eblogo.berkeley.edu/logo.cgi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723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19138" y="2905125"/>
            <a:ext cx="7918450" cy="1047750"/>
          </a:xfrm>
        </p:spPr>
        <p:txBody>
          <a:bodyPr/>
          <a:lstStyle/>
          <a:p>
            <a:pPr rtl="0" eaLnBrk="1" hangingPunct="1">
              <a:defRPr/>
            </a:pPr>
            <a:r>
              <a:rPr lang="en-US" sz="6000" b="1" dirty="0">
                <a:solidFill>
                  <a:srgbClr val="FFFF00"/>
                </a:solidFill>
                <a:latin typeface="Comic Sans MS" pitchFamily="66" charset="0"/>
              </a:rPr>
              <a:t>Protein motifs</a:t>
            </a:r>
            <a:br>
              <a:rPr lang="en-US" sz="6000" b="1" dirty="0">
                <a:solidFill>
                  <a:srgbClr val="FFFF00"/>
                </a:solidFill>
                <a:latin typeface="Comic Sans MS" pitchFamily="66" charset="0"/>
              </a:rPr>
            </a:br>
            <a:r>
              <a:rPr lang="en-US" sz="6000" b="1" dirty="0">
                <a:solidFill>
                  <a:srgbClr val="FFFF00"/>
                </a:solidFill>
                <a:latin typeface="Comic Sans MS" pitchFamily="66" charset="0"/>
              </a:rPr>
              <a:t> and</a:t>
            </a:r>
            <a:br>
              <a:rPr lang="en-US" sz="6000" b="1" dirty="0">
                <a:solidFill>
                  <a:srgbClr val="FFFF00"/>
                </a:solidFill>
                <a:latin typeface="Comic Sans MS" pitchFamily="66" charset="0"/>
              </a:rPr>
            </a:br>
            <a:r>
              <a:rPr lang="en-US" sz="6000" b="1" dirty="0" err="1">
                <a:solidFill>
                  <a:srgbClr val="FFFF00"/>
                </a:solidFill>
                <a:latin typeface="Comic Sans MS" pitchFamily="66" charset="0"/>
              </a:rPr>
              <a:t>Prosite</a:t>
            </a:r>
            <a:r>
              <a:rPr lang="en-US" sz="6000" b="1" dirty="0">
                <a:solidFill>
                  <a:srgbClr val="FFFF00"/>
                </a:solidFill>
                <a:latin typeface="Comic Sans MS" pitchFamily="66" charset="0"/>
              </a:rPr>
              <a:t> </a:t>
            </a:r>
            <a:endParaRPr lang="en-US" sz="2800" b="1" dirty="0">
              <a:solidFill>
                <a:srgbClr val="FFCCCC"/>
              </a:solidFill>
              <a:latin typeface="Comic Sans MS" pitchFamily="66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9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4000"/>
              <a:t>Turning information into knowledge</a:t>
            </a:r>
          </a:p>
        </p:txBody>
      </p:sp>
      <p:sp>
        <p:nvSpPr>
          <p:cNvPr id="5089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l" rtl="0" eaLnBrk="1" hangingPunct="1">
              <a:lnSpc>
                <a:spcPct val="90000"/>
              </a:lnSpc>
              <a:defRPr/>
            </a:pPr>
            <a:r>
              <a:rPr lang="en-US"/>
              <a:t>The outcome of a sequencing project is masses of raw data</a:t>
            </a:r>
          </a:p>
          <a:p>
            <a:pPr algn="l" rtl="0" eaLnBrk="1" hangingPunct="1">
              <a:lnSpc>
                <a:spcPct val="90000"/>
              </a:lnSpc>
              <a:defRPr/>
            </a:pPr>
            <a:r>
              <a:rPr lang="en-US"/>
              <a:t>The challenge is to turn this </a:t>
            </a:r>
            <a:r>
              <a:rPr lang="en-US">
                <a:solidFill>
                  <a:srgbClr val="FFCC66"/>
                </a:solidFill>
              </a:rPr>
              <a:t>raw data into biological knowledge</a:t>
            </a:r>
          </a:p>
          <a:p>
            <a:pPr algn="l" rtl="0" eaLnBrk="1" hangingPunct="1">
              <a:lnSpc>
                <a:spcPct val="90000"/>
              </a:lnSpc>
              <a:defRPr/>
            </a:pPr>
            <a:r>
              <a:rPr lang="en-US"/>
              <a:t>A valuable tool for this challenge is an automated diagnostic pipe through which newly determined sequences can be streamlined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89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89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9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From sequence to function</a:t>
            </a:r>
          </a:p>
        </p:txBody>
      </p:sp>
      <p:sp>
        <p:nvSpPr>
          <p:cNvPr id="5109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7469188" cy="4525963"/>
          </a:xfrm>
        </p:spPr>
        <p:txBody>
          <a:bodyPr/>
          <a:lstStyle/>
          <a:p>
            <a:pPr algn="l" rtl="0" eaLnBrk="1" hangingPunct="1">
              <a:lnSpc>
                <a:spcPct val="90000"/>
              </a:lnSpc>
              <a:defRPr/>
            </a:pPr>
            <a:r>
              <a:rPr lang="en-US" sz="2800"/>
              <a:t>Nature tends to innovate rather than invent</a:t>
            </a:r>
          </a:p>
          <a:p>
            <a:pPr algn="l" rtl="0" eaLnBrk="1" hangingPunct="1">
              <a:lnSpc>
                <a:spcPct val="90000"/>
              </a:lnSpc>
              <a:defRPr/>
            </a:pPr>
            <a:r>
              <a:rPr lang="en-US" sz="2800"/>
              <a:t>Proteins are composed of functional elements: domains and motifs</a:t>
            </a:r>
          </a:p>
          <a:p>
            <a:pPr lvl="1" algn="l" rtl="0" eaLnBrk="1" hangingPunct="1">
              <a:lnSpc>
                <a:spcPct val="90000"/>
              </a:lnSpc>
              <a:defRPr/>
            </a:pPr>
            <a:r>
              <a:rPr lang="en-US" sz="2400">
                <a:solidFill>
                  <a:srgbClr val="FFFFCC"/>
                </a:solidFill>
              </a:rPr>
              <a:t>Domains</a:t>
            </a:r>
            <a:r>
              <a:rPr lang="en-US" sz="2400"/>
              <a:t> are structural units that carry out a certain function</a:t>
            </a:r>
          </a:p>
          <a:p>
            <a:pPr lvl="1" algn="l" rtl="0" eaLnBrk="1" hangingPunct="1">
              <a:lnSpc>
                <a:spcPct val="90000"/>
              </a:lnSpc>
              <a:defRPr/>
            </a:pPr>
            <a:r>
              <a:rPr lang="en-US" sz="2400"/>
              <a:t>The same domains are </a:t>
            </a:r>
          </a:p>
          <a:p>
            <a:pPr lvl="1" algn="l" rtl="0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400"/>
              <a:t>	shared between different </a:t>
            </a:r>
          </a:p>
          <a:p>
            <a:pPr lvl="1" algn="l" rtl="0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400"/>
              <a:t>	proteins</a:t>
            </a:r>
          </a:p>
          <a:p>
            <a:pPr lvl="1" algn="l" rtl="0" eaLnBrk="1" hangingPunct="1">
              <a:lnSpc>
                <a:spcPct val="90000"/>
              </a:lnSpc>
              <a:defRPr/>
            </a:pPr>
            <a:r>
              <a:rPr lang="en-US" sz="2400">
                <a:solidFill>
                  <a:srgbClr val="FFFFCC"/>
                </a:solidFill>
              </a:rPr>
              <a:t>Motifs</a:t>
            </a:r>
            <a:r>
              <a:rPr lang="en-US" sz="2400"/>
              <a:t> are shorter </a:t>
            </a:r>
          </a:p>
          <a:p>
            <a:pPr lvl="1" algn="l" rtl="0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400"/>
              <a:t>	sequences with certain</a:t>
            </a:r>
          </a:p>
          <a:p>
            <a:pPr lvl="1" algn="l" rtl="0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400"/>
              <a:t>	biological activity</a:t>
            </a:r>
          </a:p>
          <a:p>
            <a:pPr algn="l" rtl="0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en-US" sz="2800"/>
          </a:p>
        </p:txBody>
      </p:sp>
      <p:pic>
        <p:nvPicPr>
          <p:cNvPr id="5124" name="Picture 4" descr="knuth-fisher-yates-shuffle-diagram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932363" y="4076700"/>
            <a:ext cx="3960812" cy="2435225"/>
          </a:xfrm>
          <a:prstGeom prst="rect">
            <a:avLst/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09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09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09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09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09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09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09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09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2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rtl="0" eaLnBrk="1" hangingPunct="1">
              <a:defRPr/>
            </a:pPr>
            <a:r>
              <a:rPr lang="en-US"/>
              <a:t>What is a motif?</a:t>
            </a:r>
          </a:p>
        </p:txBody>
      </p:sp>
      <p:sp>
        <p:nvSpPr>
          <p:cNvPr id="4782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l" rtl="0" eaLnBrk="1" hangingPunct="1">
              <a:defRPr/>
            </a:pPr>
            <a:r>
              <a:rPr lang="en-US" u="sng"/>
              <a:t>A sequence motif</a:t>
            </a:r>
            <a:r>
              <a:rPr lang="en-US"/>
              <a:t> = a certain sequence that is widespread and conjectured to have biological significance</a:t>
            </a:r>
          </a:p>
          <a:p>
            <a:pPr algn="l" rtl="0" eaLnBrk="1" hangingPunct="1">
              <a:defRPr/>
            </a:pPr>
            <a:r>
              <a:rPr lang="en-US"/>
              <a:t>Examples:</a:t>
            </a:r>
            <a:br>
              <a:rPr lang="en-US"/>
            </a:br>
            <a:r>
              <a:rPr lang="en-US">
                <a:solidFill>
                  <a:srgbClr val="FF00FF"/>
                </a:solidFill>
              </a:rPr>
              <a:t>KDEL</a:t>
            </a:r>
            <a:r>
              <a:rPr lang="en-US"/>
              <a:t> – ER-lumen retention signal</a:t>
            </a:r>
            <a:br>
              <a:rPr lang="en-US"/>
            </a:br>
            <a:r>
              <a:rPr lang="en-US">
                <a:solidFill>
                  <a:srgbClr val="66FFFF"/>
                </a:solidFill>
              </a:rPr>
              <a:t>PKKKRKV</a:t>
            </a:r>
            <a:r>
              <a:rPr lang="en-US"/>
              <a:t> – an NLS (nuclear localization signal)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2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More loosely defined motifs</a:t>
            </a:r>
          </a:p>
        </p:txBody>
      </p:sp>
      <p:sp>
        <p:nvSpPr>
          <p:cNvPr id="4792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l" rtl="0" eaLnBrk="1" hangingPunct="1">
              <a:defRPr/>
            </a:pPr>
            <a:r>
              <a:rPr lang="en-US"/>
              <a:t>KDEL (usually)</a:t>
            </a:r>
            <a:br>
              <a:rPr lang="en-US"/>
            </a:br>
            <a:r>
              <a:rPr lang="en-US"/>
              <a:t>+</a:t>
            </a:r>
          </a:p>
          <a:p>
            <a:pPr algn="l" rtl="0" eaLnBrk="1" hangingPunct="1">
              <a:defRPr/>
            </a:pPr>
            <a:r>
              <a:rPr lang="en-US"/>
              <a:t>HDEL (rarely) </a:t>
            </a:r>
            <a:br>
              <a:rPr lang="en-US"/>
            </a:br>
            <a:r>
              <a:rPr lang="en-US"/>
              <a:t>=</a:t>
            </a:r>
          </a:p>
          <a:p>
            <a:pPr algn="l" rtl="0" eaLnBrk="1" hangingPunct="1">
              <a:defRPr/>
            </a:pPr>
            <a:r>
              <a:rPr lang="en-US"/>
              <a:t>[HK]-D-E-L:</a:t>
            </a:r>
            <a:br>
              <a:rPr lang="en-US"/>
            </a:br>
            <a:r>
              <a:rPr lang="en-US"/>
              <a:t>H </a:t>
            </a:r>
            <a:r>
              <a:rPr lang="en-US">
                <a:solidFill>
                  <a:srgbClr val="66FFFF"/>
                </a:solidFill>
              </a:rPr>
              <a:t>or</a:t>
            </a:r>
            <a:r>
              <a:rPr lang="en-US"/>
              <a:t> K at the first position</a:t>
            </a:r>
          </a:p>
          <a:p>
            <a:pPr algn="l" rtl="0" eaLnBrk="1" hangingPunct="1">
              <a:defRPr/>
            </a:pPr>
            <a:r>
              <a:rPr lang="en-US">
                <a:solidFill>
                  <a:srgbClr val="FFFF00"/>
                </a:solidFill>
              </a:rPr>
              <a:t>This is called a pattern (in Biology), or a regular expression (in computer science)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2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Syntax of a pattern</a:t>
            </a:r>
          </a:p>
        </p:txBody>
      </p:sp>
      <p:sp>
        <p:nvSpPr>
          <p:cNvPr id="4802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l" rtl="0" eaLnBrk="1" hangingPunct="1">
              <a:defRPr/>
            </a:pPr>
            <a:r>
              <a:rPr lang="en-US"/>
              <a:t>Example:</a:t>
            </a:r>
            <a:br>
              <a:rPr lang="en-US"/>
            </a:br>
            <a:r>
              <a:rPr lang="en-US"/>
              <a:t> </a:t>
            </a:r>
            <a:r>
              <a:rPr lang="en-US">
                <a:solidFill>
                  <a:schemeClr val="tx2"/>
                </a:solidFill>
              </a:rPr>
              <a:t>W-x(9,11)-[FYV]-[FYW]-x(6,7)-[GSTNE]</a:t>
            </a:r>
          </a:p>
        </p:txBody>
      </p:sp>
      <p:pic>
        <p:nvPicPr>
          <p:cNvPr id="8196" name="Picture 4" descr="jzbg_font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03863" y="4038600"/>
            <a:ext cx="3676650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Patterns</a:t>
            </a:r>
          </a:p>
        </p:txBody>
      </p:sp>
      <p:sp>
        <p:nvSpPr>
          <p:cNvPr id="4812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l" rtl="0" eaLnBrk="1" hangingPunct="1">
              <a:defRPr/>
            </a:pPr>
            <a:r>
              <a:rPr lang="en-US">
                <a:solidFill>
                  <a:schemeClr val="tx2"/>
                </a:solidFill>
              </a:rPr>
              <a:t>W-x(9,11)-[FYV]-[FYW]-x(6,7)-[GSTNE]</a:t>
            </a:r>
          </a:p>
        </p:txBody>
      </p:sp>
      <p:sp>
        <p:nvSpPr>
          <p:cNvPr id="9220" name="Line 4"/>
          <p:cNvSpPr>
            <a:spLocks noChangeShapeType="1"/>
          </p:cNvSpPr>
          <p:nvPr/>
        </p:nvSpPr>
        <p:spPr bwMode="auto">
          <a:xfrm flipH="1" flipV="1">
            <a:off x="1979613" y="2276475"/>
            <a:ext cx="9525" cy="614363"/>
          </a:xfrm>
          <a:prstGeom prst="line">
            <a:avLst/>
          </a:prstGeom>
          <a:noFill/>
          <a:ln w="28575">
            <a:solidFill>
              <a:srgbClr val="FF99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21" name="Text Box 5"/>
          <p:cNvSpPr txBox="1">
            <a:spLocks noChangeArrowheads="1"/>
          </p:cNvSpPr>
          <p:nvPr/>
        </p:nvSpPr>
        <p:spPr bwMode="auto">
          <a:xfrm>
            <a:off x="809625" y="2909888"/>
            <a:ext cx="2154238" cy="1006475"/>
          </a:xfrm>
          <a:prstGeom prst="rect">
            <a:avLst/>
          </a:prstGeom>
          <a:solidFill>
            <a:srgbClr val="FFFF99"/>
          </a:solidFill>
          <a:ln w="2857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>
                <a:solidFill>
                  <a:srgbClr val="000000"/>
                </a:solidFill>
              </a:rPr>
              <a:t>Any amino-acid, between 9-11 times</a:t>
            </a:r>
          </a:p>
        </p:txBody>
      </p:sp>
      <p:sp>
        <p:nvSpPr>
          <p:cNvPr id="9222" name="Line 6"/>
          <p:cNvSpPr>
            <a:spLocks noChangeShapeType="1"/>
          </p:cNvSpPr>
          <p:nvPr/>
        </p:nvSpPr>
        <p:spPr bwMode="auto">
          <a:xfrm flipV="1">
            <a:off x="3267075" y="2276475"/>
            <a:ext cx="9525" cy="660400"/>
          </a:xfrm>
          <a:prstGeom prst="line">
            <a:avLst/>
          </a:prstGeom>
          <a:noFill/>
          <a:ln w="28575">
            <a:solidFill>
              <a:srgbClr val="FF99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23" name="Text Box 7"/>
          <p:cNvSpPr txBox="1">
            <a:spLocks noChangeArrowheads="1"/>
          </p:cNvSpPr>
          <p:nvPr/>
        </p:nvSpPr>
        <p:spPr bwMode="auto">
          <a:xfrm>
            <a:off x="3046413" y="2909888"/>
            <a:ext cx="709612" cy="1006475"/>
          </a:xfrm>
          <a:prstGeom prst="rect">
            <a:avLst/>
          </a:prstGeom>
          <a:solidFill>
            <a:srgbClr val="FFFF99"/>
          </a:solidFill>
          <a:ln w="2857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>
                <a:solidFill>
                  <a:srgbClr val="000000"/>
                </a:solidFill>
              </a:rPr>
              <a:t>F</a:t>
            </a:r>
            <a:r>
              <a:rPr lang="en-US" sz="2000" b="1">
                <a:solidFill>
                  <a:srgbClr val="000000"/>
                </a:solidFill>
              </a:rPr>
              <a:t> or</a:t>
            </a:r>
            <a:r>
              <a:rPr lang="en-US" sz="2000">
                <a:solidFill>
                  <a:srgbClr val="000000"/>
                </a:solidFill>
              </a:rPr>
              <a:t> Y </a:t>
            </a:r>
            <a:r>
              <a:rPr lang="en-US" sz="2000" b="1">
                <a:solidFill>
                  <a:srgbClr val="000000"/>
                </a:solidFill>
              </a:rPr>
              <a:t>or</a:t>
            </a:r>
            <a:r>
              <a:rPr lang="en-US" sz="2000">
                <a:solidFill>
                  <a:srgbClr val="000000"/>
                </a:solidFill>
              </a:rPr>
              <a:t> V</a:t>
            </a:r>
          </a:p>
        </p:txBody>
      </p:sp>
      <p:grpSp>
        <p:nvGrpSpPr>
          <p:cNvPr id="9224" name="Group 8"/>
          <p:cNvGrpSpPr>
            <a:grpSpLocks/>
          </p:cNvGrpSpPr>
          <p:nvPr/>
        </p:nvGrpSpPr>
        <p:grpSpPr bwMode="auto">
          <a:xfrm>
            <a:off x="1282700" y="4230688"/>
            <a:ext cx="6197600" cy="1606550"/>
            <a:chOff x="808" y="2665"/>
            <a:chExt cx="3627" cy="1012"/>
          </a:xfrm>
        </p:grpSpPr>
        <p:sp>
          <p:nvSpPr>
            <p:cNvPr id="9227" name="Text Box 9"/>
            <p:cNvSpPr txBox="1">
              <a:spLocks noChangeArrowheads="1"/>
            </p:cNvSpPr>
            <p:nvPr/>
          </p:nvSpPr>
          <p:spPr bwMode="auto">
            <a:xfrm>
              <a:off x="1325" y="2665"/>
              <a:ext cx="3110" cy="997"/>
            </a:xfrm>
            <a:prstGeom prst="rect">
              <a:avLst/>
            </a:prstGeom>
            <a:noFill/>
            <a:ln w="28575" algn="ctr">
              <a:solidFill>
                <a:srgbClr val="993366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 rtl="0">
                <a:spcBef>
                  <a:spcPct val="50000"/>
                </a:spcBef>
              </a:pPr>
              <a:r>
                <a:rPr lang="en-US" sz="3200">
                  <a:solidFill>
                    <a:srgbClr val="FF00FF"/>
                  </a:solidFill>
                  <a:latin typeface="Courier New" pitchFamily="49" charset="0"/>
                  <a:cs typeface="Courier New" pitchFamily="49" charset="0"/>
                </a:rPr>
                <a:t>W</a:t>
              </a:r>
              <a:r>
                <a:rPr lang="en-US" sz="3200">
                  <a:latin typeface="Courier New" pitchFamily="49" charset="0"/>
                  <a:cs typeface="Courier New" pitchFamily="49" charset="0"/>
                </a:rPr>
                <a:t>OPLASDFGY</a:t>
              </a:r>
              <a:r>
                <a:rPr lang="en-US" sz="3200">
                  <a:solidFill>
                    <a:srgbClr val="FF00FF"/>
                  </a:solidFill>
                  <a:latin typeface="Courier New" pitchFamily="49" charset="0"/>
                  <a:cs typeface="Courier New" pitchFamily="49" charset="0"/>
                </a:rPr>
                <a:t>VW</a:t>
              </a:r>
              <a:r>
                <a:rPr lang="en-US" sz="3200">
                  <a:latin typeface="Courier New" pitchFamily="49" charset="0"/>
                  <a:cs typeface="Courier New" pitchFamily="49" charset="0"/>
                </a:rPr>
                <a:t>PPPLAW</a:t>
              </a:r>
              <a:r>
                <a:rPr lang="en-US" sz="3200">
                  <a:solidFill>
                    <a:srgbClr val="FF00FF"/>
                  </a:solidFill>
                  <a:latin typeface="Courier New" pitchFamily="49" charset="0"/>
                  <a:cs typeface="Courier New" pitchFamily="49" charset="0"/>
                </a:rPr>
                <a:t>S</a:t>
              </a:r>
              <a:br>
                <a:rPr lang="en-US" sz="2400">
                  <a:solidFill>
                    <a:srgbClr val="FF00FF"/>
                  </a:solidFill>
                  <a:latin typeface="Comic Sans MS" pitchFamily="66" charset="0"/>
                </a:rPr>
              </a:br>
              <a:r>
                <a:rPr lang="en-US" sz="3200">
                  <a:solidFill>
                    <a:srgbClr val="FF00FF"/>
                  </a:solidFill>
                  <a:latin typeface="Courier New" pitchFamily="49" charset="0"/>
                  <a:cs typeface="Courier New" pitchFamily="49" charset="0"/>
                </a:rPr>
                <a:t>R</a:t>
              </a:r>
              <a:r>
                <a:rPr lang="en-US" sz="3200">
                  <a:latin typeface="Courier New" pitchFamily="49" charset="0"/>
                  <a:cs typeface="Courier New" pitchFamily="49" charset="0"/>
                </a:rPr>
                <a:t>OPLASDFGY</a:t>
              </a:r>
              <a:r>
                <a:rPr lang="en-US" sz="3200">
                  <a:solidFill>
                    <a:srgbClr val="FF00FF"/>
                  </a:solidFill>
                  <a:latin typeface="Courier New" pitchFamily="49" charset="0"/>
                  <a:cs typeface="Courier New" pitchFamily="49" charset="0"/>
                </a:rPr>
                <a:t>VW</a:t>
              </a:r>
              <a:r>
                <a:rPr lang="en-US" sz="3200">
                  <a:latin typeface="Courier New" pitchFamily="49" charset="0"/>
                  <a:cs typeface="Courier New" pitchFamily="49" charset="0"/>
                </a:rPr>
                <a:t>PPPLAW</a:t>
              </a:r>
              <a:r>
                <a:rPr lang="en-US" sz="3200">
                  <a:solidFill>
                    <a:srgbClr val="FF00FF"/>
                  </a:solidFill>
                  <a:latin typeface="Courier New" pitchFamily="49" charset="0"/>
                  <a:cs typeface="Courier New" pitchFamily="49" charset="0"/>
                </a:rPr>
                <a:t>S</a:t>
              </a:r>
              <a:br>
                <a:rPr lang="en-US" sz="3200">
                  <a:solidFill>
                    <a:srgbClr val="FF00FF"/>
                  </a:solidFill>
                  <a:latin typeface="Courier New" pitchFamily="49" charset="0"/>
                  <a:cs typeface="Courier New" pitchFamily="49" charset="0"/>
                </a:rPr>
              </a:br>
              <a:r>
                <a:rPr lang="en-US" sz="3200">
                  <a:solidFill>
                    <a:srgbClr val="FF00FF"/>
                  </a:solidFill>
                  <a:latin typeface="Courier New" pitchFamily="49" charset="0"/>
                  <a:cs typeface="Courier New" pitchFamily="49" charset="0"/>
                </a:rPr>
                <a:t>W</a:t>
              </a:r>
              <a:r>
                <a:rPr lang="en-US" sz="3200">
                  <a:latin typeface="Courier New" pitchFamily="49" charset="0"/>
                  <a:cs typeface="Courier New" pitchFamily="49" charset="0"/>
                </a:rPr>
                <a:t>OPLASDFGY</a:t>
              </a:r>
              <a:r>
                <a:rPr lang="en-US" sz="3200">
                  <a:solidFill>
                    <a:srgbClr val="FF00FF"/>
                  </a:solidFill>
                  <a:latin typeface="Courier New" pitchFamily="49" charset="0"/>
                  <a:cs typeface="Courier New" pitchFamily="49" charset="0"/>
                </a:rPr>
                <a:t>VW</a:t>
              </a:r>
              <a:r>
                <a:rPr lang="en-US" sz="3200">
                  <a:latin typeface="Courier New" pitchFamily="49" charset="0"/>
                  <a:cs typeface="Courier New" pitchFamily="49" charset="0"/>
                </a:rPr>
                <a:t>PPPL</a:t>
              </a:r>
              <a:r>
                <a:rPr lang="en-US" sz="3200">
                  <a:solidFill>
                    <a:srgbClr val="FF00FF"/>
                  </a:solidFill>
                  <a:latin typeface="Courier New" pitchFamily="49" charset="0"/>
                  <a:cs typeface="Courier New" pitchFamily="49" charset="0"/>
                </a:rPr>
                <a:t>S</a:t>
              </a:r>
              <a:r>
                <a:rPr lang="en-US" sz="3200">
                  <a:latin typeface="Courier New" pitchFamily="49" charset="0"/>
                  <a:cs typeface="Courier New" pitchFamily="49" charset="0"/>
                </a:rPr>
                <a:t>QQQ</a:t>
              </a:r>
              <a:endParaRPr lang="en-US" sz="2400">
                <a:solidFill>
                  <a:srgbClr val="FF00FF"/>
                </a:solidFill>
                <a:latin typeface="Comic Sans MS" pitchFamily="66" charset="0"/>
              </a:endParaRPr>
            </a:p>
          </p:txBody>
        </p:sp>
        <p:sp>
          <p:nvSpPr>
            <p:cNvPr id="9228" name="Text Box 10"/>
            <p:cNvSpPr txBox="1">
              <a:spLocks noChangeArrowheads="1"/>
            </p:cNvSpPr>
            <p:nvPr/>
          </p:nvSpPr>
          <p:spPr bwMode="auto">
            <a:xfrm>
              <a:off x="808" y="2699"/>
              <a:ext cx="605" cy="978"/>
            </a:xfrm>
            <a:prstGeom prst="rect">
              <a:avLst/>
            </a:prstGeom>
            <a:noFill/>
            <a:ln w="2857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rtl="0">
                <a:spcBef>
                  <a:spcPct val="50000"/>
                </a:spcBef>
              </a:pPr>
              <a:r>
                <a:rPr lang="en-US" sz="2400" b="1">
                  <a:sym typeface="Wingdings" pitchFamily="2" charset="2"/>
                </a:rPr>
                <a:t></a:t>
              </a:r>
              <a:endParaRPr lang="he-IL" sz="2400" b="1">
                <a:sym typeface="Wingdings" pitchFamily="2" charset="2"/>
              </a:endParaRPr>
            </a:p>
            <a:p>
              <a:pPr algn="ctr" rtl="0">
                <a:spcBef>
                  <a:spcPct val="50000"/>
                </a:spcBef>
              </a:pPr>
              <a:r>
                <a:rPr lang="en-US" sz="2400" b="1">
                  <a:sym typeface="Wingdings" pitchFamily="2" charset="2"/>
                </a:rPr>
                <a:t></a:t>
              </a:r>
              <a:endParaRPr lang="he-IL" sz="2400" b="1">
                <a:sym typeface="Wingdings" pitchFamily="2" charset="2"/>
              </a:endParaRPr>
            </a:p>
            <a:p>
              <a:pPr algn="ctr" rtl="0">
                <a:spcBef>
                  <a:spcPct val="50000"/>
                </a:spcBef>
              </a:pPr>
              <a:r>
                <a:rPr lang="en-US" sz="2400" b="1">
                  <a:sym typeface="Wingdings" pitchFamily="2" charset="2"/>
                </a:rPr>
                <a:t></a:t>
              </a:r>
            </a:p>
          </p:txBody>
        </p:sp>
      </p:grpSp>
      <p:sp>
        <p:nvSpPr>
          <p:cNvPr id="481291" name="Oval 11"/>
          <p:cNvSpPr>
            <a:spLocks noChangeArrowheads="1"/>
          </p:cNvSpPr>
          <p:nvPr/>
        </p:nvSpPr>
        <p:spPr bwMode="auto">
          <a:xfrm>
            <a:off x="2171700" y="4748213"/>
            <a:ext cx="379413" cy="515937"/>
          </a:xfrm>
          <a:prstGeom prst="ellipse">
            <a:avLst/>
          </a:prstGeom>
          <a:noFill/>
          <a:ln w="28575" algn="ctr">
            <a:solidFill>
              <a:srgbClr val="FF99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81292" name="Oval 12"/>
          <p:cNvSpPr>
            <a:spLocks noChangeArrowheads="1"/>
          </p:cNvSpPr>
          <p:nvPr/>
        </p:nvSpPr>
        <p:spPr bwMode="auto">
          <a:xfrm>
            <a:off x="5145088" y="5200650"/>
            <a:ext cx="2112962" cy="615950"/>
          </a:xfrm>
          <a:prstGeom prst="ellipse">
            <a:avLst/>
          </a:prstGeom>
          <a:noFill/>
          <a:ln w="28575" algn="ctr">
            <a:solidFill>
              <a:srgbClr val="FF99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812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812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812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812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1291" grpId="0" animBg="1"/>
      <p:bldP spid="48129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3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he-IL"/>
              <a:t>Patterns - syntax</a:t>
            </a:r>
          </a:p>
        </p:txBody>
      </p:sp>
      <p:sp>
        <p:nvSpPr>
          <p:cNvPr id="48230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chemeClr val="bg1"/>
          </a:solidFill>
        </p:spPr>
        <p:txBody>
          <a:bodyPr/>
          <a:lstStyle/>
          <a:p>
            <a:pPr algn="l" rtl="0" eaLnBrk="1" hangingPunct="1">
              <a:lnSpc>
                <a:spcPct val="90000"/>
              </a:lnSpc>
              <a:defRPr/>
            </a:pPr>
            <a:r>
              <a:rPr lang="en-US" altLang="he-IL" sz="2400"/>
              <a:t>The standard IUPAC one-letter codes. </a:t>
            </a:r>
          </a:p>
          <a:p>
            <a:pPr algn="l" rtl="0" eaLnBrk="1" hangingPunct="1">
              <a:lnSpc>
                <a:spcPct val="90000"/>
              </a:lnSpc>
              <a:defRPr/>
            </a:pPr>
            <a:r>
              <a:rPr lang="en-US" altLang="he-IL" sz="2400">
                <a:solidFill>
                  <a:schemeClr val="folHlink"/>
                </a:solidFill>
              </a:rPr>
              <a:t>‘x’</a:t>
            </a:r>
            <a:r>
              <a:rPr lang="en-US" altLang="he-IL" sz="2400"/>
              <a:t> : any amino acid. </a:t>
            </a:r>
          </a:p>
          <a:p>
            <a:pPr algn="l" rtl="0" eaLnBrk="1" hangingPunct="1">
              <a:lnSpc>
                <a:spcPct val="90000"/>
              </a:lnSpc>
              <a:defRPr/>
            </a:pPr>
            <a:r>
              <a:rPr lang="en-US" altLang="he-IL" sz="2400">
                <a:solidFill>
                  <a:schemeClr val="folHlink"/>
                </a:solidFill>
              </a:rPr>
              <a:t>‘[]’</a:t>
            </a:r>
            <a:r>
              <a:rPr lang="en-US" altLang="he-IL" sz="2400"/>
              <a:t> : residues allowed at the position. </a:t>
            </a:r>
          </a:p>
          <a:p>
            <a:pPr algn="l" rtl="0" eaLnBrk="1" hangingPunct="1">
              <a:lnSpc>
                <a:spcPct val="90000"/>
              </a:lnSpc>
              <a:defRPr/>
            </a:pPr>
            <a:r>
              <a:rPr lang="en-US" altLang="he-IL" sz="2400">
                <a:solidFill>
                  <a:schemeClr val="folHlink"/>
                </a:solidFill>
              </a:rPr>
              <a:t>‘{}’</a:t>
            </a:r>
            <a:r>
              <a:rPr lang="en-US" altLang="he-IL" sz="2400"/>
              <a:t> : residues forbidden at the position. </a:t>
            </a:r>
          </a:p>
          <a:p>
            <a:pPr algn="l" rtl="0" eaLnBrk="1" hangingPunct="1">
              <a:lnSpc>
                <a:spcPct val="90000"/>
              </a:lnSpc>
              <a:defRPr/>
            </a:pPr>
            <a:r>
              <a:rPr lang="en-US" altLang="he-IL" sz="2400">
                <a:solidFill>
                  <a:schemeClr val="folHlink"/>
                </a:solidFill>
              </a:rPr>
              <a:t>‘()’</a:t>
            </a:r>
            <a:r>
              <a:rPr lang="en-US" altLang="he-IL" sz="2400"/>
              <a:t> : repetition of a pattern element are indicated in parenthesis.   X(n) or X(n,m) to indicate the number or range of repetition. </a:t>
            </a:r>
          </a:p>
          <a:p>
            <a:pPr algn="l" rtl="0" eaLnBrk="1" hangingPunct="1">
              <a:lnSpc>
                <a:spcPct val="90000"/>
              </a:lnSpc>
              <a:defRPr/>
            </a:pPr>
            <a:r>
              <a:rPr lang="en-US" altLang="he-IL" sz="2400">
                <a:solidFill>
                  <a:schemeClr val="folHlink"/>
                </a:solidFill>
              </a:rPr>
              <a:t>‘-’</a:t>
            </a:r>
            <a:r>
              <a:rPr lang="en-US" altLang="he-IL" sz="2400"/>
              <a:t> : separates each pattern element. </a:t>
            </a:r>
          </a:p>
          <a:p>
            <a:pPr algn="l" rtl="0" eaLnBrk="1" hangingPunct="1">
              <a:lnSpc>
                <a:spcPct val="90000"/>
              </a:lnSpc>
              <a:defRPr/>
            </a:pPr>
            <a:r>
              <a:rPr lang="en-US" altLang="he-IL" sz="2400">
                <a:solidFill>
                  <a:schemeClr val="folHlink"/>
                </a:solidFill>
              </a:rPr>
              <a:t>‘‹’</a:t>
            </a:r>
            <a:r>
              <a:rPr lang="en-US" altLang="he-IL" sz="2400"/>
              <a:t> : indicated a N-terminal restriction of the pattern. </a:t>
            </a:r>
          </a:p>
          <a:p>
            <a:pPr algn="l" rtl="0" eaLnBrk="1" hangingPunct="1">
              <a:lnSpc>
                <a:spcPct val="90000"/>
              </a:lnSpc>
              <a:defRPr/>
            </a:pPr>
            <a:r>
              <a:rPr lang="en-US" altLang="he-IL" sz="2400">
                <a:solidFill>
                  <a:schemeClr val="folHlink"/>
                </a:solidFill>
              </a:rPr>
              <a:t>‘›’</a:t>
            </a:r>
            <a:r>
              <a:rPr lang="en-US" altLang="he-IL" sz="2400"/>
              <a:t> : indicated a C-terminal restriction of the pattern. </a:t>
            </a:r>
          </a:p>
          <a:p>
            <a:pPr algn="l" rtl="0" eaLnBrk="1" hangingPunct="1">
              <a:lnSpc>
                <a:spcPct val="90000"/>
              </a:lnSpc>
              <a:defRPr/>
            </a:pPr>
            <a:r>
              <a:rPr lang="en-US" altLang="he-IL" sz="2400">
                <a:solidFill>
                  <a:schemeClr val="folHlink"/>
                </a:solidFill>
              </a:rPr>
              <a:t>‘.’</a:t>
            </a:r>
            <a:r>
              <a:rPr lang="en-US" altLang="he-IL" sz="2400"/>
              <a:t> : the period ends the pattern. 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35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/>
              <a:t>Profile-pattern-consensus</a:t>
            </a:r>
          </a:p>
        </p:txBody>
      </p:sp>
      <p:graphicFrame>
        <p:nvGraphicFramePr>
          <p:cNvPr id="484355" name="Group 3"/>
          <p:cNvGraphicFramePr>
            <a:graphicFrameLocks noGrp="1"/>
          </p:cNvGraphicFramePr>
          <p:nvPr/>
        </p:nvGraphicFramePr>
        <p:xfrm>
          <a:off x="228600" y="2819400"/>
          <a:ext cx="2971800" cy="1188720"/>
        </p:xfrm>
        <a:graphic>
          <a:graphicData uri="http://schemas.openxmlformats.org/drawingml/2006/table">
            <a:tbl>
              <a:tblPr rtl="1"/>
              <a:tblGrid>
                <a:gridCol w="495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5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9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953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953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953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G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T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T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C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A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A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G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C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T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G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A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A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C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T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T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C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A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C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484394" name="Group 42"/>
          <p:cNvGraphicFramePr>
            <a:graphicFrameLocks noGrp="1"/>
          </p:cNvGraphicFramePr>
          <p:nvPr/>
        </p:nvGraphicFramePr>
        <p:xfrm>
          <a:off x="5334000" y="4800600"/>
          <a:ext cx="3362325" cy="1798320"/>
        </p:xfrm>
        <a:graphic>
          <a:graphicData uri="http://schemas.openxmlformats.org/drawingml/2006/table">
            <a:tbl>
              <a:tblPr rtl="1"/>
              <a:tblGrid>
                <a:gridCol w="5254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46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588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6991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2548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0798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5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triangl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triangl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triangl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triangl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triangl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en-US" sz="1600" b="1" i="0" u="none" strike="noStrike" cap="none" normalizeH="0" baseline="0">
                        <a:ln>
                          <a:noFill/>
                        </a:ln>
                        <a:solidFill>
                          <a:srgbClr val="FF0066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triangl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66FF3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.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triangl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triangl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66FF3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triangl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triangl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66FF3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triangl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triangl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66FF3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triangl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triangl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66FF3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0.66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triangl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triangl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A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triangl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triangl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66FF3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.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triangl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66FF3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triangl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66FF3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triangl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66FF3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triangl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66FF3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triangl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T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triangl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66FF3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.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66FF3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66FF3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0.66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66FF3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66FF3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0.33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C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66FF3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.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66FF3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66FF3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0.33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66FF3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66FF3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G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484441" name="Group 89"/>
          <p:cNvGraphicFramePr>
            <a:graphicFrameLocks noGrp="1"/>
          </p:cNvGraphicFramePr>
          <p:nvPr/>
        </p:nvGraphicFramePr>
        <p:xfrm>
          <a:off x="5562600" y="1524000"/>
          <a:ext cx="2971800" cy="396240"/>
        </p:xfrm>
        <a:graphic>
          <a:graphicData uri="http://schemas.openxmlformats.org/drawingml/2006/table">
            <a:tbl>
              <a:tblPr rtl="1"/>
              <a:tblGrid>
                <a:gridCol w="495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5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9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953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953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953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66FF3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G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66FF3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T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66FF3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T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66FF3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C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66FF3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A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66FF3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A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84452" name="Text Box 100"/>
          <p:cNvSpPr txBox="1">
            <a:spLocks noChangeArrowheads="1"/>
          </p:cNvSpPr>
          <p:nvPr/>
        </p:nvSpPr>
        <p:spPr bwMode="auto">
          <a:xfrm>
            <a:off x="5334000" y="3200400"/>
            <a:ext cx="3581400" cy="466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>
                <a:solidFill>
                  <a:srgbClr val="00FF00"/>
                </a:solidFill>
                <a:latin typeface="Times New Roman" pitchFamily="18" charset="0"/>
              </a:rPr>
              <a:t>[AC]-A-[GC]-T-[TC]-[GC]</a:t>
            </a:r>
          </a:p>
        </p:txBody>
      </p:sp>
      <p:sp>
        <p:nvSpPr>
          <p:cNvPr id="11337" name="Line 101"/>
          <p:cNvSpPr>
            <a:spLocks noChangeShapeType="1"/>
          </p:cNvSpPr>
          <p:nvPr/>
        </p:nvSpPr>
        <p:spPr bwMode="auto">
          <a:xfrm flipV="1">
            <a:off x="3505200" y="2133600"/>
            <a:ext cx="1676400" cy="99060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1338" name="Line 102"/>
          <p:cNvSpPr>
            <a:spLocks noChangeShapeType="1"/>
          </p:cNvSpPr>
          <p:nvPr/>
        </p:nvSpPr>
        <p:spPr bwMode="auto">
          <a:xfrm>
            <a:off x="3505200" y="3352800"/>
            <a:ext cx="1447800" cy="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1339" name="Line 103"/>
          <p:cNvSpPr>
            <a:spLocks noChangeShapeType="1"/>
          </p:cNvSpPr>
          <p:nvPr/>
        </p:nvSpPr>
        <p:spPr bwMode="auto">
          <a:xfrm>
            <a:off x="3505200" y="3581400"/>
            <a:ext cx="1447800" cy="137160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1340" name="Text Box 104"/>
          <p:cNvSpPr txBox="1">
            <a:spLocks noChangeArrowheads="1"/>
          </p:cNvSpPr>
          <p:nvPr/>
        </p:nvSpPr>
        <p:spPr bwMode="auto">
          <a:xfrm>
            <a:off x="398463" y="2209800"/>
            <a:ext cx="2489200" cy="457200"/>
          </a:xfrm>
          <a:prstGeom prst="rect">
            <a:avLst/>
          </a:prstGeom>
          <a:noFill/>
          <a:ln w="317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400">
                <a:solidFill>
                  <a:schemeClr val="tx2"/>
                </a:solidFill>
                <a:latin typeface="Times New Roman" pitchFamily="18" charset="0"/>
              </a:rPr>
              <a:t>multiple alignment</a:t>
            </a:r>
          </a:p>
        </p:txBody>
      </p:sp>
      <p:sp>
        <p:nvSpPr>
          <p:cNvPr id="11341" name="Text Box 105"/>
          <p:cNvSpPr txBox="1">
            <a:spLocks noChangeArrowheads="1"/>
          </p:cNvSpPr>
          <p:nvPr/>
        </p:nvSpPr>
        <p:spPr bwMode="auto">
          <a:xfrm>
            <a:off x="6324600" y="1066800"/>
            <a:ext cx="1420813" cy="457200"/>
          </a:xfrm>
          <a:prstGeom prst="rect">
            <a:avLst/>
          </a:prstGeom>
          <a:noFill/>
          <a:ln w="317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400">
                <a:solidFill>
                  <a:schemeClr val="tx2"/>
                </a:solidFill>
                <a:latin typeface="Times New Roman" pitchFamily="18" charset="0"/>
              </a:rPr>
              <a:t>consensus</a:t>
            </a:r>
          </a:p>
        </p:txBody>
      </p:sp>
      <p:sp>
        <p:nvSpPr>
          <p:cNvPr id="11342" name="Text Box 106"/>
          <p:cNvSpPr txBox="1">
            <a:spLocks noChangeArrowheads="1"/>
          </p:cNvSpPr>
          <p:nvPr/>
        </p:nvSpPr>
        <p:spPr bwMode="auto">
          <a:xfrm>
            <a:off x="6477000" y="2667000"/>
            <a:ext cx="1028700" cy="457200"/>
          </a:xfrm>
          <a:prstGeom prst="rect">
            <a:avLst/>
          </a:prstGeom>
          <a:noFill/>
          <a:ln w="317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400">
                <a:solidFill>
                  <a:schemeClr val="tx2"/>
                </a:solidFill>
                <a:latin typeface="Times New Roman" pitchFamily="18" charset="0"/>
              </a:rPr>
              <a:t>pattern</a:t>
            </a:r>
          </a:p>
        </p:txBody>
      </p:sp>
      <p:sp>
        <p:nvSpPr>
          <p:cNvPr id="11343" name="Text Box 107"/>
          <p:cNvSpPr txBox="1">
            <a:spLocks noChangeArrowheads="1"/>
          </p:cNvSpPr>
          <p:nvPr/>
        </p:nvSpPr>
        <p:spPr bwMode="auto">
          <a:xfrm>
            <a:off x="6553200" y="4267200"/>
            <a:ext cx="995363" cy="457200"/>
          </a:xfrm>
          <a:prstGeom prst="rect">
            <a:avLst/>
          </a:prstGeom>
          <a:noFill/>
          <a:ln w="317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400">
                <a:solidFill>
                  <a:schemeClr val="tx2"/>
                </a:solidFill>
                <a:latin typeface="Times New Roman" pitchFamily="18" charset="0"/>
              </a:rPr>
              <a:t>profile</a:t>
            </a:r>
          </a:p>
        </p:txBody>
      </p:sp>
      <p:graphicFrame>
        <p:nvGraphicFramePr>
          <p:cNvPr id="484461" name="Group 109"/>
          <p:cNvGraphicFramePr>
            <a:graphicFrameLocks noGrp="1"/>
          </p:cNvGraphicFramePr>
          <p:nvPr/>
        </p:nvGraphicFramePr>
        <p:xfrm>
          <a:off x="5562600" y="2057400"/>
          <a:ext cx="2971800" cy="396240"/>
        </p:xfrm>
        <a:graphic>
          <a:graphicData uri="http://schemas.openxmlformats.org/drawingml/2006/table">
            <a:tbl>
              <a:tblPr rtl="1"/>
              <a:tblGrid>
                <a:gridCol w="495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5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9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953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953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953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66FF3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66FF3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N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T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66FF3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N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A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66FF3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N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4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4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4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4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4452" grpId="0" animBg="1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 cstate="print"/>
          <a:srcRect t="6184" b="13574"/>
          <a:stretch>
            <a:fillRect/>
          </a:stretch>
        </p:blipFill>
        <p:spPr bwMode="auto">
          <a:xfrm>
            <a:off x="-14288" y="925513"/>
            <a:ext cx="9158288" cy="588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3027" name="Rectangle 3"/>
          <p:cNvSpPr>
            <a:spLocks noGrp="1" noChangeArrowheads="1"/>
          </p:cNvSpPr>
          <p:nvPr>
            <p:ph type="title"/>
          </p:nvPr>
        </p:nvSpPr>
        <p:spPr>
          <a:xfrm>
            <a:off x="685800" y="-79375"/>
            <a:ext cx="7772400" cy="1143000"/>
          </a:xfrm>
        </p:spPr>
        <p:txBody>
          <a:bodyPr anchorCtr="0"/>
          <a:lstStyle/>
          <a:p>
            <a:pPr eaLnBrk="1" hangingPunct="1">
              <a:defRPr/>
            </a:pPr>
            <a:r>
              <a:rPr lang="en-US"/>
              <a:t>http://www.expasy.ch/</a:t>
            </a:r>
            <a:r>
              <a:rPr lang="en-US">
                <a:solidFill>
                  <a:srgbClr val="FF3300"/>
                </a:solidFill>
              </a:rPr>
              <a:t>prosite</a:t>
            </a:r>
            <a:r>
              <a:rPr lang="en-US"/>
              <a:t>/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54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53975"/>
            <a:ext cx="77724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/>
              <a:t>Prosite</a:t>
            </a:r>
          </a:p>
        </p:txBody>
      </p:sp>
      <p:sp>
        <p:nvSpPr>
          <p:cNvPr id="4925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47825"/>
            <a:ext cx="8056563" cy="4114800"/>
          </a:xfrm>
        </p:spPr>
        <p:txBody>
          <a:bodyPr/>
          <a:lstStyle/>
          <a:p>
            <a:pPr algn="l" rtl="0" eaLnBrk="1" hangingPunct="1">
              <a:defRPr/>
            </a:pPr>
            <a:r>
              <a:rPr lang="en-US"/>
              <a:t>A method for determining the function of uncharacterized translated protein sequences</a:t>
            </a:r>
          </a:p>
          <a:p>
            <a:pPr algn="l" rtl="0" eaLnBrk="1" hangingPunct="1">
              <a:defRPr/>
            </a:pPr>
            <a:r>
              <a:rPr lang="en-US"/>
              <a:t>Database of annotated protein families and functional sites as well as associated patterns and profiles to identify them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59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20650"/>
            <a:ext cx="77724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/>
              <a:t>Prosite</a:t>
            </a:r>
          </a:p>
        </p:txBody>
      </p:sp>
      <p:sp>
        <p:nvSpPr>
          <p:cNvPr id="4945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54050" y="1258888"/>
            <a:ext cx="7772400" cy="4114800"/>
          </a:xfrm>
        </p:spPr>
        <p:txBody>
          <a:bodyPr/>
          <a:lstStyle/>
          <a:p>
            <a:pPr algn="l" rtl="0" eaLnBrk="1" hangingPunct="1">
              <a:defRPr/>
            </a:pPr>
            <a:r>
              <a:rPr lang="en-US"/>
              <a:t>Entries are represented with </a:t>
            </a:r>
            <a:r>
              <a:rPr lang="en-US">
                <a:solidFill>
                  <a:srgbClr val="FF3300"/>
                </a:solidFill>
              </a:rPr>
              <a:t>patterns</a:t>
            </a:r>
            <a:r>
              <a:rPr lang="en-US"/>
              <a:t> or </a:t>
            </a:r>
            <a:r>
              <a:rPr lang="en-US">
                <a:solidFill>
                  <a:schemeClr val="hlink"/>
                </a:solidFill>
              </a:rPr>
              <a:t>profiles</a:t>
            </a:r>
          </a:p>
          <a:p>
            <a:pPr algn="l" rtl="0" eaLnBrk="1" hangingPunct="1">
              <a:defRPr/>
            </a:pPr>
            <a:endParaRPr lang="en-US"/>
          </a:p>
        </p:txBody>
      </p:sp>
      <p:grpSp>
        <p:nvGrpSpPr>
          <p:cNvPr id="14340" name="Group 4"/>
          <p:cNvGrpSpPr>
            <a:grpSpLocks/>
          </p:cNvGrpSpPr>
          <p:nvPr/>
        </p:nvGrpSpPr>
        <p:grpSpPr bwMode="auto">
          <a:xfrm>
            <a:off x="214313" y="3381375"/>
            <a:ext cx="4152900" cy="1030288"/>
            <a:chOff x="1056" y="2736"/>
            <a:chExt cx="3456" cy="1008"/>
          </a:xfrm>
        </p:grpSpPr>
        <p:sp>
          <p:nvSpPr>
            <p:cNvPr id="14382" name="Line 5"/>
            <p:cNvSpPr>
              <a:spLocks noChangeShapeType="1"/>
            </p:cNvSpPr>
            <p:nvPr/>
          </p:nvSpPr>
          <p:spPr bwMode="auto">
            <a:xfrm>
              <a:off x="1056" y="2832"/>
              <a:ext cx="3456" cy="0"/>
            </a:xfrm>
            <a:prstGeom prst="lin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383" name="Line 6"/>
            <p:cNvSpPr>
              <a:spLocks noChangeShapeType="1"/>
            </p:cNvSpPr>
            <p:nvPr/>
          </p:nvSpPr>
          <p:spPr bwMode="auto">
            <a:xfrm>
              <a:off x="1968" y="3216"/>
              <a:ext cx="2544" cy="0"/>
            </a:xfrm>
            <a:prstGeom prst="line">
              <a:avLst/>
            </a:prstGeom>
            <a:noFill/>
            <a:ln w="38100">
              <a:solidFill>
                <a:srgbClr val="00CC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384" name="Line 7"/>
            <p:cNvSpPr>
              <a:spLocks noChangeShapeType="1"/>
            </p:cNvSpPr>
            <p:nvPr/>
          </p:nvSpPr>
          <p:spPr bwMode="auto">
            <a:xfrm>
              <a:off x="1056" y="3648"/>
              <a:ext cx="2832" cy="0"/>
            </a:xfrm>
            <a:prstGeom prst="line">
              <a:avLst/>
            </a:prstGeom>
            <a:noFill/>
            <a:ln w="38100">
              <a:solidFill>
                <a:srgbClr val="FF99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385" name="AutoShape 8"/>
            <p:cNvSpPr>
              <a:spLocks noChangeArrowheads="1"/>
            </p:cNvSpPr>
            <p:nvPr/>
          </p:nvSpPr>
          <p:spPr bwMode="auto">
            <a:xfrm>
              <a:off x="2496" y="3552"/>
              <a:ext cx="1200" cy="192"/>
            </a:xfrm>
            <a:prstGeom prst="octagon">
              <a:avLst>
                <a:gd name="adj" fmla="val 29287"/>
              </a:avLst>
            </a:prstGeom>
            <a:solidFill>
              <a:schemeClr val="accent1"/>
            </a:solidFill>
            <a:ln w="3810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386" name="AutoShape 9"/>
            <p:cNvSpPr>
              <a:spLocks noChangeArrowheads="1"/>
            </p:cNvSpPr>
            <p:nvPr/>
          </p:nvSpPr>
          <p:spPr bwMode="auto">
            <a:xfrm>
              <a:off x="2496" y="2736"/>
              <a:ext cx="1200" cy="192"/>
            </a:xfrm>
            <a:prstGeom prst="octagon">
              <a:avLst>
                <a:gd name="adj" fmla="val 29287"/>
              </a:avLst>
            </a:prstGeom>
            <a:solidFill>
              <a:schemeClr val="accent1"/>
            </a:solidFill>
            <a:ln w="3810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387" name="AutoShape 10"/>
            <p:cNvSpPr>
              <a:spLocks noChangeArrowheads="1"/>
            </p:cNvSpPr>
            <p:nvPr/>
          </p:nvSpPr>
          <p:spPr bwMode="auto">
            <a:xfrm>
              <a:off x="2496" y="3120"/>
              <a:ext cx="1200" cy="192"/>
            </a:xfrm>
            <a:prstGeom prst="octagon">
              <a:avLst>
                <a:gd name="adj" fmla="val 29287"/>
              </a:avLst>
            </a:prstGeom>
            <a:solidFill>
              <a:schemeClr val="accent1"/>
            </a:solidFill>
            <a:ln w="3810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388" name="Line 11"/>
            <p:cNvSpPr>
              <a:spLocks noChangeShapeType="1"/>
            </p:cNvSpPr>
            <p:nvPr/>
          </p:nvSpPr>
          <p:spPr bwMode="auto">
            <a:xfrm>
              <a:off x="1056" y="3216"/>
              <a:ext cx="624" cy="0"/>
            </a:xfrm>
            <a:prstGeom prst="line">
              <a:avLst/>
            </a:prstGeom>
            <a:noFill/>
            <a:ln w="38100">
              <a:solidFill>
                <a:srgbClr val="00CC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389" name="Line 12"/>
            <p:cNvSpPr>
              <a:spLocks noChangeShapeType="1"/>
            </p:cNvSpPr>
            <p:nvPr/>
          </p:nvSpPr>
          <p:spPr bwMode="auto">
            <a:xfrm>
              <a:off x="3984" y="3648"/>
              <a:ext cx="528" cy="0"/>
            </a:xfrm>
            <a:prstGeom prst="line">
              <a:avLst/>
            </a:prstGeom>
            <a:noFill/>
            <a:ln w="38100">
              <a:solidFill>
                <a:srgbClr val="FF99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4341" name="Text Box 13"/>
          <p:cNvSpPr txBox="1">
            <a:spLocks noChangeArrowheads="1"/>
          </p:cNvSpPr>
          <p:nvPr/>
        </p:nvSpPr>
        <p:spPr bwMode="auto">
          <a:xfrm>
            <a:off x="1588" y="4672013"/>
            <a:ext cx="1171575" cy="49530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rtl="0"/>
            <a:r>
              <a:rPr lang="en-US" sz="2400"/>
              <a:t>pattern</a:t>
            </a:r>
          </a:p>
        </p:txBody>
      </p:sp>
      <p:graphicFrame>
        <p:nvGraphicFramePr>
          <p:cNvPr id="494606" name="Group 14"/>
          <p:cNvGraphicFramePr>
            <a:graphicFrameLocks noGrp="1"/>
          </p:cNvGraphicFramePr>
          <p:nvPr/>
        </p:nvGraphicFramePr>
        <p:xfrm>
          <a:off x="5549900" y="3471863"/>
          <a:ext cx="3362325" cy="1798320"/>
        </p:xfrm>
        <a:graphic>
          <a:graphicData uri="http://schemas.openxmlformats.org/drawingml/2006/table">
            <a:tbl>
              <a:tblPr rtl="1"/>
              <a:tblGrid>
                <a:gridCol w="5254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46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588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6991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2548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0798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5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triangl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triangl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triangl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triangl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triangl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en-US" sz="1600" b="1" i="0" u="none" strike="noStrike" cap="none" normalizeH="0" baseline="0">
                        <a:ln>
                          <a:noFill/>
                        </a:ln>
                        <a:solidFill>
                          <a:srgbClr val="FF0066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triangl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66FF3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.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triangl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triangl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66FF3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triangl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triangl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66FF3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triangl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triangl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66FF3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triangl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triangl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66FF3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0.66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triangl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triangl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A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triangl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triangl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66FF3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.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triangl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66FF3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triangl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66FF3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triangl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66FF3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triangl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66FF3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triangl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T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triangl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66FF3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.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66FF3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66FF3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0.66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66FF3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66FF3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0.33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C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66FF3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.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66FF3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66FF3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0.33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66FF3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66FF3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G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94653" name="Text Box 61"/>
          <p:cNvSpPr txBox="1">
            <a:spLocks noChangeArrowheads="1"/>
          </p:cNvSpPr>
          <p:nvPr/>
        </p:nvSpPr>
        <p:spPr bwMode="auto">
          <a:xfrm>
            <a:off x="6759575" y="2938463"/>
            <a:ext cx="1014413" cy="476250"/>
          </a:xfrm>
          <a:prstGeom prst="rect">
            <a:avLst/>
          </a:prstGeom>
          <a:noFill/>
          <a:ln w="19050">
            <a:solidFill>
              <a:srgbClr val="0000FF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400">
                <a:solidFill>
                  <a:schemeClr val="tx2"/>
                </a:solidFill>
                <a:latin typeface="Times New Roman" pitchFamily="18" charset="0"/>
              </a:rPr>
              <a:t>profile</a:t>
            </a:r>
          </a:p>
        </p:txBody>
      </p:sp>
      <p:sp>
        <p:nvSpPr>
          <p:cNvPr id="14380" name="Text Box 62"/>
          <p:cNvSpPr txBox="1">
            <a:spLocks noChangeArrowheads="1"/>
          </p:cNvSpPr>
          <p:nvPr/>
        </p:nvSpPr>
        <p:spPr bwMode="auto">
          <a:xfrm>
            <a:off x="1217613" y="4729163"/>
            <a:ext cx="3014662" cy="406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>
                <a:solidFill>
                  <a:srgbClr val="00FF00"/>
                </a:solidFill>
                <a:latin typeface="Times New Roman" pitchFamily="18" charset="0"/>
              </a:rPr>
              <a:t>[AC]-A-[GC]-T-[TC]-[GC]</a:t>
            </a:r>
          </a:p>
        </p:txBody>
      </p:sp>
      <p:sp>
        <p:nvSpPr>
          <p:cNvPr id="494655" name="Text Box 63"/>
          <p:cNvSpPr txBox="1">
            <a:spLocks noChangeArrowheads="1"/>
          </p:cNvSpPr>
          <p:nvPr/>
        </p:nvSpPr>
        <p:spPr bwMode="auto">
          <a:xfrm>
            <a:off x="0" y="5624513"/>
            <a:ext cx="9144000" cy="1358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 rtl="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  <a:defRPr/>
            </a:pPr>
            <a:r>
              <a:rPr lang="en-US" sz="28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Profiles are used in Prosite when the motif is relatively divergent and it is difficult to represent as a pattern</a:t>
            </a:r>
          </a:p>
          <a:p>
            <a:pPr algn="l" rtl="0">
              <a:spcBef>
                <a:spcPct val="50000"/>
              </a:spcBef>
              <a:defRPr/>
            </a:pPr>
            <a:endParaRPr lang="en-US"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946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946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946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4653" grpId="0" animBg="1"/>
      <p:bldP spid="49465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4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Scanning Prosite</a:t>
            </a:r>
          </a:p>
        </p:txBody>
      </p:sp>
      <p:sp>
        <p:nvSpPr>
          <p:cNvPr id="15363" name="Text Box 3"/>
          <p:cNvSpPr txBox="1">
            <a:spLocks noChangeArrowheads="1"/>
          </p:cNvSpPr>
          <p:nvPr/>
        </p:nvSpPr>
        <p:spPr bwMode="auto">
          <a:xfrm>
            <a:off x="1662113" y="1903413"/>
            <a:ext cx="2430462" cy="1190625"/>
          </a:xfrm>
          <a:prstGeom prst="rect">
            <a:avLst/>
          </a:prstGeom>
          <a:solidFill>
            <a:srgbClr val="EB89A5"/>
          </a:solidFill>
          <a:ln w="2857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600">
                <a:solidFill>
                  <a:srgbClr val="000000"/>
                </a:solidFill>
              </a:rPr>
              <a:t>Query: sequence</a:t>
            </a:r>
          </a:p>
        </p:txBody>
      </p:sp>
      <p:sp>
        <p:nvSpPr>
          <p:cNvPr id="15364" name="Text Box 4"/>
          <p:cNvSpPr txBox="1">
            <a:spLocks noChangeArrowheads="1"/>
          </p:cNvSpPr>
          <p:nvPr/>
        </p:nvSpPr>
        <p:spPr bwMode="auto">
          <a:xfrm>
            <a:off x="4926013" y="1897063"/>
            <a:ext cx="2430462" cy="1190625"/>
          </a:xfrm>
          <a:prstGeom prst="rect">
            <a:avLst/>
          </a:prstGeom>
          <a:solidFill>
            <a:srgbClr val="FFFF00"/>
          </a:solidFill>
          <a:ln w="2857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600">
                <a:solidFill>
                  <a:srgbClr val="000000"/>
                </a:solidFill>
              </a:rPr>
              <a:t>Query: pattern</a:t>
            </a:r>
          </a:p>
        </p:txBody>
      </p:sp>
      <p:sp>
        <p:nvSpPr>
          <p:cNvPr id="15365" name="Line 5"/>
          <p:cNvSpPr>
            <a:spLocks noChangeShapeType="1"/>
          </p:cNvSpPr>
          <p:nvPr/>
        </p:nvSpPr>
        <p:spPr bwMode="auto">
          <a:xfrm flipH="1">
            <a:off x="2484438" y="3205163"/>
            <a:ext cx="536575" cy="979487"/>
          </a:xfrm>
          <a:prstGeom prst="line">
            <a:avLst/>
          </a:prstGeom>
          <a:noFill/>
          <a:ln w="57150">
            <a:solidFill>
              <a:srgbClr val="FF99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66" name="Line 6"/>
          <p:cNvSpPr>
            <a:spLocks noChangeShapeType="1"/>
          </p:cNvSpPr>
          <p:nvPr/>
        </p:nvSpPr>
        <p:spPr bwMode="auto">
          <a:xfrm>
            <a:off x="5837238" y="3260725"/>
            <a:ext cx="822325" cy="849313"/>
          </a:xfrm>
          <a:prstGeom prst="line">
            <a:avLst/>
          </a:prstGeom>
          <a:noFill/>
          <a:ln w="57150">
            <a:solidFill>
              <a:srgbClr val="FF99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67" name="Text Box 7"/>
          <p:cNvSpPr txBox="1">
            <a:spLocks noChangeArrowheads="1"/>
          </p:cNvSpPr>
          <p:nvPr/>
        </p:nvSpPr>
        <p:spPr bwMode="auto">
          <a:xfrm>
            <a:off x="684213" y="4349750"/>
            <a:ext cx="2946400" cy="822325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400"/>
              <a:t>Result: all patterns found in sequence</a:t>
            </a:r>
          </a:p>
        </p:txBody>
      </p:sp>
      <p:sp>
        <p:nvSpPr>
          <p:cNvPr id="15368" name="Text Box 8"/>
          <p:cNvSpPr txBox="1">
            <a:spLocks noChangeArrowheads="1"/>
          </p:cNvSpPr>
          <p:nvPr/>
        </p:nvSpPr>
        <p:spPr bwMode="auto">
          <a:xfrm>
            <a:off x="5703888" y="4343400"/>
            <a:ext cx="3268662" cy="1187450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400"/>
              <a:t>Result: all sequences which adhere to this pattern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07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76200"/>
            <a:ext cx="77724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/>
              <a:t>prosite sequence query</a:t>
            </a:r>
          </a:p>
        </p:txBody>
      </p:sp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3" cstate="print"/>
          <a:srcRect t="13884" r="1237" b="13899"/>
          <a:stretch>
            <a:fillRect/>
          </a:stretch>
        </p:blipFill>
        <p:spPr bwMode="auto">
          <a:xfrm>
            <a:off x="236538" y="1395413"/>
            <a:ext cx="8574087" cy="5014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8" name="AutoShape 4"/>
          <p:cNvSpPr>
            <a:spLocks noChangeArrowheads="1"/>
          </p:cNvSpPr>
          <p:nvPr/>
        </p:nvSpPr>
        <p:spPr bwMode="auto">
          <a:xfrm>
            <a:off x="271463" y="5029200"/>
            <a:ext cx="3973512" cy="1146175"/>
          </a:xfrm>
          <a:prstGeom prst="roundRect">
            <a:avLst>
              <a:gd name="adj" fmla="val 16667"/>
            </a:avLst>
          </a:prstGeom>
          <a:noFill/>
          <a:ln w="19050" algn="ctr">
            <a:solidFill>
              <a:srgbClr val="FF33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3" cstate="print"/>
          <a:srcRect t="5632" r="3255" b="12517"/>
          <a:stretch>
            <a:fillRect/>
          </a:stretch>
        </p:blipFill>
        <p:spPr bwMode="auto">
          <a:xfrm>
            <a:off x="727075" y="12700"/>
            <a:ext cx="6867525" cy="420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4" cstate="print"/>
          <a:srcRect t="40576" r="3255" b="11523"/>
          <a:stretch>
            <a:fillRect/>
          </a:stretch>
        </p:blipFill>
        <p:spPr bwMode="auto">
          <a:xfrm>
            <a:off x="728663" y="4240213"/>
            <a:ext cx="6891337" cy="2386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675" y="1254125"/>
            <a:ext cx="9012238" cy="5605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048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Prosite profile</a:t>
            </a:r>
          </a:p>
        </p:txBody>
      </p:sp>
      <p:sp>
        <p:nvSpPr>
          <p:cNvPr id="504837" name="Oval 5"/>
          <p:cNvSpPr>
            <a:spLocks noChangeArrowheads="1"/>
          </p:cNvSpPr>
          <p:nvPr/>
        </p:nvSpPr>
        <p:spPr bwMode="auto">
          <a:xfrm>
            <a:off x="3411538" y="1906588"/>
            <a:ext cx="1233487" cy="612775"/>
          </a:xfrm>
          <a:prstGeom prst="ellipse">
            <a:avLst/>
          </a:prstGeom>
          <a:noFill/>
          <a:ln w="28575" algn="ctr">
            <a:solidFill>
              <a:srgbClr val="FF99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4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048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048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483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6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71438" y="1600200"/>
            <a:ext cx="9001125" cy="4949825"/>
          </a:xfrm>
        </p:spPr>
      </p:pic>
      <p:sp>
        <p:nvSpPr>
          <p:cNvPr id="5058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Prosite profile </a:t>
            </a:r>
            <a:r>
              <a:rPr lang="en-US">
                <a:sym typeface="Wingdings" pitchFamily="2" charset="2"/>
              </a:rPr>
              <a:t> sequence logo</a:t>
            </a:r>
            <a:endParaRPr lang="en-US"/>
          </a:p>
        </p:txBody>
      </p:sp>
      <p:sp>
        <p:nvSpPr>
          <p:cNvPr id="505860" name="Oval 4"/>
          <p:cNvSpPr>
            <a:spLocks noChangeArrowheads="1"/>
          </p:cNvSpPr>
          <p:nvPr/>
        </p:nvSpPr>
        <p:spPr bwMode="auto">
          <a:xfrm>
            <a:off x="0" y="4283075"/>
            <a:ext cx="2514600" cy="304800"/>
          </a:xfrm>
          <a:prstGeom prst="ellipse">
            <a:avLst/>
          </a:prstGeom>
          <a:noFill/>
          <a:ln w="28575" algn="ctr">
            <a:solidFill>
              <a:srgbClr val="FF99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058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058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5860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8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Sequence logo</a:t>
            </a:r>
          </a:p>
        </p:txBody>
      </p:sp>
      <p:pic>
        <p:nvPicPr>
          <p:cNvPr id="20483" name="Picture 7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3" cstate="print"/>
          <a:srcRect/>
          <a:stretch>
            <a:fillRect/>
          </a:stretch>
        </p:blipFill>
        <p:spPr/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9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WebLogo</a:t>
            </a:r>
          </a:p>
        </p:txBody>
      </p:sp>
      <p:pic>
        <p:nvPicPr>
          <p:cNvPr id="21507" name="Picture 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3" cstate="print"/>
          <a:srcRect/>
          <a:stretch>
            <a:fillRect/>
          </a:stretch>
        </p:blipFill>
        <p:spPr>
          <a:noFill/>
        </p:spPr>
      </p:pic>
      <p:sp>
        <p:nvSpPr>
          <p:cNvPr id="21508" name="Rectangle 4"/>
          <p:cNvSpPr>
            <a:spLocks noChangeArrowheads="1"/>
          </p:cNvSpPr>
          <p:nvPr/>
        </p:nvSpPr>
        <p:spPr bwMode="auto">
          <a:xfrm>
            <a:off x="2657475" y="6232525"/>
            <a:ext cx="38290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hlinkClick r:id="rId4"/>
              </a:rPr>
              <a:t>http://weblogo.berkeley.edu/logo.cgi</a:t>
            </a:r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3" cstate="print"/>
          <a:srcRect/>
          <a:stretch>
            <a:fillRect/>
          </a:stretch>
        </p:blipFill>
        <p:spPr/>
      </p:pic>
      <p:sp>
        <p:nvSpPr>
          <p:cNvPr id="501763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4000"/>
              <a:t>Searching Prosite with a sequence</a:t>
            </a:r>
          </a:p>
        </p:txBody>
      </p:sp>
      <p:sp>
        <p:nvSpPr>
          <p:cNvPr id="22532" name="Oval 4"/>
          <p:cNvSpPr>
            <a:spLocks noChangeArrowheads="1"/>
          </p:cNvSpPr>
          <p:nvPr/>
        </p:nvSpPr>
        <p:spPr bwMode="auto">
          <a:xfrm>
            <a:off x="325438" y="5588000"/>
            <a:ext cx="739775" cy="371475"/>
          </a:xfrm>
          <a:prstGeom prst="ellipse">
            <a:avLst/>
          </a:prstGeom>
          <a:noFill/>
          <a:ln w="28575" algn="ctr">
            <a:solidFill>
              <a:srgbClr val="FF99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4000"/>
              <a:t>Patterns with a high probability of occurrence</a:t>
            </a:r>
            <a:r>
              <a:rPr lang="he-IL" sz="4000"/>
              <a:t> </a:t>
            </a:r>
            <a:endParaRPr lang="en-US" sz="4000"/>
          </a:p>
        </p:txBody>
      </p:sp>
      <p:sp>
        <p:nvSpPr>
          <p:cNvPr id="4986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22463"/>
            <a:ext cx="8229600" cy="4525962"/>
          </a:xfrm>
        </p:spPr>
        <p:txBody>
          <a:bodyPr/>
          <a:lstStyle/>
          <a:p>
            <a:pPr algn="l" rtl="0" eaLnBrk="1" hangingPunct="1">
              <a:defRPr/>
            </a:pPr>
            <a:r>
              <a:rPr lang="en-US" sz="2800"/>
              <a:t>Entries describing commonly found post-translational modifications or compositionally biased regions.</a:t>
            </a:r>
          </a:p>
          <a:p>
            <a:pPr algn="l" rtl="0" eaLnBrk="1" hangingPunct="1">
              <a:defRPr/>
            </a:pPr>
            <a:r>
              <a:rPr lang="en-US" sz="2800"/>
              <a:t>Found in the majority of known protein sequences </a:t>
            </a:r>
          </a:p>
          <a:p>
            <a:pPr algn="l" rtl="0" eaLnBrk="1" hangingPunct="1">
              <a:defRPr/>
            </a:pPr>
            <a:r>
              <a:rPr lang="en-US" sz="2800"/>
              <a:t>High probability of occurrence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5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3" cstate="print"/>
          <a:srcRect/>
          <a:stretch>
            <a:fillRect/>
          </a:stretch>
        </p:blipFill>
        <p:spPr/>
      </p:pic>
      <p:sp>
        <p:nvSpPr>
          <p:cNvPr id="490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Searching Prosite with a pattern</a:t>
            </a:r>
          </a:p>
        </p:txBody>
      </p:sp>
      <p:sp>
        <p:nvSpPr>
          <p:cNvPr id="24580" name="Oval 4"/>
          <p:cNvSpPr>
            <a:spLocks noChangeArrowheads="1"/>
          </p:cNvSpPr>
          <p:nvPr/>
        </p:nvSpPr>
        <p:spPr bwMode="auto">
          <a:xfrm>
            <a:off x="4692650" y="3878263"/>
            <a:ext cx="1185863" cy="179387"/>
          </a:xfrm>
          <a:prstGeom prst="ellipse">
            <a:avLst/>
          </a:prstGeom>
          <a:noFill/>
          <a:ln w="28575" algn="ctr">
            <a:solidFill>
              <a:srgbClr val="FF99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3" cstate="print"/>
          <a:srcRect t="24707" r="2383" b="8496"/>
          <a:stretch>
            <a:fillRect/>
          </a:stretch>
        </p:blipFill>
        <p:spPr bwMode="auto">
          <a:xfrm>
            <a:off x="300038" y="1495425"/>
            <a:ext cx="8609012" cy="4713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9171" name="Rectangle 3"/>
          <p:cNvSpPr>
            <a:spLocks noGrp="1" noChangeArrowheads="1"/>
          </p:cNvSpPr>
          <p:nvPr>
            <p:ph type="title"/>
          </p:nvPr>
        </p:nvSpPr>
        <p:spPr>
          <a:xfrm>
            <a:off x="685800" y="76200"/>
            <a:ext cx="7772400" cy="1143000"/>
          </a:xfrm>
        </p:spPr>
        <p:txBody>
          <a:bodyPr anchorCtr="0"/>
          <a:lstStyle/>
          <a:p>
            <a:pPr eaLnBrk="1" hangingPunct="1">
              <a:defRPr/>
            </a:pPr>
            <a:r>
              <a:rPr lang="en-US"/>
              <a:t>prosite pattern query</a:t>
            </a:r>
          </a:p>
        </p:txBody>
      </p:sp>
      <p:sp>
        <p:nvSpPr>
          <p:cNvPr id="25604" name="Oval 4"/>
          <p:cNvSpPr>
            <a:spLocks noChangeArrowheads="1"/>
          </p:cNvSpPr>
          <p:nvPr/>
        </p:nvSpPr>
        <p:spPr bwMode="auto">
          <a:xfrm>
            <a:off x="3602038" y="2732088"/>
            <a:ext cx="3722687" cy="1431925"/>
          </a:xfrm>
          <a:prstGeom prst="ellipse">
            <a:avLst/>
          </a:prstGeom>
          <a:noFill/>
          <a:ln w="19050">
            <a:solidFill>
              <a:srgbClr val="FF33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3" cstate="print"/>
          <a:srcRect t="13899" r="1068" b="2214"/>
          <a:stretch>
            <a:fillRect/>
          </a:stretch>
        </p:blipFill>
        <p:spPr bwMode="auto">
          <a:xfrm>
            <a:off x="369888" y="336550"/>
            <a:ext cx="8274050" cy="5611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7" name="Oval 3"/>
          <p:cNvSpPr>
            <a:spLocks noChangeArrowheads="1"/>
          </p:cNvSpPr>
          <p:nvPr/>
        </p:nvSpPr>
        <p:spPr bwMode="auto">
          <a:xfrm>
            <a:off x="344488" y="3033713"/>
            <a:ext cx="677862" cy="290512"/>
          </a:xfrm>
          <a:prstGeom prst="ellipse">
            <a:avLst/>
          </a:prstGeom>
          <a:noFill/>
          <a:ln w="19050">
            <a:solidFill>
              <a:srgbClr val="FF33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3" cstate="print"/>
          <a:srcRect t="22168" r="2643"/>
          <a:stretch>
            <a:fillRect/>
          </a:stretch>
        </p:blipFill>
        <p:spPr bwMode="auto">
          <a:xfrm>
            <a:off x="173038" y="411163"/>
            <a:ext cx="8751887" cy="559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78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308975" cy="1139825"/>
          </a:xfrm>
        </p:spPr>
        <p:txBody>
          <a:bodyPr/>
          <a:lstStyle/>
          <a:p>
            <a:pPr rtl="0" eaLnBrk="1" hangingPunct="1">
              <a:defRPr/>
            </a:pPr>
            <a:r>
              <a:rPr lang="en-US" sz="4000"/>
              <a:t>Searching Prosite with a Prosite AC</a:t>
            </a:r>
          </a:p>
        </p:txBody>
      </p:sp>
      <p:pic>
        <p:nvPicPr>
          <p:cNvPr id="28675" name="Picture 7"/>
          <p:cNvPicPr>
            <a:picLocks noChangeAspect="1" noChangeArrowheads="1"/>
          </p:cNvPicPr>
          <p:nvPr/>
        </p:nvPicPr>
        <p:blipFill>
          <a:blip r:embed="rId3" cstate="print"/>
          <a:srcRect t="28886"/>
          <a:stretch>
            <a:fillRect/>
          </a:stretch>
        </p:blipFill>
        <p:spPr bwMode="auto">
          <a:xfrm>
            <a:off x="0" y="2146300"/>
            <a:ext cx="9144000" cy="471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02792" name="Oval 8"/>
          <p:cNvSpPr>
            <a:spLocks noChangeArrowheads="1"/>
          </p:cNvSpPr>
          <p:nvPr/>
        </p:nvSpPr>
        <p:spPr bwMode="auto">
          <a:xfrm>
            <a:off x="4433888" y="2979738"/>
            <a:ext cx="1192212" cy="812800"/>
          </a:xfrm>
          <a:prstGeom prst="ellipse">
            <a:avLst/>
          </a:prstGeom>
          <a:noFill/>
          <a:ln w="28575" algn="ctr">
            <a:solidFill>
              <a:srgbClr val="FF99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02793" name="Oval 9"/>
          <p:cNvSpPr>
            <a:spLocks noChangeArrowheads="1"/>
          </p:cNvSpPr>
          <p:nvPr/>
        </p:nvSpPr>
        <p:spPr bwMode="auto">
          <a:xfrm>
            <a:off x="5665788" y="5189538"/>
            <a:ext cx="1955800" cy="812800"/>
          </a:xfrm>
          <a:prstGeom prst="ellipse">
            <a:avLst/>
          </a:prstGeom>
          <a:noFill/>
          <a:ln w="28575" algn="ctr">
            <a:solidFill>
              <a:srgbClr val="FF99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7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027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027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027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027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2792" grpId="0" animBg="1"/>
      <p:bldP spid="502793" grpId="0" animBg="1"/>
    </p:bldLst>
  </p:timing>
</p:sld>
</file>

<file path=ppt/theme/theme1.xml><?xml version="1.0" encoding="utf-8"?>
<a:theme xmlns:a="http://schemas.openxmlformats.org/drawingml/2006/main" name="Ripple">
  <a:themeElements>
    <a:clrScheme name="Ripple 3">
      <a:dk1>
        <a:srgbClr val="008AE8"/>
      </a:dk1>
      <a:lt1>
        <a:srgbClr val="FFFFFF"/>
      </a:lt1>
      <a:dk2>
        <a:srgbClr val="0068AE"/>
      </a:dk2>
      <a:lt2>
        <a:srgbClr val="CCECFF"/>
      </a:lt2>
      <a:accent1>
        <a:srgbClr val="009999"/>
      </a:accent1>
      <a:accent2>
        <a:srgbClr val="0088E4"/>
      </a:accent2>
      <a:accent3>
        <a:srgbClr val="AAB9D3"/>
      </a:accent3>
      <a:accent4>
        <a:srgbClr val="DADADA"/>
      </a:accent4>
      <a:accent5>
        <a:srgbClr val="AACACA"/>
      </a:accent5>
      <a:accent6>
        <a:srgbClr val="007BCF"/>
      </a:accent6>
      <a:hlink>
        <a:srgbClr val="99FF99"/>
      </a:hlink>
      <a:folHlink>
        <a:srgbClr val="AFE1FF"/>
      </a:folHlink>
    </a:clrScheme>
    <a:fontScheme name="Rippl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1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1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Ripple 1">
        <a:dk1>
          <a:srgbClr val="2B2B85"/>
        </a:dk1>
        <a:lt1>
          <a:srgbClr val="FFFFFF"/>
        </a:lt1>
        <a:dk2>
          <a:srgbClr val="00254A"/>
        </a:dk2>
        <a:lt2>
          <a:srgbClr val="C0C0C0"/>
        </a:lt2>
        <a:accent1>
          <a:srgbClr val="0099FF"/>
        </a:accent1>
        <a:accent2>
          <a:srgbClr val="006699"/>
        </a:accent2>
        <a:accent3>
          <a:srgbClr val="AAACB1"/>
        </a:accent3>
        <a:accent4>
          <a:srgbClr val="DADADA"/>
        </a:accent4>
        <a:accent5>
          <a:srgbClr val="AACAFF"/>
        </a:accent5>
        <a:accent6>
          <a:srgbClr val="005C8A"/>
        </a:accent6>
        <a:hlink>
          <a:srgbClr val="99CCFF"/>
        </a:hlink>
        <a:folHlink>
          <a:srgbClr val="8F8FB5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pple 2">
        <a:dk1>
          <a:srgbClr val="3B4B5D"/>
        </a:dk1>
        <a:lt1>
          <a:srgbClr val="FFFFFF"/>
        </a:lt1>
        <a:dk2>
          <a:srgbClr val="466886"/>
        </a:dk2>
        <a:lt2>
          <a:srgbClr val="CCECFF"/>
        </a:lt2>
        <a:accent1>
          <a:srgbClr val="6D9D97"/>
        </a:accent1>
        <a:accent2>
          <a:srgbClr val="53718C"/>
        </a:accent2>
        <a:accent3>
          <a:srgbClr val="B0B9C3"/>
        </a:accent3>
        <a:accent4>
          <a:srgbClr val="DADADA"/>
        </a:accent4>
        <a:accent5>
          <a:srgbClr val="BACCC9"/>
        </a:accent5>
        <a:accent6>
          <a:srgbClr val="4A667E"/>
        </a:accent6>
        <a:hlink>
          <a:srgbClr val="99CCFF"/>
        </a:hlink>
        <a:folHlink>
          <a:srgbClr val="A97CF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pple 3">
        <a:dk1>
          <a:srgbClr val="008AE8"/>
        </a:dk1>
        <a:lt1>
          <a:srgbClr val="FFFFFF"/>
        </a:lt1>
        <a:dk2>
          <a:srgbClr val="0068AE"/>
        </a:dk2>
        <a:lt2>
          <a:srgbClr val="CCECFF"/>
        </a:lt2>
        <a:accent1>
          <a:srgbClr val="009999"/>
        </a:accent1>
        <a:accent2>
          <a:srgbClr val="0088E4"/>
        </a:accent2>
        <a:accent3>
          <a:srgbClr val="AAB9D3"/>
        </a:accent3>
        <a:accent4>
          <a:srgbClr val="DADADA"/>
        </a:accent4>
        <a:accent5>
          <a:srgbClr val="AACACA"/>
        </a:accent5>
        <a:accent6>
          <a:srgbClr val="007BCF"/>
        </a:accent6>
        <a:hlink>
          <a:srgbClr val="99FF99"/>
        </a:hlink>
        <a:folHlink>
          <a:srgbClr val="AFE1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pple 4">
        <a:dk1>
          <a:srgbClr val="9B69FF"/>
        </a:dk1>
        <a:lt1>
          <a:srgbClr val="FFFFFF"/>
        </a:lt1>
        <a:dk2>
          <a:srgbClr val="666699"/>
        </a:dk2>
        <a:lt2>
          <a:srgbClr val="D9D9FF"/>
        </a:lt2>
        <a:accent1>
          <a:srgbClr val="66CCFF"/>
        </a:accent1>
        <a:accent2>
          <a:srgbClr val="9966FF"/>
        </a:accent2>
        <a:accent3>
          <a:srgbClr val="B8B8CA"/>
        </a:accent3>
        <a:accent4>
          <a:srgbClr val="DADADA"/>
        </a:accent4>
        <a:accent5>
          <a:srgbClr val="B8E2FF"/>
        </a:accent5>
        <a:accent6>
          <a:srgbClr val="8A5CE7"/>
        </a:accent6>
        <a:hlink>
          <a:srgbClr val="0099CC"/>
        </a:hlink>
        <a:folHlink>
          <a:srgbClr val="0033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pple 5">
        <a:dk1>
          <a:srgbClr val="008080"/>
        </a:dk1>
        <a:lt1>
          <a:srgbClr val="FFFFFF"/>
        </a:lt1>
        <a:dk2>
          <a:srgbClr val="006666"/>
        </a:dk2>
        <a:lt2>
          <a:srgbClr val="FFFFCC"/>
        </a:lt2>
        <a:accent1>
          <a:srgbClr val="0099FF"/>
        </a:accent1>
        <a:accent2>
          <a:srgbClr val="008080"/>
        </a:accent2>
        <a:accent3>
          <a:srgbClr val="AAB8B8"/>
        </a:accent3>
        <a:accent4>
          <a:srgbClr val="DADADA"/>
        </a:accent4>
        <a:accent5>
          <a:srgbClr val="AACAFF"/>
        </a:accent5>
        <a:accent6>
          <a:srgbClr val="007373"/>
        </a:accent6>
        <a:hlink>
          <a:srgbClr val="1ACE9F"/>
        </a:hlink>
        <a:folHlink>
          <a:srgbClr val="A5B5C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pple 6">
        <a:dk1>
          <a:srgbClr val="CDD9D1"/>
        </a:dk1>
        <a:lt1>
          <a:srgbClr val="FFFFFF"/>
        </a:lt1>
        <a:dk2>
          <a:srgbClr val="A3BBA9"/>
        </a:dk2>
        <a:lt2>
          <a:srgbClr val="007D80"/>
        </a:lt2>
        <a:accent1>
          <a:srgbClr val="9CA8A4"/>
        </a:accent1>
        <a:accent2>
          <a:srgbClr val="CBD7CE"/>
        </a:accent2>
        <a:accent3>
          <a:srgbClr val="CEDAD1"/>
        </a:accent3>
        <a:accent4>
          <a:srgbClr val="DADADA"/>
        </a:accent4>
        <a:accent5>
          <a:srgbClr val="CBD1CF"/>
        </a:accent5>
        <a:accent6>
          <a:srgbClr val="B8C3BA"/>
        </a:accent6>
        <a:hlink>
          <a:srgbClr val="009900"/>
        </a:hlink>
        <a:folHlink>
          <a:srgbClr val="0099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pple 7">
        <a:dk1>
          <a:srgbClr val="686B5D"/>
        </a:dk1>
        <a:lt1>
          <a:srgbClr val="DCDAD0"/>
        </a:lt1>
        <a:dk2>
          <a:srgbClr val="525040"/>
        </a:dk2>
        <a:lt2>
          <a:srgbClr val="D3D2A6"/>
        </a:lt2>
        <a:accent1>
          <a:srgbClr val="5D8770"/>
        </a:accent1>
        <a:accent2>
          <a:srgbClr val="686B5D"/>
        </a:accent2>
        <a:accent3>
          <a:srgbClr val="B3B3AF"/>
        </a:accent3>
        <a:accent4>
          <a:srgbClr val="BCBAB1"/>
        </a:accent4>
        <a:accent5>
          <a:srgbClr val="B6C3BB"/>
        </a:accent5>
        <a:accent6>
          <a:srgbClr val="5E6053"/>
        </a:accent6>
        <a:hlink>
          <a:srgbClr val="85B7A9"/>
        </a:hlink>
        <a:folHlink>
          <a:srgbClr val="B8936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pple 8">
        <a:dk1>
          <a:srgbClr val="000000"/>
        </a:dk1>
        <a:lt1>
          <a:srgbClr val="EAEAEA"/>
        </a:lt1>
        <a:dk2>
          <a:srgbClr val="000000"/>
        </a:dk2>
        <a:lt2>
          <a:srgbClr val="B2B2B2"/>
        </a:lt2>
        <a:accent1>
          <a:srgbClr val="A4BCC4"/>
        </a:accent1>
        <a:accent2>
          <a:srgbClr val="FFFFFF"/>
        </a:accent2>
        <a:accent3>
          <a:srgbClr val="F3F3F3"/>
        </a:accent3>
        <a:accent4>
          <a:srgbClr val="000000"/>
        </a:accent4>
        <a:accent5>
          <a:srgbClr val="CFDADE"/>
        </a:accent5>
        <a:accent6>
          <a:srgbClr val="E7E7E7"/>
        </a:accent6>
        <a:hlink>
          <a:srgbClr val="0066FF"/>
        </a:hlink>
        <a:folHlink>
          <a:srgbClr val="00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ipple 9">
        <a:dk1>
          <a:srgbClr val="000000"/>
        </a:dk1>
        <a:lt1>
          <a:srgbClr val="D7D1B9"/>
        </a:lt1>
        <a:dk2>
          <a:srgbClr val="B39257"/>
        </a:dk2>
        <a:lt2>
          <a:srgbClr val="B1A887"/>
        </a:lt2>
        <a:accent1>
          <a:srgbClr val="FFCC66"/>
        </a:accent1>
        <a:accent2>
          <a:srgbClr val="E6E3AC"/>
        </a:accent2>
        <a:accent3>
          <a:srgbClr val="E8E5D9"/>
        </a:accent3>
        <a:accent4>
          <a:srgbClr val="000000"/>
        </a:accent4>
        <a:accent5>
          <a:srgbClr val="FFE2B8"/>
        </a:accent5>
        <a:accent6>
          <a:srgbClr val="D0CE9B"/>
        </a:accent6>
        <a:hlink>
          <a:srgbClr val="666633"/>
        </a:hlink>
        <a:folHlink>
          <a:srgbClr val="9C98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Motiv sady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iv sady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Ripple</Template>
  <TotalTime>12971</TotalTime>
  <Words>658</Words>
  <Application>Microsoft Macintosh PowerPoint</Application>
  <PresentationFormat>On-screen Show (4:3)</PresentationFormat>
  <Paragraphs>192</Paragraphs>
  <Slides>26</Slides>
  <Notes>26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2" baseType="lpstr">
      <vt:lpstr>Arial</vt:lpstr>
      <vt:lpstr>Comic Sans MS</vt:lpstr>
      <vt:lpstr>Courier New</vt:lpstr>
      <vt:lpstr>Times New Roman</vt:lpstr>
      <vt:lpstr>Wingdings</vt:lpstr>
      <vt:lpstr>Ripple</vt:lpstr>
      <vt:lpstr>Protein motifs  and Prosite </vt:lpstr>
      <vt:lpstr>Turning information into knowledge</vt:lpstr>
      <vt:lpstr>From sequence to function</vt:lpstr>
      <vt:lpstr>What is a motif?</vt:lpstr>
      <vt:lpstr>More loosely defined motifs</vt:lpstr>
      <vt:lpstr>Syntax of a pattern</vt:lpstr>
      <vt:lpstr>Patterns</vt:lpstr>
      <vt:lpstr>Patterns - syntax</vt:lpstr>
      <vt:lpstr>Profile-pattern-consensus</vt:lpstr>
      <vt:lpstr>http://www.expasy.ch/prosite/</vt:lpstr>
      <vt:lpstr>Prosite</vt:lpstr>
      <vt:lpstr>Prosite</vt:lpstr>
      <vt:lpstr>Scanning Prosite</vt:lpstr>
      <vt:lpstr>prosite sequence query</vt:lpstr>
      <vt:lpstr>PowerPoint Presentation</vt:lpstr>
      <vt:lpstr>Prosite profile</vt:lpstr>
      <vt:lpstr>Prosite profile  sequence logo</vt:lpstr>
      <vt:lpstr>Sequence logo</vt:lpstr>
      <vt:lpstr>WebLogo</vt:lpstr>
      <vt:lpstr>Searching Prosite with a sequence</vt:lpstr>
      <vt:lpstr>Patterns with a high probability of occurrence </vt:lpstr>
      <vt:lpstr>Searching Prosite with a pattern</vt:lpstr>
      <vt:lpstr>prosite pattern query</vt:lpstr>
      <vt:lpstr>PowerPoint Presentation</vt:lpstr>
      <vt:lpstr>PowerPoint Presentation</vt:lpstr>
      <vt:lpstr>Searching Prosite with a Prosite AC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Microsoft Office User</cp:lastModifiedBy>
  <cp:revision>230</cp:revision>
  <cp:lastPrinted>1601-01-01T00:00:00Z</cp:lastPrinted>
  <dcterms:created xsi:type="dcterms:W3CDTF">1601-01-01T00:00:00Z</dcterms:created>
  <dcterms:modified xsi:type="dcterms:W3CDTF">2025-04-11T06:55:32Z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  <property fmtid="{D5CDD505-2E9C-101B-9397-08002B2CF9AE}" pid="3" name="LCID">
    <vt:i4>1037</vt:i4>
  </property>
</Properties>
</file>