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57" r:id="rId1"/>
  </p:sldMasterIdLst>
  <p:notesMasterIdLst>
    <p:notesMasterId r:id="rId28"/>
  </p:notesMasterIdLst>
  <p:handoutMasterIdLst>
    <p:handoutMasterId r:id="rId29"/>
  </p:handoutMasterIdLst>
  <p:sldIdLst>
    <p:sldId id="398" r:id="rId2"/>
    <p:sldId id="370" r:id="rId3"/>
    <p:sldId id="371" r:id="rId4"/>
    <p:sldId id="345" r:id="rId5"/>
    <p:sldId id="346" r:id="rId6"/>
    <p:sldId id="347" r:id="rId7"/>
    <p:sldId id="348" r:id="rId8"/>
    <p:sldId id="349" r:id="rId9"/>
    <p:sldId id="351" r:id="rId10"/>
    <p:sldId id="372" r:id="rId11"/>
    <p:sldId id="359" r:id="rId12"/>
    <p:sldId id="360" r:id="rId13"/>
    <p:sldId id="353" r:id="rId14"/>
    <p:sldId id="373" r:id="rId15"/>
    <p:sldId id="374" r:id="rId16"/>
    <p:sldId id="366" r:id="rId17"/>
    <p:sldId id="367" r:id="rId18"/>
    <p:sldId id="368" r:id="rId19"/>
    <p:sldId id="369" r:id="rId20"/>
    <p:sldId id="363" r:id="rId21"/>
    <p:sldId id="361" r:id="rId22"/>
    <p:sldId id="357" r:id="rId23"/>
    <p:sldId id="375" r:id="rId24"/>
    <p:sldId id="376" r:id="rId25"/>
    <p:sldId id="377" r:id="rId26"/>
    <p:sldId id="364" r:id="rId2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CCCC"/>
    <a:srgbClr val="FF7C80"/>
    <a:srgbClr val="FFFF00"/>
    <a:srgbClr val="00FFFF"/>
    <a:srgbClr val="663300"/>
    <a:srgbClr val="FFFFCC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576" autoAdjust="0"/>
    <p:restoredTop sz="94681" autoAdjust="0"/>
  </p:normalViewPr>
  <p:slideViewPr>
    <p:cSldViewPr snapToGrid="0" snapToObjects="1">
      <p:cViewPr varScale="1">
        <p:scale>
          <a:sx n="104" d="100"/>
          <a:sy n="104" d="100"/>
        </p:scale>
        <p:origin x="-121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12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BA13243C-CCF5-4984-BF41-1E99E0BC9F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205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noProof="0" smtClean="0"/>
              <a:t>לחץ כדי לערוך סגנונות טקסט של תבנית בסיס</a:t>
            </a:r>
          </a:p>
          <a:p>
            <a:pPr lvl="1"/>
            <a:r>
              <a:rPr lang="he-IL" noProof="0" smtClean="0"/>
              <a:t>רמה שנייה</a:t>
            </a:r>
          </a:p>
          <a:p>
            <a:pPr lvl="2"/>
            <a:r>
              <a:rPr lang="he-IL" noProof="0" smtClean="0"/>
              <a:t>רמה שלישית</a:t>
            </a:r>
          </a:p>
          <a:p>
            <a:pPr lvl="3"/>
            <a:r>
              <a:rPr lang="he-IL" noProof="0" smtClean="0"/>
              <a:t>רמה רביעית</a:t>
            </a:r>
          </a:p>
          <a:p>
            <a:pPr lvl="4"/>
            <a:r>
              <a:rPr lang="he-IL" noProof="0" smtClean="0"/>
              <a:t>רמה חמישית</a:t>
            </a:r>
          </a:p>
        </p:txBody>
      </p:sp>
      <p:sp>
        <p:nvSpPr>
          <p:cNvPr id="7174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9C90A6F-41EA-4802-9EE8-F70F6E0E29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712D1-AA77-4597-9138-6A79F2A97D6D}" type="slidenum">
              <a:rPr lang="ar-SA" smtClean="0"/>
              <a:pPr/>
              <a:t>1</a:t>
            </a:fld>
            <a:endParaRPr 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D5C750-1234-47E4-99E5-E752180C4F6E}" type="slidenum">
              <a:rPr lang="ar-SA" smtClean="0"/>
              <a:pPr/>
              <a:t>2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D3348-8AE4-43B0-BF41-D4C4443CC738}" type="slidenum">
              <a:rPr lang="ar-SA" smtClean="0"/>
              <a:pPr/>
              <a:t>3</a:t>
            </a:fld>
            <a:endParaRPr 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FA2636-6C13-4952-BB56-ACF5EAF8FFE8}" type="slidenum">
              <a:rPr lang="ar-SA" smtClean="0"/>
              <a:pPr/>
              <a:t>4</a:t>
            </a:fld>
            <a:endParaRPr 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5FCDB-051C-4D53-9F10-0680D06357D3}" type="slidenum">
              <a:rPr lang="ar-SA" smtClean="0"/>
              <a:pPr/>
              <a:t>5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A3A57C-8D2B-451F-987B-8DB83F19531B}" type="slidenum">
              <a:rPr lang="ar-SA" smtClean="0"/>
              <a:pPr/>
              <a:t>6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6FF2D2-181F-4583-B467-6937AA376649}" type="slidenum">
              <a:rPr lang="ar-SA" smtClean="0"/>
              <a:pPr/>
              <a:t>7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88A3F7-B0F6-437D-9A64-4255E5548BE1}" type="slidenum">
              <a:rPr lang="ar-SA" smtClean="0"/>
              <a:pPr/>
              <a:t>8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37FD9-D4C1-47E2-B5B4-FACD4D40C6B7}" type="slidenum">
              <a:rPr lang="ar-SA" smtClean="0"/>
              <a:pPr/>
              <a:t>9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96CA6D-3BB5-47FC-BB38-43A0D2CB423C}" type="slidenum">
              <a:rPr lang="ar-SA" smtClean="0"/>
              <a:pPr/>
              <a:t>10</a:t>
            </a:fld>
            <a:endParaRPr lang="en-US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255DD8-4226-414A-92E5-DC41EF031049}" type="slidenum">
              <a:rPr lang="ar-SA" smtClean="0"/>
              <a:pPr/>
              <a:t>11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496C89-79C7-4D1F-8497-3B1BC4312B00}" type="slidenum">
              <a:rPr lang="ar-SA" smtClean="0"/>
              <a:pPr/>
              <a:t>12</a:t>
            </a:fld>
            <a:endParaRPr 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812210-5D4F-479F-BBBF-17DCFFFFE1CD}" type="slidenum">
              <a:rPr lang="ar-SA" smtClean="0"/>
              <a:pPr/>
              <a:t>13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ADD62C-CEAC-4FC7-BA35-9910F48E6ADE}" type="slidenum">
              <a:rPr lang="ar-SA" smtClean="0"/>
              <a:pPr/>
              <a:t>14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119E3C-4161-46D0-877E-599B04668924}" type="slidenum">
              <a:rPr lang="ar-SA" smtClean="0"/>
              <a:pPr/>
              <a:t>15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4F5055-4221-40E4-B86E-F3E4AD7307F4}" type="slidenum">
              <a:rPr lang="ar-SA" smtClean="0"/>
              <a:pPr/>
              <a:t>16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3E8F96-98A0-4A4F-B930-FD7C304CC601}" type="slidenum">
              <a:rPr lang="ar-SA" smtClean="0"/>
              <a:pPr/>
              <a:t>17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C3CFFF-89C5-444C-82FE-1A594E0499F6}" type="slidenum">
              <a:rPr lang="ar-SA" smtClean="0"/>
              <a:pPr/>
              <a:t>18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930905-2FFB-4273-BE12-A5C462B9A2EB}" type="slidenum">
              <a:rPr lang="ar-SA" smtClean="0"/>
              <a:pPr/>
              <a:t>19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23C02A-4840-4A6B-8A33-30E54BEA66F1}" type="slidenum">
              <a:rPr lang="ar-SA" smtClean="0"/>
              <a:pPr/>
              <a:t>20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217A42-BFC5-4421-9C4C-30EF38E0E845}" type="slidenum">
              <a:rPr lang="ar-SA" smtClean="0"/>
              <a:pPr/>
              <a:t>21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601845-6103-4B32-8939-AB9AAD787814}" type="slidenum">
              <a:rPr lang="ar-SA" smtClean="0"/>
              <a:pPr/>
              <a:t>22</a:t>
            </a:fld>
            <a:endParaRPr 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84FC3B-61F2-47DE-8664-A640E7D875FA}" type="slidenum">
              <a:rPr lang="ar-SA" smtClean="0"/>
              <a:pPr/>
              <a:t>23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C9556B-DC23-44EB-945F-4DF04723DE99}" type="slidenum">
              <a:rPr lang="ar-SA" smtClean="0"/>
              <a:pPr/>
              <a:t>24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E0938D-FBFC-40AC-B8DB-400316EAD952}" type="slidenum">
              <a:rPr lang="ar-SA" smtClean="0"/>
              <a:pPr/>
              <a:t>25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7FA4D8-B6DD-4FCA-A8DD-43806E0B14B1}" type="slidenum">
              <a:rPr lang="ar-SA" smtClean="0"/>
              <a:pPr/>
              <a:t>26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8505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505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74557-FE17-4FFC-9F22-B82EA03DF4A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BE484-A566-4AF3-94AA-3AA3B6C9BDF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2620F-31D4-489B-9732-66A19D852BD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55A36-54A5-41C9-9127-A6325DA22E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60A7F-BD84-4932-9344-3A682575E8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3EEB1-669F-4A36-8935-F29F209A361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AF209-93C5-4CC1-ABC3-C92567DBCCD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F4CCC-E524-41AF-857F-F68C1F272F4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22631-6173-461B-A60C-8DC48602D7B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B72DC-2B9C-4631-B4BF-AA6D4E0D03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5B7B6-57B4-4F4F-BCD9-0F247D516B4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8397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8397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8398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8400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8402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8403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8403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403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403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03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03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12B0CB-A418-4A57-9B33-B8CB7CD95F9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iming>
    <p:tnLst>
      <p:par>
        <p:cTn id="1" dur="indefinite" restart="never" nodeType="tmRoot"/>
      </p:par>
    </p:tnLst>
  </p:timing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logo.berkeley.edu/logo.cgi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138" y="2905125"/>
            <a:ext cx="7918450" cy="1047750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6000" b="1" dirty="0" smtClean="0">
                <a:solidFill>
                  <a:srgbClr val="FFFF00"/>
                </a:solidFill>
                <a:latin typeface="Comic Sans MS" pitchFamily="66" charset="0"/>
              </a:rPr>
              <a:t>Protein motifs</a:t>
            </a:r>
            <a:br>
              <a:rPr lang="en-US" sz="6000" b="1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6000" b="1" dirty="0" smtClean="0">
                <a:solidFill>
                  <a:srgbClr val="FFFF00"/>
                </a:solidFill>
                <a:latin typeface="Comic Sans MS" pitchFamily="66" charset="0"/>
              </a:rPr>
              <a:t> and</a:t>
            </a:r>
            <a:br>
              <a:rPr lang="en-US" sz="6000" b="1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6000" b="1" dirty="0" err="1" smtClean="0">
                <a:solidFill>
                  <a:srgbClr val="FFFF00"/>
                </a:solidFill>
                <a:latin typeface="Comic Sans MS" pitchFamily="66" charset="0"/>
              </a:rPr>
              <a:t>Prosite</a:t>
            </a:r>
            <a:r>
              <a:rPr lang="en-US" sz="6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endParaRPr lang="en-US" sz="2800" b="1" dirty="0" smtClean="0">
              <a:solidFill>
                <a:srgbClr val="FFCCCC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Turning information into knowledge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smtClean="0"/>
              <a:t>The outcome of a sequencing project is masses of raw data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mtClean="0"/>
              <a:t>The challenge is to turn this </a:t>
            </a:r>
            <a:r>
              <a:rPr lang="en-US" smtClean="0">
                <a:solidFill>
                  <a:srgbClr val="FFCC66"/>
                </a:solidFill>
              </a:rPr>
              <a:t>raw data into biological knowledge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mtClean="0"/>
              <a:t>A valuable tool for this challenge is an automated diagnostic pipe through which newly determined sequences can be streamlined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From sequence to function</a:t>
            </a:r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469188" cy="4525963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sz="2800" smtClean="0"/>
              <a:t>Nature tends to innovate rather than invent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800" smtClean="0"/>
              <a:t>Proteins are composed of functional elements: domains and motifs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 smtClean="0">
                <a:solidFill>
                  <a:srgbClr val="FFFFCC"/>
                </a:solidFill>
              </a:rPr>
              <a:t>Domains</a:t>
            </a:r>
            <a:r>
              <a:rPr lang="en-US" sz="2400" smtClean="0"/>
              <a:t> are structural units that carry out a certain function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 smtClean="0"/>
              <a:t>The same domains are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	shared between different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	proteins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 smtClean="0">
                <a:solidFill>
                  <a:srgbClr val="FFFFCC"/>
                </a:solidFill>
              </a:rPr>
              <a:t>Motifs</a:t>
            </a:r>
            <a:r>
              <a:rPr lang="en-US" sz="2400" smtClean="0"/>
              <a:t> are shorter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	sequences with certain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 smtClean="0"/>
              <a:t>	biological activity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 smtClean="0"/>
          </a:p>
        </p:txBody>
      </p:sp>
      <p:pic>
        <p:nvPicPr>
          <p:cNvPr id="5124" name="Picture 4" descr="knuth-fisher-yates-shuffle-diagra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363" y="4076700"/>
            <a:ext cx="3960812" cy="243522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What is a motif?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u="sng" smtClean="0"/>
              <a:t>A sequence motif</a:t>
            </a:r>
            <a:r>
              <a:rPr lang="en-US" smtClean="0"/>
              <a:t> = a certain sequence that is widespread and conjectured to have biological significance</a:t>
            </a:r>
          </a:p>
          <a:p>
            <a:pPr algn="l" rtl="0" eaLnBrk="1" hangingPunct="1">
              <a:defRPr/>
            </a:pPr>
            <a:r>
              <a:rPr lang="en-US" smtClean="0"/>
              <a:t>Examples:</a:t>
            </a:r>
            <a:br>
              <a:rPr lang="en-US" smtClean="0"/>
            </a:br>
            <a:r>
              <a:rPr lang="en-US" smtClean="0">
                <a:solidFill>
                  <a:srgbClr val="FF00FF"/>
                </a:solidFill>
              </a:rPr>
              <a:t>KDEL</a:t>
            </a:r>
            <a:r>
              <a:rPr lang="en-US" smtClean="0"/>
              <a:t> – ER-lumen retention signal</a:t>
            </a:r>
            <a:br>
              <a:rPr lang="en-US" smtClean="0"/>
            </a:br>
            <a:r>
              <a:rPr lang="en-US" smtClean="0">
                <a:solidFill>
                  <a:srgbClr val="66FFFF"/>
                </a:solidFill>
              </a:rPr>
              <a:t>PKKKRKV</a:t>
            </a:r>
            <a:r>
              <a:rPr lang="en-US" smtClean="0"/>
              <a:t> – an NLS (nuclear localization signal)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More loosely defined motifs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KDEL (usually)</a:t>
            </a:r>
            <a:br>
              <a:rPr lang="en-US" smtClean="0"/>
            </a:br>
            <a:r>
              <a:rPr lang="en-US" smtClean="0"/>
              <a:t>+</a:t>
            </a:r>
          </a:p>
          <a:p>
            <a:pPr algn="l" rtl="0" eaLnBrk="1" hangingPunct="1">
              <a:defRPr/>
            </a:pPr>
            <a:r>
              <a:rPr lang="en-US" smtClean="0"/>
              <a:t>HDEL (rarely) </a:t>
            </a:r>
            <a:br>
              <a:rPr lang="en-US" smtClean="0"/>
            </a:br>
            <a:r>
              <a:rPr lang="en-US" smtClean="0"/>
              <a:t>=</a:t>
            </a:r>
          </a:p>
          <a:p>
            <a:pPr algn="l" rtl="0" eaLnBrk="1" hangingPunct="1">
              <a:defRPr/>
            </a:pPr>
            <a:r>
              <a:rPr lang="en-US" smtClean="0"/>
              <a:t>[HK]-D-E-L:</a:t>
            </a:r>
            <a:br>
              <a:rPr lang="en-US" smtClean="0"/>
            </a:br>
            <a:r>
              <a:rPr lang="en-US" smtClean="0"/>
              <a:t>H </a:t>
            </a:r>
            <a:r>
              <a:rPr lang="en-US" smtClean="0">
                <a:solidFill>
                  <a:srgbClr val="66FFFF"/>
                </a:solidFill>
              </a:rPr>
              <a:t>or</a:t>
            </a:r>
            <a:r>
              <a:rPr lang="en-US" smtClean="0"/>
              <a:t> K at the first position</a:t>
            </a:r>
          </a:p>
          <a:p>
            <a:pPr algn="l" rtl="0" eaLnBrk="1" hangingPunct="1">
              <a:defRPr/>
            </a:pPr>
            <a:r>
              <a:rPr lang="en-US" smtClean="0">
                <a:solidFill>
                  <a:srgbClr val="FFFF00"/>
                </a:solidFill>
              </a:rPr>
              <a:t>This is called a pattern (in Biology), or a regular expression (in computer science)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Syntax of a pattern</a:t>
            </a: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Example: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mtClean="0">
                <a:solidFill>
                  <a:schemeClr val="tx2"/>
                </a:solidFill>
              </a:rPr>
              <a:t>W-x(9,11)-[FYV]-[FYW]-x(6,7)-[GSTNE]</a:t>
            </a:r>
          </a:p>
        </p:txBody>
      </p:sp>
      <p:pic>
        <p:nvPicPr>
          <p:cNvPr id="8196" name="Picture 4" descr="jzbg_fon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3863" y="4038600"/>
            <a:ext cx="36766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Patterns</a:t>
            </a: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mtClean="0">
                <a:solidFill>
                  <a:schemeClr val="tx2"/>
                </a:solidFill>
              </a:rPr>
              <a:t>W-x(9,11)-[FYV]-[FYW]-x(6,7)-[GSTNE]</a:t>
            </a: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 flipH="1" flipV="1">
            <a:off x="1979613" y="2276475"/>
            <a:ext cx="9525" cy="614363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09625" y="2909888"/>
            <a:ext cx="2154238" cy="1006475"/>
          </a:xfrm>
          <a:prstGeom prst="rect">
            <a:avLst/>
          </a:prstGeom>
          <a:solidFill>
            <a:srgbClr val="FFFF99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</a:rPr>
              <a:t>Any amino-acid, between 9-11 times</a:t>
            </a: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V="1">
            <a:off x="3267075" y="2276475"/>
            <a:ext cx="9525" cy="6604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046413" y="2909888"/>
            <a:ext cx="709612" cy="1006475"/>
          </a:xfrm>
          <a:prstGeom prst="rect">
            <a:avLst/>
          </a:prstGeom>
          <a:solidFill>
            <a:srgbClr val="FFFF99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</a:rPr>
              <a:t>F</a:t>
            </a:r>
            <a:r>
              <a:rPr lang="en-US" sz="2000" b="1">
                <a:solidFill>
                  <a:srgbClr val="000000"/>
                </a:solidFill>
              </a:rPr>
              <a:t> or</a:t>
            </a:r>
            <a:r>
              <a:rPr lang="en-US" sz="2000">
                <a:solidFill>
                  <a:srgbClr val="000000"/>
                </a:solidFill>
              </a:rPr>
              <a:t> Y </a:t>
            </a:r>
            <a:r>
              <a:rPr lang="en-US" sz="2000" b="1">
                <a:solidFill>
                  <a:srgbClr val="000000"/>
                </a:solidFill>
              </a:rPr>
              <a:t>or</a:t>
            </a:r>
            <a:r>
              <a:rPr lang="en-US" sz="2000">
                <a:solidFill>
                  <a:srgbClr val="000000"/>
                </a:solidFill>
              </a:rPr>
              <a:t> V</a:t>
            </a:r>
          </a:p>
        </p:txBody>
      </p: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1282700" y="4230688"/>
            <a:ext cx="6197600" cy="1606550"/>
            <a:chOff x="808" y="2665"/>
            <a:chExt cx="3627" cy="1012"/>
          </a:xfrm>
        </p:grpSpPr>
        <p:sp>
          <p:nvSpPr>
            <p:cNvPr id="9227" name="Text Box 9"/>
            <p:cNvSpPr txBox="1">
              <a:spLocks noChangeArrowheads="1"/>
            </p:cNvSpPr>
            <p:nvPr/>
          </p:nvSpPr>
          <p:spPr bwMode="auto">
            <a:xfrm>
              <a:off x="1325" y="2665"/>
              <a:ext cx="3110" cy="997"/>
            </a:xfrm>
            <a:prstGeom prst="rect">
              <a:avLst/>
            </a:prstGeom>
            <a:noFill/>
            <a:ln w="28575" algn="ctr">
              <a:solidFill>
                <a:srgbClr val="9933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PPPLAW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r>
                <a:rPr lang="en-US" sz="2400">
                  <a:solidFill>
                    <a:srgbClr val="FF00FF"/>
                  </a:solidFill>
                  <a:latin typeface="Comic Sans MS" pitchFamily="66" charset="0"/>
                </a:rPr>
                <a:t/>
              </a:r>
              <a:br>
                <a:rPr lang="en-US" sz="2400">
                  <a:solidFill>
                    <a:srgbClr val="FF00FF"/>
                  </a:solidFill>
                  <a:latin typeface="Comic Sans MS" pitchFamily="66" charset="0"/>
                </a:rPr>
              </a:b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PPPLAW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b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</a:b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QQQ</a:t>
              </a:r>
              <a:endParaRPr lang="en-US" sz="2400">
                <a:solidFill>
                  <a:srgbClr val="FF00FF"/>
                </a:solidFill>
                <a:latin typeface="Comic Sans MS" pitchFamily="66" charset="0"/>
              </a:endParaRPr>
            </a:p>
          </p:txBody>
        </p:sp>
        <p:sp>
          <p:nvSpPr>
            <p:cNvPr id="9228" name="Text Box 10"/>
            <p:cNvSpPr txBox="1">
              <a:spLocks noChangeArrowheads="1"/>
            </p:cNvSpPr>
            <p:nvPr/>
          </p:nvSpPr>
          <p:spPr bwMode="auto">
            <a:xfrm>
              <a:off x="808" y="2699"/>
              <a:ext cx="605" cy="978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</a:t>
              </a:r>
              <a:endParaRPr lang="he-IL" sz="2400" b="1">
                <a:sym typeface="Wingdings" pitchFamily="2" charset="2"/>
              </a:endParaRPr>
            </a:p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</a:t>
              </a:r>
              <a:endParaRPr lang="he-IL" sz="2400" b="1">
                <a:sym typeface="Wingdings" pitchFamily="2" charset="2"/>
              </a:endParaRPr>
            </a:p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</a:t>
              </a:r>
            </a:p>
          </p:txBody>
        </p:sp>
      </p:grpSp>
      <p:sp>
        <p:nvSpPr>
          <p:cNvPr id="481291" name="Oval 11"/>
          <p:cNvSpPr>
            <a:spLocks noChangeArrowheads="1"/>
          </p:cNvSpPr>
          <p:nvPr/>
        </p:nvSpPr>
        <p:spPr bwMode="auto">
          <a:xfrm>
            <a:off x="2171700" y="4748213"/>
            <a:ext cx="379413" cy="515937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292" name="Oval 12"/>
          <p:cNvSpPr>
            <a:spLocks noChangeArrowheads="1"/>
          </p:cNvSpPr>
          <p:nvPr/>
        </p:nvSpPr>
        <p:spPr bwMode="auto">
          <a:xfrm>
            <a:off x="5145088" y="5200650"/>
            <a:ext cx="2112962" cy="61595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91" grpId="0" animBg="1"/>
      <p:bldP spid="4812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he-IL" smtClean="0"/>
              <a:t>Patterns - syntax</a:t>
            </a: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/>
              <a:t>The standard IUPAC one-letter codes.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‘x’</a:t>
            </a:r>
            <a:r>
              <a:rPr lang="en-US" altLang="he-IL" sz="2400" smtClean="0"/>
              <a:t> : any amino acid.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‘[]’</a:t>
            </a:r>
            <a:r>
              <a:rPr lang="en-US" altLang="he-IL" sz="2400" smtClean="0"/>
              <a:t> : residues allowed at the position.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‘{}’</a:t>
            </a:r>
            <a:r>
              <a:rPr lang="en-US" altLang="he-IL" sz="2400" smtClean="0"/>
              <a:t> : residues forbidden at the position.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‘()’</a:t>
            </a:r>
            <a:r>
              <a:rPr lang="en-US" altLang="he-IL" sz="2400" smtClean="0"/>
              <a:t> : repetition of a pattern element are indicated in parenthesis.   X(n) or X(n,m) to indicate the number or range of repetition.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‘-’</a:t>
            </a:r>
            <a:r>
              <a:rPr lang="en-US" altLang="he-IL" sz="2400" smtClean="0"/>
              <a:t> : separates each pattern element.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‘‹’</a:t>
            </a:r>
            <a:r>
              <a:rPr lang="en-US" altLang="he-IL" sz="2400" smtClean="0"/>
              <a:t> : indicated a N-terminal restriction of the pattern.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‘›’</a:t>
            </a:r>
            <a:r>
              <a:rPr lang="en-US" altLang="he-IL" sz="2400" smtClean="0"/>
              <a:t> : indicated a C-terminal restriction of the pattern.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 smtClean="0">
                <a:solidFill>
                  <a:schemeClr val="folHlink"/>
                </a:solidFill>
              </a:rPr>
              <a:t>‘.’</a:t>
            </a:r>
            <a:r>
              <a:rPr lang="en-US" altLang="he-IL" sz="2400" smtClean="0"/>
              <a:t> : the period ends the pattern.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Profile-pattern-consensus</a:t>
            </a:r>
          </a:p>
        </p:txBody>
      </p:sp>
      <p:graphicFrame>
        <p:nvGraphicFramePr>
          <p:cNvPr id="484355" name="Group 3"/>
          <p:cNvGraphicFramePr>
            <a:graphicFrameLocks noGrp="1"/>
          </p:cNvGraphicFramePr>
          <p:nvPr/>
        </p:nvGraphicFramePr>
        <p:xfrm>
          <a:off x="228600" y="2819400"/>
          <a:ext cx="2971800" cy="1188720"/>
        </p:xfrm>
        <a:graphic>
          <a:graphicData uri="http://schemas.openxmlformats.org/drawingml/2006/table">
            <a:tbl>
              <a:tblPr rtl="1"/>
              <a:tblGrid>
                <a:gridCol w="495300"/>
                <a:gridCol w="495300"/>
                <a:gridCol w="495300"/>
                <a:gridCol w="495300"/>
                <a:gridCol w="495300"/>
                <a:gridCol w="4953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84394" name="Group 42"/>
          <p:cNvGraphicFramePr>
            <a:graphicFrameLocks noGrp="1"/>
          </p:cNvGraphicFramePr>
          <p:nvPr/>
        </p:nvGraphicFramePr>
        <p:xfrm>
          <a:off x="5334000" y="4800600"/>
          <a:ext cx="3362325" cy="1798320"/>
        </p:xfrm>
        <a:graphic>
          <a:graphicData uri="http://schemas.openxmlformats.org/drawingml/2006/table">
            <a:tbl>
              <a:tblPr rtl="1"/>
              <a:tblGrid>
                <a:gridCol w="525462"/>
                <a:gridCol w="474663"/>
                <a:gridCol w="658812"/>
                <a:gridCol w="569913"/>
                <a:gridCol w="725487"/>
                <a:gridCol w="407988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84441" name="Group 89"/>
          <p:cNvGraphicFramePr>
            <a:graphicFrameLocks noGrp="1"/>
          </p:cNvGraphicFramePr>
          <p:nvPr/>
        </p:nvGraphicFramePr>
        <p:xfrm>
          <a:off x="5562600" y="1524000"/>
          <a:ext cx="2971800" cy="396240"/>
        </p:xfrm>
        <a:graphic>
          <a:graphicData uri="http://schemas.openxmlformats.org/drawingml/2006/table">
            <a:tbl>
              <a:tblPr rtl="1"/>
              <a:tblGrid>
                <a:gridCol w="495300"/>
                <a:gridCol w="495300"/>
                <a:gridCol w="495300"/>
                <a:gridCol w="495300"/>
                <a:gridCol w="495300"/>
                <a:gridCol w="4953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4452" name="Text Box 100"/>
          <p:cNvSpPr txBox="1">
            <a:spLocks noChangeArrowheads="1"/>
          </p:cNvSpPr>
          <p:nvPr/>
        </p:nvSpPr>
        <p:spPr bwMode="auto">
          <a:xfrm>
            <a:off x="5334000" y="3200400"/>
            <a:ext cx="3581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FF00"/>
                </a:solidFill>
                <a:latin typeface="Times New Roman" pitchFamily="18" charset="0"/>
              </a:rPr>
              <a:t>[AC]-A-[GC]-T-[TC]-[GC]</a:t>
            </a:r>
          </a:p>
        </p:txBody>
      </p:sp>
      <p:sp>
        <p:nvSpPr>
          <p:cNvPr id="11337" name="Line 101"/>
          <p:cNvSpPr>
            <a:spLocks noChangeShapeType="1"/>
          </p:cNvSpPr>
          <p:nvPr/>
        </p:nvSpPr>
        <p:spPr bwMode="auto">
          <a:xfrm flipV="1">
            <a:off x="3505200" y="2133600"/>
            <a:ext cx="1676400" cy="990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38" name="Line 102"/>
          <p:cNvSpPr>
            <a:spLocks noChangeShapeType="1"/>
          </p:cNvSpPr>
          <p:nvPr/>
        </p:nvSpPr>
        <p:spPr bwMode="auto">
          <a:xfrm>
            <a:off x="3505200" y="3352800"/>
            <a:ext cx="1447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39" name="Line 103"/>
          <p:cNvSpPr>
            <a:spLocks noChangeShapeType="1"/>
          </p:cNvSpPr>
          <p:nvPr/>
        </p:nvSpPr>
        <p:spPr bwMode="auto">
          <a:xfrm>
            <a:off x="3505200" y="3581400"/>
            <a:ext cx="1447800" cy="1371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40" name="Text Box 104"/>
          <p:cNvSpPr txBox="1">
            <a:spLocks noChangeArrowheads="1"/>
          </p:cNvSpPr>
          <p:nvPr/>
        </p:nvSpPr>
        <p:spPr bwMode="auto">
          <a:xfrm>
            <a:off x="398463" y="2209800"/>
            <a:ext cx="2489200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multiple alignment</a:t>
            </a:r>
          </a:p>
        </p:txBody>
      </p:sp>
      <p:sp>
        <p:nvSpPr>
          <p:cNvPr id="11341" name="Text Box 105"/>
          <p:cNvSpPr txBox="1">
            <a:spLocks noChangeArrowheads="1"/>
          </p:cNvSpPr>
          <p:nvPr/>
        </p:nvSpPr>
        <p:spPr bwMode="auto">
          <a:xfrm>
            <a:off x="6324600" y="1066800"/>
            <a:ext cx="1420813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consensus</a:t>
            </a:r>
          </a:p>
        </p:txBody>
      </p:sp>
      <p:sp>
        <p:nvSpPr>
          <p:cNvPr id="11342" name="Text Box 106"/>
          <p:cNvSpPr txBox="1">
            <a:spLocks noChangeArrowheads="1"/>
          </p:cNvSpPr>
          <p:nvPr/>
        </p:nvSpPr>
        <p:spPr bwMode="auto">
          <a:xfrm>
            <a:off x="6477000" y="2667000"/>
            <a:ext cx="1028700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pattern</a:t>
            </a:r>
          </a:p>
        </p:txBody>
      </p:sp>
      <p:sp>
        <p:nvSpPr>
          <p:cNvPr id="11343" name="Text Box 107"/>
          <p:cNvSpPr txBox="1">
            <a:spLocks noChangeArrowheads="1"/>
          </p:cNvSpPr>
          <p:nvPr/>
        </p:nvSpPr>
        <p:spPr bwMode="auto">
          <a:xfrm>
            <a:off x="6553200" y="4267200"/>
            <a:ext cx="995363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profile</a:t>
            </a:r>
          </a:p>
        </p:txBody>
      </p:sp>
      <p:graphicFrame>
        <p:nvGraphicFramePr>
          <p:cNvPr id="484461" name="Group 109"/>
          <p:cNvGraphicFramePr>
            <a:graphicFrameLocks noGrp="1"/>
          </p:cNvGraphicFramePr>
          <p:nvPr/>
        </p:nvGraphicFramePr>
        <p:xfrm>
          <a:off x="5562600" y="2057400"/>
          <a:ext cx="2971800" cy="396240"/>
        </p:xfrm>
        <a:graphic>
          <a:graphicData uri="http://schemas.openxmlformats.org/drawingml/2006/table">
            <a:tbl>
              <a:tblPr rtl="1"/>
              <a:tblGrid>
                <a:gridCol w="495300"/>
                <a:gridCol w="495300"/>
                <a:gridCol w="495300"/>
                <a:gridCol w="495300"/>
                <a:gridCol w="495300"/>
                <a:gridCol w="4953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45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t="6184" b="13574"/>
          <a:stretch>
            <a:fillRect/>
          </a:stretch>
        </p:blipFill>
        <p:spPr bwMode="auto">
          <a:xfrm>
            <a:off x="-14288" y="925513"/>
            <a:ext cx="9158288" cy="588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-79375"/>
            <a:ext cx="77724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US" smtClean="0"/>
              <a:t>http://www.expasy.ch/</a:t>
            </a:r>
            <a:r>
              <a:rPr lang="en-US" smtClean="0">
                <a:solidFill>
                  <a:srgbClr val="FF3300"/>
                </a:solidFill>
              </a:rPr>
              <a:t>prosite</a:t>
            </a:r>
            <a:r>
              <a:rPr lang="en-US" smtClean="0"/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975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Prosite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47825"/>
            <a:ext cx="8056563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A method for determining the function of uncharacterized translated protein sequences</a:t>
            </a:r>
          </a:p>
          <a:p>
            <a:pPr algn="l" rtl="0" eaLnBrk="1" hangingPunct="1">
              <a:defRPr/>
            </a:pPr>
            <a:r>
              <a:rPr lang="en-US" smtClean="0"/>
              <a:t>Database of annotated protein families and functional sites as well as associated patterns and profiles to identify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065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Prosite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4050" y="1258888"/>
            <a:ext cx="7772400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Entries are represented with </a:t>
            </a:r>
            <a:r>
              <a:rPr lang="en-US" smtClean="0">
                <a:solidFill>
                  <a:srgbClr val="FF3300"/>
                </a:solidFill>
              </a:rPr>
              <a:t>patterns</a:t>
            </a:r>
            <a:r>
              <a:rPr lang="en-US" smtClean="0"/>
              <a:t> or </a:t>
            </a:r>
            <a:r>
              <a:rPr lang="en-US" smtClean="0">
                <a:solidFill>
                  <a:schemeClr val="hlink"/>
                </a:solidFill>
              </a:rPr>
              <a:t>profiles</a:t>
            </a:r>
          </a:p>
          <a:p>
            <a:pPr algn="l" rtl="0" eaLnBrk="1" hangingPunct="1">
              <a:defRPr/>
            </a:pPr>
            <a:endParaRPr lang="en-US" smtClean="0"/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214313" y="3381375"/>
            <a:ext cx="4152900" cy="1030288"/>
            <a:chOff x="1056" y="2736"/>
            <a:chExt cx="3456" cy="1008"/>
          </a:xfrm>
        </p:grpSpPr>
        <p:sp>
          <p:nvSpPr>
            <p:cNvPr id="14382" name="Line 5"/>
            <p:cNvSpPr>
              <a:spLocks noChangeShapeType="1"/>
            </p:cNvSpPr>
            <p:nvPr/>
          </p:nvSpPr>
          <p:spPr bwMode="auto">
            <a:xfrm>
              <a:off x="1056" y="2832"/>
              <a:ext cx="345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3" name="Line 6"/>
            <p:cNvSpPr>
              <a:spLocks noChangeShapeType="1"/>
            </p:cNvSpPr>
            <p:nvPr/>
          </p:nvSpPr>
          <p:spPr bwMode="auto">
            <a:xfrm>
              <a:off x="1968" y="3216"/>
              <a:ext cx="2544" cy="0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4" name="Line 7"/>
            <p:cNvSpPr>
              <a:spLocks noChangeShapeType="1"/>
            </p:cNvSpPr>
            <p:nvPr/>
          </p:nvSpPr>
          <p:spPr bwMode="auto">
            <a:xfrm>
              <a:off x="1056" y="3648"/>
              <a:ext cx="2832" cy="0"/>
            </a:xfrm>
            <a:prstGeom prst="line">
              <a:avLst/>
            </a:prstGeom>
            <a:noFill/>
            <a:ln w="38100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5" name="AutoShape 8"/>
            <p:cNvSpPr>
              <a:spLocks noChangeArrowheads="1"/>
            </p:cNvSpPr>
            <p:nvPr/>
          </p:nvSpPr>
          <p:spPr bwMode="auto">
            <a:xfrm>
              <a:off x="2496" y="3552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6" name="AutoShape 9"/>
            <p:cNvSpPr>
              <a:spLocks noChangeArrowheads="1"/>
            </p:cNvSpPr>
            <p:nvPr/>
          </p:nvSpPr>
          <p:spPr bwMode="auto">
            <a:xfrm>
              <a:off x="2496" y="2736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7" name="AutoShape 10"/>
            <p:cNvSpPr>
              <a:spLocks noChangeArrowheads="1"/>
            </p:cNvSpPr>
            <p:nvPr/>
          </p:nvSpPr>
          <p:spPr bwMode="auto">
            <a:xfrm>
              <a:off x="2496" y="3120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8" name="Line 11"/>
            <p:cNvSpPr>
              <a:spLocks noChangeShapeType="1"/>
            </p:cNvSpPr>
            <p:nvPr/>
          </p:nvSpPr>
          <p:spPr bwMode="auto">
            <a:xfrm>
              <a:off x="1056" y="3216"/>
              <a:ext cx="624" cy="0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9" name="Line 12"/>
            <p:cNvSpPr>
              <a:spLocks noChangeShapeType="1"/>
            </p:cNvSpPr>
            <p:nvPr/>
          </p:nvSpPr>
          <p:spPr bwMode="auto">
            <a:xfrm>
              <a:off x="3984" y="3648"/>
              <a:ext cx="528" cy="0"/>
            </a:xfrm>
            <a:prstGeom prst="line">
              <a:avLst/>
            </a:prstGeom>
            <a:noFill/>
            <a:ln w="38100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41" name="Text Box 13"/>
          <p:cNvSpPr txBox="1">
            <a:spLocks noChangeArrowheads="1"/>
          </p:cNvSpPr>
          <p:nvPr/>
        </p:nvSpPr>
        <p:spPr bwMode="auto">
          <a:xfrm>
            <a:off x="1588" y="4672013"/>
            <a:ext cx="1171575" cy="495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/>
            <a:r>
              <a:rPr lang="en-US" sz="2400"/>
              <a:t>pattern</a:t>
            </a:r>
          </a:p>
        </p:txBody>
      </p:sp>
      <p:graphicFrame>
        <p:nvGraphicFramePr>
          <p:cNvPr id="494606" name="Group 14"/>
          <p:cNvGraphicFramePr>
            <a:graphicFrameLocks noGrp="1"/>
          </p:cNvGraphicFramePr>
          <p:nvPr/>
        </p:nvGraphicFramePr>
        <p:xfrm>
          <a:off x="5549900" y="3471863"/>
          <a:ext cx="3362325" cy="1798320"/>
        </p:xfrm>
        <a:graphic>
          <a:graphicData uri="http://schemas.openxmlformats.org/drawingml/2006/table">
            <a:tbl>
              <a:tblPr rtl="1"/>
              <a:tblGrid>
                <a:gridCol w="525462"/>
                <a:gridCol w="474663"/>
                <a:gridCol w="658812"/>
                <a:gridCol w="569913"/>
                <a:gridCol w="725487"/>
                <a:gridCol w="407988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4653" name="Text Box 61"/>
          <p:cNvSpPr txBox="1">
            <a:spLocks noChangeArrowheads="1"/>
          </p:cNvSpPr>
          <p:nvPr/>
        </p:nvSpPr>
        <p:spPr bwMode="auto">
          <a:xfrm>
            <a:off x="6759575" y="2938463"/>
            <a:ext cx="1014413" cy="4762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profile</a:t>
            </a:r>
          </a:p>
        </p:txBody>
      </p:sp>
      <p:sp>
        <p:nvSpPr>
          <p:cNvPr id="14380" name="Text Box 62"/>
          <p:cNvSpPr txBox="1">
            <a:spLocks noChangeArrowheads="1"/>
          </p:cNvSpPr>
          <p:nvPr/>
        </p:nvSpPr>
        <p:spPr bwMode="auto">
          <a:xfrm>
            <a:off x="1217613" y="4729163"/>
            <a:ext cx="3014662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FF00"/>
                </a:solidFill>
                <a:latin typeface="Times New Roman" pitchFamily="18" charset="0"/>
              </a:rPr>
              <a:t>[AC]-A-[GC]-T-[TC]-[GC]</a:t>
            </a:r>
          </a:p>
        </p:txBody>
      </p:sp>
      <p:sp>
        <p:nvSpPr>
          <p:cNvPr id="494655" name="Text Box 63"/>
          <p:cNvSpPr txBox="1">
            <a:spLocks noChangeArrowheads="1"/>
          </p:cNvSpPr>
          <p:nvPr/>
        </p:nvSpPr>
        <p:spPr bwMode="auto">
          <a:xfrm>
            <a:off x="0" y="5624513"/>
            <a:ext cx="9144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Profiles are used in Prosite when the motif is relatively divergent and it is difficult to represent as a pattern</a:t>
            </a:r>
          </a:p>
          <a:p>
            <a:pPr algn="l" rtl="0">
              <a:spcBef>
                <a:spcPct val="50000"/>
              </a:spcBef>
              <a:defRPr/>
            </a:pPr>
            <a:endParaRPr 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4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4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653" grpId="0" animBg="1"/>
      <p:bldP spid="4946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Scanning Prosite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662113" y="1903413"/>
            <a:ext cx="2430462" cy="1190625"/>
          </a:xfrm>
          <a:prstGeom prst="rect">
            <a:avLst/>
          </a:prstGeom>
          <a:solidFill>
            <a:srgbClr val="EB89A5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rgbClr val="000000"/>
                </a:solidFill>
              </a:rPr>
              <a:t>Query: sequence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926013" y="1897063"/>
            <a:ext cx="2430462" cy="1190625"/>
          </a:xfrm>
          <a:prstGeom prst="rect">
            <a:avLst/>
          </a:prstGeom>
          <a:solidFill>
            <a:srgbClr val="FFFF00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rgbClr val="000000"/>
                </a:solidFill>
              </a:rPr>
              <a:t>Query: pattern</a:t>
            </a: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H="1">
            <a:off x="2484438" y="3205163"/>
            <a:ext cx="536575" cy="979487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5837238" y="3260725"/>
            <a:ext cx="822325" cy="84931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84213" y="4349750"/>
            <a:ext cx="2946400" cy="8223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Result: all patterns found in sequence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703888" y="4343400"/>
            <a:ext cx="3268662" cy="11874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Result: all sequences which adhere to this pattern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prosite sequence query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 t="13884" r="1237" b="13899"/>
          <a:stretch>
            <a:fillRect/>
          </a:stretch>
        </p:blipFill>
        <p:spPr bwMode="auto">
          <a:xfrm>
            <a:off x="236538" y="1395413"/>
            <a:ext cx="8574087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271463" y="5029200"/>
            <a:ext cx="3973512" cy="1146175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t="5632" r="3255" b="12517"/>
          <a:stretch>
            <a:fillRect/>
          </a:stretch>
        </p:blipFill>
        <p:spPr bwMode="auto">
          <a:xfrm>
            <a:off x="727075" y="12700"/>
            <a:ext cx="6867525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 t="40576" r="3255" b="11523"/>
          <a:stretch>
            <a:fillRect/>
          </a:stretch>
        </p:blipFill>
        <p:spPr bwMode="auto">
          <a:xfrm>
            <a:off x="728663" y="4240213"/>
            <a:ext cx="6891337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1254125"/>
            <a:ext cx="9012238" cy="560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Prosite profile</a:t>
            </a:r>
          </a:p>
        </p:txBody>
      </p:sp>
      <p:sp>
        <p:nvSpPr>
          <p:cNvPr id="504837" name="Oval 5"/>
          <p:cNvSpPr>
            <a:spLocks noChangeArrowheads="1"/>
          </p:cNvSpPr>
          <p:nvPr/>
        </p:nvSpPr>
        <p:spPr bwMode="auto">
          <a:xfrm>
            <a:off x="3411538" y="1906588"/>
            <a:ext cx="1233487" cy="612775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438" y="1600200"/>
            <a:ext cx="9001125" cy="4949825"/>
          </a:xfrm>
        </p:spPr>
      </p:pic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Prosite profile </a:t>
            </a:r>
            <a:r>
              <a:rPr lang="en-US" smtClean="0">
                <a:sym typeface="Wingdings" pitchFamily="2" charset="2"/>
              </a:rPr>
              <a:t> sequence logo</a:t>
            </a:r>
            <a:endParaRPr lang="en-US" smtClean="0"/>
          </a:p>
        </p:txBody>
      </p:sp>
      <p:sp>
        <p:nvSpPr>
          <p:cNvPr id="505860" name="Oval 4"/>
          <p:cNvSpPr>
            <a:spLocks noChangeArrowheads="1"/>
          </p:cNvSpPr>
          <p:nvPr/>
        </p:nvSpPr>
        <p:spPr bwMode="auto">
          <a:xfrm>
            <a:off x="0" y="4283075"/>
            <a:ext cx="2514600" cy="304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Sequence logo</a:t>
            </a:r>
          </a:p>
        </p:txBody>
      </p:sp>
      <p:pic>
        <p:nvPicPr>
          <p:cNvPr id="20483" name="Picture 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WebLogo</a:t>
            </a:r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657475" y="6232525"/>
            <a:ext cx="382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http://weblogo.berkeley.edu/logo.cgi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5017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Searching Prosite with a sequence</a:t>
            </a:r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325438" y="5588000"/>
            <a:ext cx="739775" cy="371475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Patterns with a high probability of occurrence</a:t>
            </a:r>
            <a:r>
              <a:rPr lang="he-IL" sz="4000" smtClean="0"/>
              <a:t> </a:t>
            </a:r>
            <a:endParaRPr lang="en-US" sz="4000" smtClean="0"/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22463"/>
            <a:ext cx="8229600" cy="4525962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z="2800" smtClean="0"/>
              <a:t>Entries describing commonly found post-translational modifications or compositionally biased regions.</a:t>
            </a:r>
          </a:p>
          <a:p>
            <a:pPr algn="l" rtl="0" eaLnBrk="1" hangingPunct="1">
              <a:defRPr/>
            </a:pPr>
            <a:r>
              <a:rPr lang="en-US" sz="2800" smtClean="0"/>
              <a:t>Found in the majority of known protein sequences </a:t>
            </a:r>
          </a:p>
          <a:p>
            <a:pPr algn="l" rtl="0" eaLnBrk="1" hangingPunct="1">
              <a:defRPr/>
            </a:pPr>
            <a:r>
              <a:rPr lang="en-US" sz="2800" smtClean="0"/>
              <a:t>High probability of occurrence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Searching Prosite with a pattern</a:t>
            </a: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4692650" y="3878263"/>
            <a:ext cx="1185863" cy="179387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 t="24707" r="2383" b="8496"/>
          <a:stretch>
            <a:fillRect/>
          </a:stretch>
        </p:blipFill>
        <p:spPr bwMode="auto">
          <a:xfrm>
            <a:off x="300038" y="1495425"/>
            <a:ext cx="8609012" cy="471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917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US" smtClean="0"/>
              <a:t>prosite pattern query</a:t>
            </a:r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3602038" y="2732088"/>
            <a:ext cx="3722687" cy="1431925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 t="13899" r="1068" b="2214"/>
          <a:stretch>
            <a:fillRect/>
          </a:stretch>
        </p:blipFill>
        <p:spPr bwMode="auto">
          <a:xfrm>
            <a:off x="369888" y="336550"/>
            <a:ext cx="8274050" cy="561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344488" y="3033713"/>
            <a:ext cx="677862" cy="290512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 t="22168" r="2643"/>
          <a:stretch>
            <a:fillRect/>
          </a:stretch>
        </p:blipFill>
        <p:spPr bwMode="auto">
          <a:xfrm>
            <a:off x="173038" y="411163"/>
            <a:ext cx="8751887" cy="55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308975" cy="1139825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4000" smtClean="0"/>
              <a:t>Searching Prosite with a Prosite AC</a:t>
            </a:r>
          </a:p>
        </p:txBody>
      </p:sp>
      <p:pic>
        <p:nvPicPr>
          <p:cNvPr id="28675" name="Picture 7"/>
          <p:cNvPicPr>
            <a:picLocks noChangeAspect="1" noChangeArrowheads="1"/>
          </p:cNvPicPr>
          <p:nvPr/>
        </p:nvPicPr>
        <p:blipFill>
          <a:blip r:embed="rId3" cstate="print"/>
          <a:srcRect t="28886"/>
          <a:stretch>
            <a:fillRect/>
          </a:stretch>
        </p:blipFill>
        <p:spPr bwMode="auto">
          <a:xfrm>
            <a:off x="0" y="2146300"/>
            <a:ext cx="9144000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792" name="Oval 8"/>
          <p:cNvSpPr>
            <a:spLocks noChangeArrowheads="1"/>
          </p:cNvSpPr>
          <p:nvPr/>
        </p:nvSpPr>
        <p:spPr bwMode="auto">
          <a:xfrm>
            <a:off x="4433888" y="2979738"/>
            <a:ext cx="1192212" cy="812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793" name="Oval 9"/>
          <p:cNvSpPr>
            <a:spLocks noChangeArrowheads="1"/>
          </p:cNvSpPr>
          <p:nvPr/>
        </p:nvSpPr>
        <p:spPr bwMode="auto">
          <a:xfrm>
            <a:off x="5665788" y="5189538"/>
            <a:ext cx="1955800" cy="812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792" grpId="0" animBg="1"/>
      <p:bldP spid="502793" grpId="0" animBg="1"/>
    </p:bldLst>
  </p:timing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12947</TotalTime>
  <Words>538</Words>
  <Application>Microsoft Office PowerPoint</Application>
  <PresentationFormat>On-screen Show (4:3)</PresentationFormat>
  <Paragraphs>192</Paragraphs>
  <Slides>26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Ripple</vt:lpstr>
      <vt:lpstr>Protein motifs  and Prosite </vt:lpstr>
      <vt:lpstr>Turning information into knowledge</vt:lpstr>
      <vt:lpstr>From sequence to function</vt:lpstr>
      <vt:lpstr>What is a motif?</vt:lpstr>
      <vt:lpstr>More loosely defined motifs</vt:lpstr>
      <vt:lpstr>Syntax of a pattern</vt:lpstr>
      <vt:lpstr>Patterns</vt:lpstr>
      <vt:lpstr>Patterns - syntax</vt:lpstr>
      <vt:lpstr>Profile-pattern-consensus</vt:lpstr>
      <vt:lpstr>http://www.expasy.ch/prosite/</vt:lpstr>
      <vt:lpstr>Prosite</vt:lpstr>
      <vt:lpstr>Prosite</vt:lpstr>
      <vt:lpstr>Scanning Prosite</vt:lpstr>
      <vt:lpstr>prosite sequence query</vt:lpstr>
      <vt:lpstr>Slide 15</vt:lpstr>
      <vt:lpstr>Prosite profile</vt:lpstr>
      <vt:lpstr>Prosite profile  sequence logo</vt:lpstr>
      <vt:lpstr>Sequence logo</vt:lpstr>
      <vt:lpstr>WebLogo</vt:lpstr>
      <vt:lpstr>Searching Prosite with a sequence</vt:lpstr>
      <vt:lpstr>Patterns with a high probability of occurrence </vt:lpstr>
      <vt:lpstr>Searching Prosite with a pattern</vt:lpstr>
      <vt:lpstr>prosite pattern query</vt:lpstr>
      <vt:lpstr>Slide 24</vt:lpstr>
      <vt:lpstr>Slide 25</vt:lpstr>
      <vt:lpstr>Searching Prosite with a Prosite AC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Vondrasek</cp:lastModifiedBy>
  <cp:revision>230</cp:revision>
  <cp:lastPrinted>1601-01-01T00:00:00Z</cp:lastPrinted>
  <dcterms:created xsi:type="dcterms:W3CDTF">1601-01-01T00:00:00Z</dcterms:created>
  <dcterms:modified xsi:type="dcterms:W3CDTF">2016-03-15T14:18:28Z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LCID">
    <vt:i4>1037</vt:i4>
  </property>
</Properties>
</file>