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541" r:id="rId2"/>
    <p:sldId id="570" r:id="rId3"/>
    <p:sldId id="595" r:id="rId4"/>
    <p:sldId id="596" r:id="rId5"/>
    <p:sldId id="568" r:id="rId6"/>
    <p:sldId id="569" r:id="rId7"/>
    <p:sldId id="607" r:id="rId8"/>
    <p:sldId id="594" r:id="rId9"/>
    <p:sldId id="571" r:id="rId10"/>
    <p:sldId id="597" r:id="rId11"/>
    <p:sldId id="572" r:id="rId12"/>
    <p:sldId id="573" r:id="rId13"/>
    <p:sldId id="574" r:id="rId14"/>
    <p:sldId id="575" r:id="rId15"/>
    <p:sldId id="576" r:id="rId16"/>
    <p:sldId id="577" r:id="rId17"/>
    <p:sldId id="578" r:id="rId18"/>
    <p:sldId id="579" r:id="rId19"/>
    <p:sldId id="580" r:id="rId20"/>
    <p:sldId id="581" r:id="rId21"/>
    <p:sldId id="582" r:id="rId22"/>
    <p:sldId id="583" r:id="rId23"/>
    <p:sldId id="600" r:id="rId24"/>
    <p:sldId id="599" r:id="rId25"/>
    <p:sldId id="587" r:id="rId26"/>
    <p:sldId id="588" r:id="rId27"/>
    <p:sldId id="589" r:id="rId28"/>
    <p:sldId id="598" r:id="rId29"/>
    <p:sldId id="608" r:id="rId30"/>
    <p:sldId id="590" r:id="rId31"/>
    <p:sldId id="591" r:id="rId32"/>
    <p:sldId id="592" r:id="rId33"/>
    <p:sldId id="609" r:id="rId34"/>
    <p:sldId id="593" r:id="rId35"/>
    <p:sldId id="604" r:id="rId36"/>
  </p:sldIdLst>
  <p:sldSz cx="9144000" cy="6858000" type="screen4x3"/>
  <p:notesSz cx="6985000" cy="9271000"/>
  <p:defaultTextStyle>
    <a:defPPr>
      <a:defRPr lang="en-US"/>
    </a:defPPr>
    <a:lvl1pPr algn="l" rtl="0" fontAlgn="base">
      <a:spcBef>
        <a:spcPct val="0"/>
      </a:spcBef>
      <a:spcAft>
        <a:spcPct val="0"/>
      </a:spcAft>
      <a:defRPr sz="2000" b="1" kern="1200">
        <a:solidFill>
          <a:schemeClr val="tx1"/>
        </a:solidFill>
        <a:latin typeface="Franklin Gothic Medium" pitchFamily="34" charset="0"/>
        <a:ea typeface="+mn-ea"/>
        <a:cs typeface="+mn-cs"/>
      </a:defRPr>
    </a:lvl1pPr>
    <a:lvl2pPr marL="457200" algn="l" rtl="0" fontAlgn="base">
      <a:spcBef>
        <a:spcPct val="0"/>
      </a:spcBef>
      <a:spcAft>
        <a:spcPct val="0"/>
      </a:spcAft>
      <a:defRPr sz="2000" b="1" kern="1200">
        <a:solidFill>
          <a:schemeClr val="tx1"/>
        </a:solidFill>
        <a:latin typeface="Franklin Gothic Medium" pitchFamily="34" charset="0"/>
        <a:ea typeface="+mn-ea"/>
        <a:cs typeface="+mn-cs"/>
      </a:defRPr>
    </a:lvl2pPr>
    <a:lvl3pPr marL="914400" algn="l" rtl="0" fontAlgn="base">
      <a:spcBef>
        <a:spcPct val="0"/>
      </a:spcBef>
      <a:spcAft>
        <a:spcPct val="0"/>
      </a:spcAft>
      <a:defRPr sz="2000" b="1" kern="1200">
        <a:solidFill>
          <a:schemeClr val="tx1"/>
        </a:solidFill>
        <a:latin typeface="Franklin Gothic Medium" pitchFamily="34" charset="0"/>
        <a:ea typeface="+mn-ea"/>
        <a:cs typeface="+mn-cs"/>
      </a:defRPr>
    </a:lvl3pPr>
    <a:lvl4pPr marL="1371600" algn="l" rtl="0" fontAlgn="base">
      <a:spcBef>
        <a:spcPct val="0"/>
      </a:spcBef>
      <a:spcAft>
        <a:spcPct val="0"/>
      </a:spcAft>
      <a:defRPr sz="2000" b="1" kern="1200">
        <a:solidFill>
          <a:schemeClr val="tx1"/>
        </a:solidFill>
        <a:latin typeface="Franklin Gothic Medium" pitchFamily="34" charset="0"/>
        <a:ea typeface="+mn-ea"/>
        <a:cs typeface="+mn-cs"/>
      </a:defRPr>
    </a:lvl4pPr>
    <a:lvl5pPr marL="1828800" algn="l" rtl="0" fontAlgn="base">
      <a:spcBef>
        <a:spcPct val="0"/>
      </a:spcBef>
      <a:spcAft>
        <a:spcPct val="0"/>
      </a:spcAft>
      <a:defRPr sz="2000" b="1" kern="1200">
        <a:solidFill>
          <a:schemeClr val="tx1"/>
        </a:solidFill>
        <a:latin typeface="Franklin Gothic Medium" pitchFamily="34" charset="0"/>
        <a:ea typeface="+mn-ea"/>
        <a:cs typeface="+mn-cs"/>
      </a:defRPr>
    </a:lvl5pPr>
    <a:lvl6pPr marL="2286000" algn="l" defTabSz="914400" rtl="0" eaLnBrk="1" latinLnBrk="0" hangingPunct="1">
      <a:defRPr sz="2000" b="1" kern="1200">
        <a:solidFill>
          <a:schemeClr val="tx1"/>
        </a:solidFill>
        <a:latin typeface="Franklin Gothic Medium" pitchFamily="34" charset="0"/>
        <a:ea typeface="+mn-ea"/>
        <a:cs typeface="+mn-cs"/>
      </a:defRPr>
    </a:lvl6pPr>
    <a:lvl7pPr marL="2743200" algn="l" defTabSz="914400" rtl="0" eaLnBrk="1" latinLnBrk="0" hangingPunct="1">
      <a:defRPr sz="2000" b="1" kern="1200">
        <a:solidFill>
          <a:schemeClr val="tx1"/>
        </a:solidFill>
        <a:latin typeface="Franklin Gothic Medium" pitchFamily="34" charset="0"/>
        <a:ea typeface="+mn-ea"/>
        <a:cs typeface="+mn-cs"/>
      </a:defRPr>
    </a:lvl7pPr>
    <a:lvl8pPr marL="3200400" algn="l" defTabSz="914400" rtl="0" eaLnBrk="1" latinLnBrk="0" hangingPunct="1">
      <a:defRPr sz="2000" b="1" kern="1200">
        <a:solidFill>
          <a:schemeClr val="tx1"/>
        </a:solidFill>
        <a:latin typeface="Franklin Gothic Medium" pitchFamily="34" charset="0"/>
        <a:ea typeface="+mn-ea"/>
        <a:cs typeface="+mn-cs"/>
      </a:defRPr>
    </a:lvl8pPr>
    <a:lvl9pPr marL="3657600" algn="l" defTabSz="914400" rtl="0" eaLnBrk="1" latinLnBrk="0" hangingPunct="1">
      <a:defRPr sz="2000" b="1" kern="1200">
        <a:solidFill>
          <a:schemeClr val="tx1"/>
        </a:solidFill>
        <a:latin typeface="Franklin Gothic Medium"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9999"/>
    <a:srgbClr val="FFFF00"/>
    <a:srgbClr val="0000FF"/>
    <a:srgbClr val="808080"/>
    <a:srgbClr val="006666"/>
    <a:srgbClr val="969696"/>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590" autoAdjust="0"/>
  </p:normalViewPr>
  <p:slideViewPr>
    <p:cSldViewPr>
      <p:cViewPr>
        <p:scale>
          <a:sx n="75" d="100"/>
          <a:sy n="75" d="100"/>
        </p:scale>
        <p:origin x="-906" y="-6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a:latin typeface="Times New Roman" pitchFamily="18" charset="0"/>
              </a:defRPr>
            </a:lvl1pPr>
          </a:lstStyle>
          <a:p>
            <a:endParaRPr lang="en-US"/>
          </a:p>
        </p:txBody>
      </p:sp>
      <p:sp>
        <p:nvSpPr>
          <p:cNvPr id="8397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a:latin typeface="Times New Roman" pitchFamily="18" charset="0"/>
              </a:defRPr>
            </a:lvl1pPr>
          </a:lstStyle>
          <a:p>
            <a:endParaRPr lang="en-US"/>
          </a:p>
        </p:txBody>
      </p:sp>
      <p:sp>
        <p:nvSpPr>
          <p:cNvPr id="8397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a:latin typeface="Times New Roman" pitchFamily="18" charset="0"/>
              </a:defRPr>
            </a:lvl1pPr>
          </a:lstStyle>
          <a:p>
            <a:endParaRPr lang="en-US"/>
          </a:p>
        </p:txBody>
      </p:sp>
      <p:sp>
        <p:nvSpPr>
          <p:cNvPr id="8397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a:latin typeface="Times New Roman" pitchFamily="18" charset="0"/>
              </a:defRPr>
            </a:lvl1pPr>
          </a:lstStyle>
          <a:p>
            <a:fld id="{4978EC3D-65D4-40D7-9077-E15CF97F0E2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a:latin typeface="Times New Roman" pitchFamily="18" charset="0"/>
              </a:defRPr>
            </a:lvl1pPr>
          </a:lstStyle>
          <a:p>
            <a:endParaRPr lang="en-US"/>
          </a:p>
        </p:txBody>
      </p:sp>
      <p:sp>
        <p:nvSpPr>
          <p:cNvPr id="27651"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a:latin typeface="Times New Roman" pitchFamily="18" charset="0"/>
              </a:defRPr>
            </a:lvl1pPr>
          </a:lstStyle>
          <a:p>
            <a:endParaRPr lang="en-US"/>
          </a:p>
        </p:txBody>
      </p:sp>
      <p:sp>
        <p:nvSpPr>
          <p:cNvPr id="27652" name="Rectangle 4"/>
          <p:cNvSpPr>
            <a:spLocks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a:effectLst/>
        </p:spPr>
      </p:sp>
      <p:sp>
        <p:nvSpPr>
          <p:cNvPr id="27653"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654"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a:latin typeface="Times New Roman" pitchFamily="18" charset="0"/>
              </a:defRPr>
            </a:lvl1pPr>
          </a:lstStyle>
          <a:p>
            <a:endParaRPr lang="en-US"/>
          </a:p>
        </p:txBody>
      </p:sp>
      <p:sp>
        <p:nvSpPr>
          <p:cNvPr id="27655"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a:latin typeface="Times New Roman" pitchFamily="18" charset="0"/>
              </a:defRPr>
            </a:lvl1pPr>
          </a:lstStyle>
          <a:p>
            <a:fld id="{93A59184-23B1-449F-874A-40B876ED644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F63391-333A-4B04-8D77-85B3F9CE0F93}" type="slidenum">
              <a:rPr lang="en-US"/>
              <a:pPr/>
              <a:t>1</a:t>
            </a:fld>
            <a:endParaRPr lang="en-US"/>
          </a:p>
        </p:txBody>
      </p:sp>
      <p:sp>
        <p:nvSpPr>
          <p:cNvPr id="744450" name="Rectangle 2"/>
          <p:cNvSpPr>
            <a:spLocks noChangeArrowheads="1" noTextEdit="1"/>
          </p:cNvSpPr>
          <p:nvPr>
            <p:ph type="sldImg"/>
          </p:nvPr>
        </p:nvSpPr>
        <p:spPr>
          <a:ln/>
        </p:spPr>
      </p:sp>
      <p:sp>
        <p:nvSpPr>
          <p:cNvPr id="74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666DA4-56A5-48C6-87E2-E8C77076576A}" type="slidenum">
              <a:rPr lang="en-US"/>
              <a:pPr/>
              <a:t>2</a:t>
            </a:fld>
            <a:endParaRPr lang="en-US"/>
          </a:p>
        </p:txBody>
      </p:sp>
      <p:sp>
        <p:nvSpPr>
          <p:cNvPr id="757762" name="Rectangle 2"/>
          <p:cNvSpPr>
            <a:spLocks noChangeArrowheads="1" noTextEdit="1"/>
          </p:cNvSpPr>
          <p:nvPr>
            <p:ph type="sldImg"/>
          </p:nvPr>
        </p:nvSpPr>
        <p:spPr>
          <a:ln/>
        </p:spPr>
      </p:sp>
      <p:sp>
        <p:nvSpPr>
          <p:cNvPr id="75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796A36-716D-4A41-AB4D-4CA228C7F787}" type="slidenum">
              <a:rPr lang="en-US"/>
              <a:pPr/>
              <a:t>3</a:t>
            </a:fld>
            <a:endParaRPr lang="en-US"/>
          </a:p>
        </p:txBody>
      </p:sp>
      <p:sp>
        <p:nvSpPr>
          <p:cNvPr id="834562" name="Rectangle 2"/>
          <p:cNvSpPr>
            <a:spLocks noChangeArrowheads="1" noTextEdit="1"/>
          </p:cNvSpPr>
          <p:nvPr>
            <p:ph type="sldImg"/>
          </p:nvPr>
        </p:nvSpPr>
        <p:spPr>
          <a:ln/>
        </p:spPr>
      </p:sp>
      <p:sp>
        <p:nvSpPr>
          <p:cNvPr id="834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C209A3-13E0-4C7C-9098-4C5C237F13A5}" type="slidenum">
              <a:rPr lang="en-US"/>
              <a:pPr/>
              <a:t>4</a:t>
            </a:fld>
            <a:endParaRPr lang="en-US"/>
          </a:p>
        </p:txBody>
      </p:sp>
      <p:sp>
        <p:nvSpPr>
          <p:cNvPr id="835586" name="Rectangle 2"/>
          <p:cNvSpPr>
            <a:spLocks noChangeArrowheads="1" noTextEdit="1"/>
          </p:cNvSpPr>
          <p:nvPr>
            <p:ph type="sldImg"/>
          </p:nvPr>
        </p:nvSpPr>
        <p:spPr>
          <a:ln/>
        </p:spPr>
      </p:sp>
      <p:sp>
        <p:nvSpPr>
          <p:cNvPr id="835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39CB78-9415-4B30-9256-96FEBA63BC68}" type="slidenum">
              <a:rPr lang="en-US"/>
              <a:pPr/>
              <a:t>5</a:t>
            </a:fld>
            <a:endParaRPr lang="en-US"/>
          </a:p>
        </p:txBody>
      </p:sp>
      <p:sp>
        <p:nvSpPr>
          <p:cNvPr id="753666" name="Rectangle 2"/>
          <p:cNvSpPr>
            <a:spLocks noChangeArrowheads="1" noTextEdit="1"/>
          </p:cNvSpPr>
          <p:nvPr>
            <p:ph type="sldImg"/>
          </p:nvPr>
        </p:nvSpPr>
        <p:spPr>
          <a:ln/>
        </p:spPr>
      </p:sp>
      <p:sp>
        <p:nvSpPr>
          <p:cNvPr id="75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ABB7E-57CA-4481-8C49-5803105B2C28}" type="slidenum">
              <a:rPr lang="en-US"/>
              <a:pPr/>
              <a:t>6</a:t>
            </a:fld>
            <a:endParaRPr lang="en-US"/>
          </a:p>
        </p:txBody>
      </p:sp>
      <p:sp>
        <p:nvSpPr>
          <p:cNvPr id="755714" name="Rectangle 2"/>
          <p:cNvSpPr>
            <a:spLocks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85B5D-E47C-4BE1-AAB8-2D9FE2FA358F}" type="slidenum">
              <a:rPr lang="en-US"/>
              <a:pPr/>
              <a:t>7</a:t>
            </a:fld>
            <a:endParaRPr lang="en-US"/>
          </a:p>
        </p:txBody>
      </p:sp>
      <p:sp>
        <p:nvSpPr>
          <p:cNvPr id="831490" name="Rectangle 2"/>
          <p:cNvSpPr>
            <a:spLocks noChangeArrowheads="1" noTextEdit="1"/>
          </p:cNvSpPr>
          <p:nvPr>
            <p:ph type="sldImg"/>
          </p:nvPr>
        </p:nvSpPr>
        <p:spPr>
          <a:ln/>
        </p:spPr>
      </p:sp>
      <p:sp>
        <p:nvSpPr>
          <p:cNvPr id="831491"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5769EB-4CB6-4108-B4FB-FD05C299E617}" type="slidenum">
              <a:rPr lang="en-US"/>
              <a:pPr/>
              <a:t>8</a:t>
            </a:fld>
            <a:endParaRPr lang="en-US"/>
          </a:p>
        </p:txBody>
      </p:sp>
      <p:sp>
        <p:nvSpPr>
          <p:cNvPr id="806914" name="Rectangle 2"/>
          <p:cNvSpPr>
            <a:spLocks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34D03A-06EF-4689-A9AA-6CCFA4E609D8}" type="slidenum">
              <a:rPr lang="en-US"/>
              <a:pPr/>
              <a:t>9</a:t>
            </a:fld>
            <a:endParaRPr lang="en-US"/>
          </a:p>
        </p:txBody>
      </p:sp>
      <p:sp>
        <p:nvSpPr>
          <p:cNvPr id="759810" name="Rectangle 2"/>
          <p:cNvSpPr>
            <a:spLocks noChangeArrowheads="1" noTextEdit="1"/>
          </p:cNvSpPr>
          <p:nvPr>
            <p:ph type="sldImg"/>
          </p:nvPr>
        </p:nvSpPr>
        <p:spPr>
          <a:ln/>
        </p:spPr>
      </p:sp>
      <p:sp>
        <p:nvSpPr>
          <p:cNvPr id="75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716CA-19D8-4B50-9892-61162213FBAB}" type="slidenum">
              <a:rPr lang="en-US"/>
              <a:pPr/>
              <a:t>10</a:t>
            </a:fld>
            <a:endParaRPr lang="en-US"/>
          </a:p>
        </p:txBody>
      </p:sp>
      <p:sp>
        <p:nvSpPr>
          <p:cNvPr id="811010" name="Rectangle 2"/>
          <p:cNvSpPr>
            <a:spLocks noChangeArrowheads="1" noTextEdit="1"/>
          </p:cNvSpPr>
          <p:nvPr>
            <p:ph type="sldImg"/>
          </p:nvPr>
        </p:nvSpPr>
        <p:spPr>
          <a:ln/>
        </p:spPr>
      </p:sp>
      <p:sp>
        <p:nvSpPr>
          <p:cNvPr id="81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C834B5-D5D5-4F72-8E17-9E2DEAA3A1B9}" type="slidenum">
              <a:rPr lang="en-US"/>
              <a:pPr/>
              <a:t>11</a:t>
            </a:fld>
            <a:endParaRPr lang="en-US"/>
          </a:p>
        </p:txBody>
      </p:sp>
      <p:sp>
        <p:nvSpPr>
          <p:cNvPr id="761858" name="Rectangle 2"/>
          <p:cNvSpPr>
            <a:spLocks noChangeArrowheads="1" noTextEdit="1"/>
          </p:cNvSpPr>
          <p:nvPr>
            <p:ph type="sldImg"/>
          </p:nvPr>
        </p:nvSpPr>
        <p:spPr>
          <a:ln/>
        </p:spPr>
      </p:sp>
      <p:sp>
        <p:nvSpPr>
          <p:cNvPr id="76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3F76B1-216E-410F-B471-0409EEC3B58F}" type="slidenum">
              <a:rPr lang="en-US"/>
              <a:pPr/>
              <a:t>12</a:t>
            </a:fld>
            <a:endParaRPr lang="en-US"/>
          </a:p>
        </p:txBody>
      </p:sp>
      <p:sp>
        <p:nvSpPr>
          <p:cNvPr id="763906" name="Rectangle 2"/>
          <p:cNvSpPr>
            <a:spLocks noChangeArrowheads="1" noTextEdit="1"/>
          </p:cNvSpPr>
          <p:nvPr>
            <p:ph type="sldImg"/>
          </p:nvPr>
        </p:nvSpPr>
        <p:spPr>
          <a:ln/>
        </p:spPr>
      </p:sp>
      <p:sp>
        <p:nvSpPr>
          <p:cNvPr id="76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BE7FFC-2F58-4666-B3B3-1414BA02A6C1}" type="slidenum">
              <a:rPr lang="en-US"/>
              <a:pPr/>
              <a:t>13</a:t>
            </a:fld>
            <a:endParaRPr lang="en-US"/>
          </a:p>
        </p:txBody>
      </p:sp>
      <p:sp>
        <p:nvSpPr>
          <p:cNvPr id="765954" name="Rectangle 2"/>
          <p:cNvSpPr>
            <a:spLocks noChangeArrowheads="1" noTextEdit="1"/>
          </p:cNvSpPr>
          <p:nvPr>
            <p:ph type="sldImg"/>
          </p:nvPr>
        </p:nvSpPr>
        <p:spPr>
          <a:ln/>
        </p:spPr>
      </p:sp>
      <p:sp>
        <p:nvSpPr>
          <p:cNvPr id="76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545E6C-A8B8-4918-8DEC-607852016414}" type="slidenum">
              <a:rPr lang="en-US"/>
              <a:pPr/>
              <a:t>14</a:t>
            </a:fld>
            <a:endParaRPr lang="en-US"/>
          </a:p>
        </p:txBody>
      </p:sp>
      <p:sp>
        <p:nvSpPr>
          <p:cNvPr id="768002" name="Rectangle 2"/>
          <p:cNvSpPr>
            <a:spLocks noChangeArrowheads="1" noTextEdit="1"/>
          </p:cNvSpPr>
          <p:nvPr>
            <p:ph type="sldImg"/>
          </p:nvPr>
        </p:nvSpPr>
        <p:spPr>
          <a:ln/>
        </p:spPr>
      </p:sp>
      <p:sp>
        <p:nvSpPr>
          <p:cNvPr id="76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1F519-D41F-41F7-97BA-E95038E25129}" type="slidenum">
              <a:rPr lang="en-US"/>
              <a:pPr/>
              <a:t>15</a:t>
            </a:fld>
            <a:endParaRPr lang="en-US"/>
          </a:p>
        </p:txBody>
      </p:sp>
      <p:sp>
        <p:nvSpPr>
          <p:cNvPr id="770050" name="Rectangle 2"/>
          <p:cNvSpPr>
            <a:spLocks noChangeArrowheads="1" noTextEdit="1"/>
          </p:cNvSpPr>
          <p:nvPr>
            <p:ph type="sldImg"/>
          </p:nvPr>
        </p:nvSpPr>
        <p:spPr>
          <a:ln/>
        </p:spPr>
      </p:sp>
      <p:sp>
        <p:nvSpPr>
          <p:cNvPr id="77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829A3-B0AC-40BE-85C8-F8F6EB8E46D6}" type="slidenum">
              <a:rPr lang="en-US"/>
              <a:pPr/>
              <a:t>16</a:t>
            </a:fld>
            <a:endParaRPr lang="en-US"/>
          </a:p>
        </p:txBody>
      </p:sp>
      <p:sp>
        <p:nvSpPr>
          <p:cNvPr id="772098" name="Rectangle 2"/>
          <p:cNvSpPr>
            <a:spLocks noChangeArrowheads="1" noTextEdit="1"/>
          </p:cNvSpPr>
          <p:nvPr>
            <p:ph type="sldImg"/>
          </p:nvPr>
        </p:nvSpPr>
        <p:spPr>
          <a:ln/>
        </p:spPr>
      </p:sp>
      <p:sp>
        <p:nvSpPr>
          <p:cNvPr id="77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C183B5-C0ED-46B0-A98D-D2D32B438CB9}" type="slidenum">
              <a:rPr lang="en-US"/>
              <a:pPr/>
              <a:t>17</a:t>
            </a:fld>
            <a:endParaRPr lang="en-US"/>
          </a:p>
        </p:txBody>
      </p:sp>
      <p:sp>
        <p:nvSpPr>
          <p:cNvPr id="774146" name="Rectangle 2"/>
          <p:cNvSpPr>
            <a:spLocks noChangeArrowheads="1" noTextEdit="1"/>
          </p:cNvSpPr>
          <p:nvPr>
            <p:ph type="sldImg"/>
          </p:nvPr>
        </p:nvSpPr>
        <p:spPr>
          <a:ln/>
        </p:spPr>
      </p:sp>
      <p:sp>
        <p:nvSpPr>
          <p:cNvPr id="77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1F66B1-A4C2-4E8F-B6E2-79117C10CAED}" type="slidenum">
              <a:rPr lang="en-US"/>
              <a:pPr/>
              <a:t>18</a:t>
            </a:fld>
            <a:endParaRPr lang="en-US"/>
          </a:p>
        </p:txBody>
      </p:sp>
      <p:sp>
        <p:nvSpPr>
          <p:cNvPr id="776194" name="Rectangle 2"/>
          <p:cNvSpPr>
            <a:spLocks noChangeArrowheads="1" noTextEdit="1"/>
          </p:cNvSpPr>
          <p:nvPr>
            <p:ph type="sldImg"/>
          </p:nvPr>
        </p:nvSpPr>
        <p:spPr>
          <a:ln/>
        </p:spPr>
      </p:sp>
      <p:sp>
        <p:nvSpPr>
          <p:cNvPr id="77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8883EC-F4E4-4998-BC9C-D885BA300CC7}" type="slidenum">
              <a:rPr lang="en-US"/>
              <a:pPr/>
              <a:t>19</a:t>
            </a:fld>
            <a:endParaRPr lang="en-US"/>
          </a:p>
        </p:txBody>
      </p:sp>
      <p:sp>
        <p:nvSpPr>
          <p:cNvPr id="778242" name="Rectangle 2"/>
          <p:cNvSpPr>
            <a:spLocks noChangeArrowheads="1" noTextEdit="1"/>
          </p:cNvSpPr>
          <p:nvPr>
            <p:ph type="sldImg"/>
          </p:nvPr>
        </p:nvSpPr>
        <p:spPr>
          <a:ln/>
        </p:spPr>
      </p:sp>
      <p:sp>
        <p:nvSpPr>
          <p:cNvPr id="77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056603-325E-4240-B410-57973A0D8623}" type="slidenum">
              <a:rPr lang="en-US"/>
              <a:pPr/>
              <a:t>20</a:t>
            </a:fld>
            <a:endParaRPr lang="en-US"/>
          </a:p>
        </p:txBody>
      </p:sp>
      <p:sp>
        <p:nvSpPr>
          <p:cNvPr id="780290" name="Rectangle 2"/>
          <p:cNvSpPr>
            <a:spLocks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E3069C-97E2-411C-B9CF-3ECDFA9475D1}" type="slidenum">
              <a:rPr lang="en-US"/>
              <a:pPr/>
              <a:t>21</a:t>
            </a:fld>
            <a:endParaRPr lang="en-US"/>
          </a:p>
        </p:txBody>
      </p:sp>
      <p:sp>
        <p:nvSpPr>
          <p:cNvPr id="782338" name="Rectangle 2"/>
          <p:cNvSpPr>
            <a:spLocks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2B74B-62EB-4172-9543-E4B2096CBEF2}" type="slidenum">
              <a:rPr lang="en-US"/>
              <a:pPr/>
              <a:t>22</a:t>
            </a:fld>
            <a:endParaRPr lang="en-US"/>
          </a:p>
        </p:txBody>
      </p:sp>
      <p:sp>
        <p:nvSpPr>
          <p:cNvPr id="784386" name="Rectangle 2"/>
          <p:cNvSpPr>
            <a:spLocks noChangeArrowheads="1" noTextEdit="1"/>
          </p:cNvSpPr>
          <p:nvPr>
            <p:ph type="sldImg"/>
          </p:nvPr>
        </p:nvSpPr>
        <p:spPr>
          <a:ln/>
        </p:spPr>
      </p:sp>
      <p:sp>
        <p:nvSpPr>
          <p:cNvPr id="78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70F473-7C0E-4E84-9AEE-587A16066AE7}" type="slidenum">
              <a:rPr lang="en-US"/>
              <a:pPr/>
              <a:t>23</a:t>
            </a:fld>
            <a:endParaRPr lang="en-US"/>
          </a:p>
        </p:txBody>
      </p:sp>
      <p:sp>
        <p:nvSpPr>
          <p:cNvPr id="817154" name="Rectangle 2"/>
          <p:cNvSpPr>
            <a:spLocks noChangeArrowheads="1" noTextEdit="1"/>
          </p:cNvSpPr>
          <p:nvPr>
            <p:ph type="sldImg"/>
          </p:nvPr>
        </p:nvSpPr>
        <p:spPr>
          <a:ln/>
        </p:spPr>
      </p:sp>
      <p:sp>
        <p:nvSpPr>
          <p:cNvPr id="817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42D971-7F47-42E1-9763-75C5F48B1D72}" type="slidenum">
              <a:rPr lang="en-US"/>
              <a:pPr/>
              <a:t>24</a:t>
            </a:fld>
            <a:endParaRPr lang="en-US"/>
          </a:p>
        </p:txBody>
      </p:sp>
      <p:sp>
        <p:nvSpPr>
          <p:cNvPr id="815106" name="Rectangle 2"/>
          <p:cNvSpPr>
            <a:spLocks noChangeArrowheads="1" noTextEdit="1"/>
          </p:cNvSpPr>
          <p:nvPr>
            <p:ph type="sldImg"/>
          </p:nvPr>
        </p:nvSpPr>
        <p:spPr>
          <a:ln/>
        </p:spPr>
      </p:sp>
      <p:sp>
        <p:nvSpPr>
          <p:cNvPr id="81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4A752D-6AAA-4E9B-AF73-A248A97AD9FD}" type="slidenum">
              <a:rPr lang="en-US"/>
              <a:pPr/>
              <a:t>25</a:t>
            </a:fld>
            <a:endParaRPr lang="en-US"/>
          </a:p>
        </p:txBody>
      </p:sp>
      <p:sp>
        <p:nvSpPr>
          <p:cNvPr id="792578" name="Rectangle 2"/>
          <p:cNvSpPr>
            <a:spLocks noChangeArrowheads="1" noTextEdit="1"/>
          </p:cNvSpPr>
          <p:nvPr>
            <p:ph type="sldImg"/>
          </p:nvPr>
        </p:nvSpPr>
        <p:spPr>
          <a:ln/>
        </p:spPr>
      </p:sp>
      <p:sp>
        <p:nvSpPr>
          <p:cNvPr id="79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7984A0-2CF9-4AF9-9C17-603CE02AB70E}" type="slidenum">
              <a:rPr lang="en-US"/>
              <a:pPr/>
              <a:t>26</a:t>
            </a:fld>
            <a:endParaRPr lang="en-US"/>
          </a:p>
        </p:txBody>
      </p:sp>
      <p:sp>
        <p:nvSpPr>
          <p:cNvPr id="794626" name="Rectangle 2"/>
          <p:cNvSpPr>
            <a:spLocks noChangeArrowheads="1" noTextEdit="1"/>
          </p:cNvSpPr>
          <p:nvPr>
            <p:ph type="sldImg"/>
          </p:nvPr>
        </p:nvSpPr>
        <p:spPr>
          <a:ln/>
        </p:spPr>
      </p:sp>
      <p:sp>
        <p:nvSpPr>
          <p:cNvPr id="79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84B95B-2AEF-4759-83F2-FBFFF1AA9CE7}" type="slidenum">
              <a:rPr lang="en-US"/>
              <a:pPr/>
              <a:t>27</a:t>
            </a:fld>
            <a:endParaRPr lang="en-US"/>
          </a:p>
        </p:txBody>
      </p:sp>
      <p:sp>
        <p:nvSpPr>
          <p:cNvPr id="796674" name="Rectangle 2"/>
          <p:cNvSpPr>
            <a:spLocks noChangeArrowheads="1" noTextEdit="1"/>
          </p:cNvSpPr>
          <p:nvPr>
            <p:ph type="sldImg"/>
          </p:nvPr>
        </p:nvSpPr>
        <p:spPr>
          <a:ln/>
        </p:spPr>
      </p:sp>
      <p:sp>
        <p:nvSpPr>
          <p:cNvPr id="79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5C36F-C456-4E10-AF8C-F2EC8CABBD8B}" type="slidenum">
              <a:rPr lang="en-US"/>
              <a:pPr/>
              <a:t>28</a:t>
            </a:fld>
            <a:endParaRPr lang="en-US"/>
          </a:p>
        </p:txBody>
      </p:sp>
      <p:sp>
        <p:nvSpPr>
          <p:cNvPr id="813058" name="Rectangle 2"/>
          <p:cNvSpPr>
            <a:spLocks noChangeArrowheads="1" noTextEdit="1"/>
          </p:cNvSpPr>
          <p:nvPr>
            <p:ph type="sldImg"/>
          </p:nvPr>
        </p:nvSpPr>
        <p:spPr>
          <a:ln/>
        </p:spPr>
      </p:sp>
      <p:sp>
        <p:nvSpPr>
          <p:cNvPr id="81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4A05CB-A19A-4538-8710-88FCD9054014}" type="slidenum">
              <a:rPr lang="en-US"/>
              <a:pPr/>
              <a:t>29</a:t>
            </a:fld>
            <a:endParaRPr lang="en-US"/>
          </a:p>
        </p:txBody>
      </p:sp>
      <p:sp>
        <p:nvSpPr>
          <p:cNvPr id="833538" name="Rectangle 2"/>
          <p:cNvSpPr>
            <a:spLocks noChangeArrowheads="1" noTextEdit="1"/>
          </p:cNvSpPr>
          <p:nvPr>
            <p:ph type="sldImg"/>
          </p:nvPr>
        </p:nvSpPr>
        <p:spPr>
          <a:ln/>
        </p:spPr>
      </p:sp>
      <p:sp>
        <p:nvSpPr>
          <p:cNvPr id="833539"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4F7F37-5B31-44DB-B7C5-9C66BCAC3B5C}" type="slidenum">
              <a:rPr lang="en-US"/>
              <a:pPr/>
              <a:t>30</a:t>
            </a:fld>
            <a:endParaRPr lang="en-US"/>
          </a:p>
        </p:txBody>
      </p:sp>
      <p:sp>
        <p:nvSpPr>
          <p:cNvPr id="798722" name="Rectangle 2"/>
          <p:cNvSpPr>
            <a:spLocks noChangeArrowheads="1" noTextEdit="1"/>
          </p:cNvSpPr>
          <p:nvPr>
            <p:ph type="sldImg"/>
          </p:nvPr>
        </p:nvSpPr>
        <p:spPr>
          <a:ln/>
        </p:spPr>
      </p:sp>
      <p:sp>
        <p:nvSpPr>
          <p:cNvPr id="79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3AAD7C-FF5B-47C5-82B0-1D31F17A3726}" type="slidenum">
              <a:rPr lang="en-US"/>
              <a:pPr/>
              <a:t>31</a:t>
            </a:fld>
            <a:endParaRPr lang="en-US"/>
          </a:p>
        </p:txBody>
      </p:sp>
      <p:sp>
        <p:nvSpPr>
          <p:cNvPr id="800770" name="Rectangle 2"/>
          <p:cNvSpPr>
            <a:spLocks noChangeArrowheads="1" noTextEdit="1"/>
          </p:cNvSpPr>
          <p:nvPr>
            <p:ph type="sldImg"/>
          </p:nvPr>
        </p:nvSpPr>
        <p:spPr>
          <a:ln/>
        </p:spPr>
      </p:sp>
      <p:sp>
        <p:nvSpPr>
          <p:cNvPr id="80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6CF125-C66A-47C4-9404-3CD6AF867E29}" type="slidenum">
              <a:rPr lang="en-US"/>
              <a:pPr/>
              <a:t>32</a:t>
            </a:fld>
            <a:endParaRPr lang="en-US"/>
          </a:p>
        </p:txBody>
      </p:sp>
      <p:sp>
        <p:nvSpPr>
          <p:cNvPr id="802818" name="Rectangle 2"/>
          <p:cNvSpPr>
            <a:spLocks noChangeArrowheads="1" noTextEdit="1"/>
          </p:cNvSpPr>
          <p:nvPr>
            <p:ph type="sldImg"/>
          </p:nvPr>
        </p:nvSpPr>
        <p:spPr>
          <a:ln/>
        </p:spPr>
      </p:sp>
      <p:sp>
        <p:nvSpPr>
          <p:cNvPr id="80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EA3674-2CE5-4774-9C11-2A12C2127BEB}" type="slidenum">
              <a:rPr lang="en-US"/>
              <a:pPr/>
              <a:t>33</a:t>
            </a:fld>
            <a:endParaRPr lang="en-US"/>
          </a:p>
        </p:txBody>
      </p:sp>
      <p:sp>
        <p:nvSpPr>
          <p:cNvPr id="837634" name="Rectangle 2"/>
          <p:cNvSpPr>
            <a:spLocks noChangeArrowheads="1" noTextEdit="1"/>
          </p:cNvSpPr>
          <p:nvPr>
            <p:ph type="sldImg"/>
          </p:nvPr>
        </p:nvSpPr>
        <p:spPr>
          <a:ln/>
        </p:spPr>
      </p:sp>
      <p:sp>
        <p:nvSpPr>
          <p:cNvPr id="837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85EE40-B8A0-4873-9E82-804B69F5FB6C}" type="slidenum">
              <a:rPr lang="en-US"/>
              <a:pPr/>
              <a:t>34</a:t>
            </a:fld>
            <a:endParaRPr lang="en-US"/>
          </a:p>
        </p:txBody>
      </p:sp>
      <p:sp>
        <p:nvSpPr>
          <p:cNvPr id="804866" name="Rectangle 2"/>
          <p:cNvSpPr>
            <a:spLocks noChangeArrowheads="1" noTextEdit="1"/>
          </p:cNvSpPr>
          <p:nvPr>
            <p:ph type="sldImg"/>
          </p:nvPr>
        </p:nvSpPr>
        <p:spPr>
          <a:ln/>
        </p:spPr>
      </p:sp>
      <p:sp>
        <p:nvSpPr>
          <p:cNvPr id="80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5EC305-F9BA-4BFA-8955-31F80CA8880D}" type="slidenum">
              <a:rPr lang="en-US"/>
              <a:pPr/>
              <a:t>35</a:t>
            </a:fld>
            <a:endParaRPr lang="en-US"/>
          </a:p>
        </p:txBody>
      </p:sp>
      <p:sp>
        <p:nvSpPr>
          <p:cNvPr id="825346" name="Rectangle 2"/>
          <p:cNvSpPr>
            <a:spLocks noChangeArrowheads="1" noTextEdit="1"/>
          </p:cNvSpPr>
          <p:nvPr>
            <p:ph type="sldImg"/>
          </p:nvPr>
        </p:nvSpPr>
        <p:spPr>
          <a:ln/>
        </p:spPr>
      </p:sp>
      <p:sp>
        <p:nvSpPr>
          <p:cNvPr id="825347"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C121C3-D6C0-44B8-8FA5-8263D78E1702}" type="slidenum">
              <a:rPr lang="en-US"/>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0DDBA2-33BD-4413-A32F-89A07AB2C2BF}" type="slidenum">
              <a:rPr lang="en-US"/>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85A339-DF33-481A-8486-01029A536780}" type="slidenum">
              <a:rPr lang="en-US"/>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DEF74E-2679-4BCD-A969-320CABAEAD17}" type="slidenum">
              <a:rPr lang="en-US"/>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3948C6-91F3-4389-9809-41F337F15B4F}" type="slidenum">
              <a:rPr lang="en-US"/>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CBB50B7-4CEE-4EE3-92B6-0DA3E5AB3B88}" type="slidenum">
              <a:rPr lang="en-US"/>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1012FD-6970-427F-BCED-F5EB05EA6670}" type="slidenum">
              <a:rPr lang="en-US"/>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107A7E-291C-4672-890B-EEB5C245BC3A}" type="slidenum">
              <a:rPr lang="en-US"/>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879FD1B-13EE-43D5-943F-CC478DACB153}" type="slidenum">
              <a:rPr lang="en-US"/>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D7A494D-7FA0-4B3F-BC90-3DED20F1D235}" type="slidenum">
              <a:rPr lang="en-US"/>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DC9E22-D8E0-4B60-8504-C64CE36D94C8}" type="slidenum">
              <a:rPr lang="en-US"/>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88D3B2AF-C365-43BF-9832-C3373447E66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cop.mrc-lmb.cam.ac.uk/scop/"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pfam.sanger.ac.uk/"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hyperlink" Target="http://www.uniprot.org/"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23" name="Rectangle 7"/>
          <p:cNvSpPr>
            <a:spLocks noGrp="1" noChangeArrowheads="1"/>
          </p:cNvSpPr>
          <p:nvPr>
            <p:ph type="ctrTitle"/>
          </p:nvPr>
        </p:nvSpPr>
        <p:spPr>
          <a:xfrm>
            <a:off x="2133600" y="1295400"/>
            <a:ext cx="5791200" cy="2209800"/>
          </a:xfrm>
          <a:solidFill>
            <a:schemeClr val="bg1">
              <a:alpha val="50000"/>
            </a:schemeClr>
          </a:solidFill>
        </p:spPr>
        <p:txBody>
          <a:bodyPr/>
          <a:lstStyle/>
          <a:p>
            <a:r>
              <a:rPr lang="en-US" sz="4000" b="1" dirty="0">
                <a:solidFill>
                  <a:srgbClr val="00643C"/>
                </a:solidFill>
                <a:latin typeface="Franklin Gothic Demi Cond" pitchFamily="34" charset="0"/>
              </a:rPr>
              <a:t>Visualizing Protein Structures</a:t>
            </a:r>
            <a:br>
              <a:rPr lang="en-US" sz="4000" b="1" dirty="0">
                <a:solidFill>
                  <a:srgbClr val="00643C"/>
                </a:solidFill>
                <a:latin typeface="Franklin Gothic Demi Cond" pitchFamily="34" charset="0"/>
              </a:rPr>
            </a:br>
            <a:r>
              <a:rPr lang="en-US" sz="4000" b="1" dirty="0">
                <a:solidFill>
                  <a:srgbClr val="00643C"/>
                </a:solidFill>
                <a:latin typeface="Franklin Gothic Demi Cond" pitchFamily="34" charset="0"/>
              </a:rPr>
              <a:t>and Computing</a:t>
            </a:r>
            <a:br>
              <a:rPr lang="en-US" sz="4000" b="1" dirty="0">
                <a:solidFill>
                  <a:srgbClr val="00643C"/>
                </a:solidFill>
                <a:latin typeface="Franklin Gothic Demi Cond" pitchFamily="34" charset="0"/>
              </a:rPr>
            </a:br>
            <a:r>
              <a:rPr lang="en-US" sz="4000" b="1" dirty="0">
                <a:solidFill>
                  <a:srgbClr val="00643C"/>
                </a:solidFill>
                <a:latin typeface="Franklin Gothic Demi Cond" pitchFamily="34" charset="0"/>
              </a:rPr>
              <a:t>Structural Properties</a:t>
            </a:r>
          </a:p>
        </p:txBody>
      </p:sp>
      <p:pic>
        <p:nvPicPr>
          <p:cNvPr id="367632" name="Picture 16" descr="VND"/>
          <p:cNvPicPr>
            <a:picLocks noChangeAspect="1" noChangeArrowheads="1"/>
          </p:cNvPicPr>
          <p:nvPr/>
        </p:nvPicPr>
        <p:blipFill>
          <a:blip r:embed="rId4" cstate="print"/>
          <a:srcRect l="2499" t="1353" r="5000" b="2499"/>
          <a:stretch>
            <a:fillRect/>
          </a:stretch>
        </p:blipFill>
        <p:spPr bwMode="auto">
          <a:xfrm>
            <a:off x="0" y="2895600"/>
            <a:ext cx="2819400" cy="2930525"/>
          </a:xfrm>
          <a:prstGeom prst="rect">
            <a:avLst/>
          </a:prstGeom>
          <a:noFill/>
        </p:spPr>
      </p:pic>
      <p:pic>
        <p:nvPicPr>
          <p:cNvPr id="367633" name="Picture 17" descr="helix"/>
          <p:cNvPicPr>
            <a:picLocks noChangeAspect="1" noChangeArrowheads="1"/>
          </p:cNvPicPr>
          <p:nvPr/>
        </p:nvPicPr>
        <p:blipFill>
          <a:blip r:embed="rId5" cstate="print"/>
          <a:srcRect/>
          <a:stretch>
            <a:fillRect/>
          </a:stretch>
        </p:blipFill>
        <p:spPr bwMode="auto">
          <a:xfrm>
            <a:off x="7543800" y="2438400"/>
            <a:ext cx="1316037" cy="3543300"/>
          </a:xfrm>
          <a:prstGeom prst="rect">
            <a:avLst/>
          </a:prstGeom>
          <a:noFill/>
        </p:spPr>
      </p:pic>
      <p:graphicFrame>
        <p:nvGraphicFramePr>
          <p:cNvPr id="367635" name="Object 19"/>
          <p:cNvGraphicFramePr>
            <a:graphicFrameLocks noChangeAspect="1"/>
          </p:cNvGraphicFramePr>
          <p:nvPr/>
        </p:nvGraphicFramePr>
        <p:xfrm>
          <a:off x="4495800" y="5181600"/>
          <a:ext cx="735013" cy="1006475"/>
        </p:xfrm>
        <a:graphic>
          <a:graphicData uri="http://schemas.openxmlformats.org/presentationml/2006/ole">
            <p:oleObj spid="_x0000_s367635" name="Picture" r:id="rId6" imgW="735827" imgH="1005828" progId="Word.Picture.8">
              <p:embed/>
            </p:oleObj>
          </a:graphicData>
        </a:graphic>
      </p:graphicFrame>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ChangeArrowheads="1"/>
          </p:cNvSpPr>
          <p:nvPr>
            <p:ph type="title"/>
          </p:nvPr>
        </p:nvSpPr>
        <p:spPr>
          <a:xfrm>
            <a:off x="609600" y="381000"/>
            <a:ext cx="7772400" cy="990600"/>
          </a:xfrm>
        </p:spPr>
        <p:txBody>
          <a:bodyPr/>
          <a:lstStyle/>
          <a:p>
            <a:r>
              <a:rPr lang="en-US" b="1">
                <a:solidFill>
                  <a:schemeClr val="hlink"/>
                </a:solidFill>
                <a:latin typeface="Franklin Gothic Medium" pitchFamily="34" charset="0"/>
              </a:rPr>
              <a:t>What we hope to learn</a:t>
            </a:r>
          </a:p>
        </p:txBody>
      </p:sp>
      <p:sp>
        <p:nvSpPr>
          <p:cNvPr id="756739" name="Rectangle 3"/>
          <p:cNvSpPr>
            <a:spLocks noGrp="1" noChangeArrowheads="1"/>
          </p:cNvSpPr>
          <p:nvPr>
            <p:ph type="body" idx="1"/>
          </p:nvPr>
        </p:nvSpPr>
        <p:spPr>
          <a:xfrm>
            <a:off x="609600" y="1447800"/>
            <a:ext cx="8077200" cy="4800600"/>
          </a:xfrm>
        </p:spPr>
        <p:txBody>
          <a:bodyPr/>
          <a:lstStyle/>
          <a:p>
            <a:pPr>
              <a:buClr>
                <a:schemeClr val="tx1"/>
              </a:buClr>
            </a:pPr>
            <a:r>
              <a:rPr lang="en-US">
                <a:solidFill>
                  <a:srgbClr val="0000FF"/>
                </a:solidFill>
                <a:latin typeface="Franklin Gothic Medium" pitchFamily="34" charset="0"/>
              </a:rPr>
              <a:t> Review of Forces that drive folding</a:t>
            </a:r>
          </a:p>
          <a:p>
            <a:pPr>
              <a:buClr>
                <a:schemeClr val="tx1"/>
              </a:buClr>
            </a:pPr>
            <a:r>
              <a:rPr lang="en-US">
                <a:solidFill>
                  <a:srgbClr val="0000FF"/>
                </a:solidFill>
                <a:latin typeface="Franklin Gothic Medium" pitchFamily="34" charset="0"/>
              </a:rPr>
              <a:t> Motifs or supersecondary structure</a:t>
            </a:r>
          </a:p>
          <a:p>
            <a:pPr>
              <a:buClr>
                <a:schemeClr val="tx1"/>
              </a:buClr>
            </a:pPr>
            <a:r>
              <a:rPr lang="en-US">
                <a:solidFill>
                  <a:srgbClr val="0000FF"/>
                </a:solidFill>
                <a:latin typeface="Franklin Gothic Medium" pitchFamily="34" charset="0"/>
              </a:rPr>
              <a:t> Structural Domains</a:t>
            </a:r>
          </a:p>
          <a:p>
            <a:pPr>
              <a:buClr>
                <a:schemeClr val="tx1"/>
              </a:buClr>
            </a:pPr>
            <a:r>
              <a:rPr lang="en-US">
                <a:solidFill>
                  <a:srgbClr val="0000FF"/>
                </a:solidFill>
                <a:latin typeface="Franklin Gothic Medium" pitchFamily="34" charset="0"/>
              </a:rPr>
              <a:t> Finding out more about structures</a:t>
            </a:r>
          </a:p>
          <a:p>
            <a:pPr>
              <a:buClr>
                <a:schemeClr val="tx1"/>
              </a:buClr>
            </a:pPr>
            <a:r>
              <a:rPr lang="en-US">
                <a:solidFill>
                  <a:srgbClr val="0000FF"/>
                </a:solidFill>
                <a:latin typeface="Franklin Gothic Medium" pitchFamily="34" charset="0"/>
              </a:rPr>
              <a:t> UniProt Classification Databases</a:t>
            </a:r>
          </a:p>
          <a:p>
            <a:pPr>
              <a:buClr>
                <a:schemeClr val="tx1"/>
              </a:buClr>
            </a:pPr>
            <a:r>
              <a:rPr lang="en-US">
                <a:solidFill>
                  <a:srgbClr val="0000FF"/>
                </a:solidFill>
                <a:latin typeface="Franklin Gothic Medium" pitchFamily="34" charset="0"/>
              </a:rPr>
              <a:t> Discussion of Chapter 2 (C&amp;H)</a:t>
            </a:r>
          </a:p>
          <a:p>
            <a:pPr>
              <a:buClr>
                <a:schemeClr val="tx1"/>
              </a:buClr>
            </a:pPr>
            <a:r>
              <a:rPr lang="en-US">
                <a:solidFill>
                  <a:srgbClr val="0000FF"/>
                </a:solidFill>
                <a:latin typeface="Franklin Gothic Medium" pitchFamily="34" charset="0"/>
              </a:rPr>
              <a:t> Assignments: </a:t>
            </a:r>
            <a:br>
              <a:rPr lang="en-US">
                <a:solidFill>
                  <a:srgbClr val="0000FF"/>
                </a:solidFill>
                <a:latin typeface="Franklin Gothic Medium" pitchFamily="34" charset="0"/>
              </a:rPr>
            </a:br>
            <a:r>
              <a:rPr lang="en-US">
                <a:solidFill>
                  <a:srgbClr val="0000FF"/>
                </a:solidFill>
                <a:latin typeface="Franklin Gothic Medium" pitchFamily="34" charset="0"/>
              </a:rPr>
              <a:t>      Start VMD Laboratory</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Text Box 2"/>
          <p:cNvSpPr txBox="1">
            <a:spLocks noChangeArrowheads="1"/>
          </p:cNvSpPr>
          <p:nvPr/>
        </p:nvSpPr>
        <p:spPr bwMode="auto">
          <a:xfrm>
            <a:off x="1219200" y="685800"/>
            <a:ext cx="6556375" cy="396875"/>
          </a:xfrm>
          <a:prstGeom prst="rect">
            <a:avLst/>
          </a:prstGeom>
          <a:noFill/>
          <a:ln w="9525">
            <a:noFill/>
            <a:miter lim="800000"/>
            <a:headEnd/>
            <a:tailEnd/>
          </a:ln>
          <a:effectLst/>
        </p:spPr>
        <p:txBody>
          <a:bodyPr wrap="none">
            <a:spAutoFit/>
          </a:bodyPr>
          <a:lstStyle/>
          <a:p>
            <a:pPr algn="ctr"/>
            <a:r>
              <a:rPr lang="en-US">
                <a:solidFill>
                  <a:schemeClr val="hlink"/>
                </a:solidFill>
              </a:rPr>
              <a:t>Hydrophobic effect: non-polar molecules want to associate</a:t>
            </a:r>
            <a:endParaRPr lang="en-US" sz="1400" b="0"/>
          </a:p>
        </p:txBody>
      </p:sp>
      <p:sp>
        <p:nvSpPr>
          <p:cNvPr id="807939" name="Text Box 3"/>
          <p:cNvSpPr txBox="1">
            <a:spLocks noChangeArrowheads="1"/>
          </p:cNvSpPr>
          <p:nvPr/>
        </p:nvSpPr>
        <p:spPr bwMode="auto">
          <a:xfrm>
            <a:off x="1295400" y="3505200"/>
            <a:ext cx="6781800" cy="457200"/>
          </a:xfrm>
          <a:prstGeom prst="rect">
            <a:avLst/>
          </a:prstGeom>
          <a:noFill/>
          <a:ln w="9525">
            <a:noFill/>
            <a:miter lim="800000"/>
            <a:headEnd/>
            <a:tailEnd/>
          </a:ln>
          <a:effectLst/>
        </p:spPr>
        <p:txBody>
          <a:bodyPr>
            <a:spAutoFit/>
          </a:bodyPr>
          <a:lstStyle/>
          <a:p>
            <a:pPr algn="ctr"/>
            <a:r>
              <a:rPr lang="en-US" sz="2400" b="0">
                <a:latin typeface="Symbol" pitchFamily="18" charset="2"/>
              </a:rPr>
              <a:t>D</a:t>
            </a:r>
            <a:r>
              <a:rPr lang="en-US" sz="2400" b="0"/>
              <a:t>G favors association due to “freeing” of water</a:t>
            </a:r>
          </a:p>
        </p:txBody>
      </p:sp>
      <p:grpSp>
        <p:nvGrpSpPr>
          <p:cNvPr id="807940" name="Group 4"/>
          <p:cNvGrpSpPr>
            <a:grpSpLocks/>
          </p:cNvGrpSpPr>
          <p:nvPr/>
        </p:nvGrpSpPr>
        <p:grpSpPr bwMode="auto">
          <a:xfrm>
            <a:off x="4343400" y="1600200"/>
            <a:ext cx="2438400" cy="1524000"/>
            <a:chOff x="1248" y="1296"/>
            <a:chExt cx="1536" cy="960"/>
          </a:xfrm>
        </p:grpSpPr>
        <p:pic>
          <p:nvPicPr>
            <p:cNvPr id="807941" name="Picture 5" descr="hydrophobic"/>
            <p:cNvPicPr>
              <a:picLocks noChangeAspect="1" noChangeArrowheads="1"/>
            </p:cNvPicPr>
            <p:nvPr/>
          </p:nvPicPr>
          <p:blipFill>
            <a:blip r:embed="rId3" cstate="print">
              <a:lum contrast="12000"/>
            </a:blip>
            <a:srcRect l="71402" t="63356" b="10245"/>
            <a:stretch>
              <a:fillRect/>
            </a:stretch>
          </p:blipFill>
          <p:spPr bwMode="auto">
            <a:xfrm>
              <a:off x="1248" y="1296"/>
              <a:ext cx="1115" cy="960"/>
            </a:xfrm>
            <a:prstGeom prst="rect">
              <a:avLst/>
            </a:prstGeom>
            <a:noFill/>
          </p:spPr>
        </p:pic>
        <p:pic>
          <p:nvPicPr>
            <p:cNvPr id="807942" name="Picture 6" descr="hydrophobic"/>
            <p:cNvPicPr>
              <a:picLocks noChangeAspect="1" noChangeArrowheads="1"/>
            </p:cNvPicPr>
            <p:nvPr/>
          </p:nvPicPr>
          <p:blipFill>
            <a:blip r:embed="rId3" cstate="print">
              <a:lum contrast="12000"/>
            </a:blip>
            <a:srcRect l="77223" t="63356" b="10245"/>
            <a:stretch>
              <a:fillRect/>
            </a:stretch>
          </p:blipFill>
          <p:spPr bwMode="auto">
            <a:xfrm>
              <a:off x="1896" y="1296"/>
              <a:ext cx="888" cy="960"/>
            </a:xfrm>
            <a:prstGeom prst="rect">
              <a:avLst/>
            </a:prstGeom>
            <a:noFill/>
          </p:spPr>
        </p:pic>
      </p:grpSp>
      <p:sp>
        <p:nvSpPr>
          <p:cNvPr id="807943" name="Text Box 7"/>
          <p:cNvSpPr txBox="1">
            <a:spLocks noChangeArrowheads="1"/>
          </p:cNvSpPr>
          <p:nvPr/>
        </p:nvSpPr>
        <p:spPr bwMode="auto">
          <a:xfrm>
            <a:off x="533400" y="4343400"/>
            <a:ext cx="8196263" cy="1920875"/>
          </a:xfrm>
          <a:prstGeom prst="rect">
            <a:avLst/>
          </a:prstGeom>
          <a:noFill/>
          <a:ln w="9525">
            <a:noFill/>
            <a:miter lim="800000"/>
            <a:headEnd/>
            <a:tailEnd/>
          </a:ln>
          <a:effectLst/>
        </p:spPr>
        <p:txBody>
          <a:bodyPr>
            <a:spAutoFit/>
          </a:bodyPr>
          <a:lstStyle/>
          <a:p>
            <a:r>
              <a:rPr lang="en-US" b="0">
                <a:solidFill>
                  <a:srgbClr val="0000FF"/>
                </a:solidFill>
              </a:rPr>
              <a:t>“With nonpolar solutes, the interactions between water and the solute appear to be negligible relative to the initial unfavorable energy required to form the initial cavity in water.  Consequently, an inverse linear relationship is found between the solubility of hydrocarbons in water and the surface area of the cavity required to accommodate the solute”</a:t>
            </a:r>
          </a:p>
          <a:p>
            <a:r>
              <a:rPr lang="en-US" b="0"/>
              <a:t>			</a:t>
            </a:r>
            <a:r>
              <a:rPr lang="en-US" sz="1600" b="0"/>
              <a:t>Creighton, </a:t>
            </a:r>
            <a:r>
              <a:rPr lang="en-US" sz="1600" b="0" u="sng"/>
              <a:t>Proteins</a:t>
            </a:r>
            <a:r>
              <a:rPr lang="en-US" sz="1600" b="0"/>
              <a:t>, pg 146</a:t>
            </a:r>
          </a:p>
        </p:txBody>
      </p:sp>
      <p:pic>
        <p:nvPicPr>
          <p:cNvPr id="807944" name="Picture 8" descr="hydrophobic"/>
          <p:cNvPicPr>
            <a:picLocks noChangeAspect="1" noChangeArrowheads="1"/>
          </p:cNvPicPr>
          <p:nvPr/>
        </p:nvPicPr>
        <p:blipFill>
          <a:blip r:embed="rId3" cstate="print">
            <a:lum contrast="12000"/>
          </a:blip>
          <a:srcRect l="71402" t="63356" b="10245"/>
          <a:stretch>
            <a:fillRect/>
          </a:stretch>
        </p:blipFill>
        <p:spPr bwMode="auto">
          <a:xfrm>
            <a:off x="1600200" y="1600200"/>
            <a:ext cx="1770063" cy="1524000"/>
          </a:xfrm>
          <a:prstGeom prst="rect">
            <a:avLst/>
          </a:prstGeom>
          <a:noFill/>
        </p:spPr>
      </p:pic>
      <p:sp>
        <p:nvSpPr>
          <p:cNvPr id="807945" name="Text Box 9"/>
          <p:cNvSpPr txBox="1">
            <a:spLocks noChangeArrowheads="1"/>
          </p:cNvSpPr>
          <p:nvPr/>
        </p:nvSpPr>
        <p:spPr bwMode="auto">
          <a:xfrm>
            <a:off x="1219200" y="2133600"/>
            <a:ext cx="381000" cy="519113"/>
          </a:xfrm>
          <a:prstGeom prst="rect">
            <a:avLst/>
          </a:prstGeom>
          <a:noFill/>
          <a:ln w="9525">
            <a:noFill/>
            <a:miter lim="800000"/>
            <a:headEnd/>
            <a:tailEnd/>
          </a:ln>
          <a:effectLst/>
        </p:spPr>
        <p:txBody>
          <a:bodyPr>
            <a:spAutoFit/>
          </a:bodyPr>
          <a:lstStyle/>
          <a:p>
            <a:pPr>
              <a:spcBef>
                <a:spcPct val="50000"/>
              </a:spcBef>
            </a:pPr>
            <a:r>
              <a:rPr lang="en-US" sz="2800"/>
              <a:t>2</a:t>
            </a:r>
          </a:p>
        </p:txBody>
      </p:sp>
      <p:sp>
        <p:nvSpPr>
          <p:cNvPr id="807946" name="Line 10"/>
          <p:cNvSpPr>
            <a:spLocks noChangeShapeType="1"/>
          </p:cNvSpPr>
          <p:nvPr/>
        </p:nvSpPr>
        <p:spPr bwMode="auto">
          <a:xfrm>
            <a:off x="3352800" y="2286000"/>
            <a:ext cx="838200" cy="0"/>
          </a:xfrm>
          <a:prstGeom prst="line">
            <a:avLst/>
          </a:prstGeom>
          <a:noFill/>
          <a:ln w="38100">
            <a:solidFill>
              <a:schemeClr val="tx1"/>
            </a:solidFill>
            <a:round/>
            <a:headEnd/>
            <a:tailEnd type="triangle" w="med" len="med"/>
          </a:ln>
          <a:effectLst/>
        </p:spPr>
        <p:txBody>
          <a:bodyPr/>
          <a:lstStyle/>
          <a:p>
            <a:endParaRPr lang="en-US"/>
          </a:p>
        </p:txBody>
      </p:sp>
      <p:sp>
        <p:nvSpPr>
          <p:cNvPr id="807947" name="Text Box 11"/>
          <p:cNvSpPr txBox="1">
            <a:spLocks noChangeArrowheads="1"/>
          </p:cNvSpPr>
          <p:nvPr/>
        </p:nvSpPr>
        <p:spPr bwMode="auto">
          <a:xfrm>
            <a:off x="6553200" y="2057400"/>
            <a:ext cx="990600" cy="519113"/>
          </a:xfrm>
          <a:prstGeom prst="rect">
            <a:avLst/>
          </a:prstGeom>
          <a:noFill/>
          <a:ln w="9525">
            <a:noFill/>
            <a:miter lim="800000"/>
            <a:headEnd/>
            <a:tailEnd/>
          </a:ln>
          <a:effectLst/>
        </p:spPr>
        <p:txBody>
          <a:bodyPr>
            <a:spAutoFit/>
          </a:bodyPr>
          <a:lstStyle/>
          <a:p>
            <a:pPr>
              <a:spcBef>
                <a:spcPct val="50000"/>
              </a:spcBef>
            </a:pPr>
            <a:r>
              <a:rPr lang="en-US" sz="2800"/>
              <a:t>+   4</a:t>
            </a:r>
          </a:p>
        </p:txBody>
      </p:sp>
      <p:grpSp>
        <p:nvGrpSpPr>
          <p:cNvPr id="807948" name="Group 12"/>
          <p:cNvGrpSpPr>
            <a:grpSpLocks/>
          </p:cNvGrpSpPr>
          <p:nvPr/>
        </p:nvGrpSpPr>
        <p:grpSpPr bwMode="auto">
          <a:xfrm>
            <a:off x="7467600" y="2133600"/>
            <a:ext cx="381000" cy="381000"/>
            <a:chOff x="4656" y="1440"/>
            <a:chExt cx="240" cy="240"/>
          </a:xfrm>
        </p:grpSpPr>
        <p:sp>
          <p:nvSpPr>
            <p:cNvPr id="807949" name="Line 13"/>
            <p:cNvSpPr>
              <a:spLocks noChangeShapeType="1"/>
            </p:cNvSpPr>
            <p:nvPr/>
          </p:nvSpPr>
          <p:spPr bwMode="auto">
            <a:xfrm flipH="1">
              <a:off x="4656" y="1440"/>
              <a:ext cx="240" cy="0"/>
            </a:xfrm>
            <a:prstGeom prst="line">
              <a:avLst/>
            </a:prstGeom>
            <a:noFill/>
            <a:ln w="28575">
              <a:solidFill>
                <a:srgbClr val="0000FF"/>
              </a:solidFill>
              <a:round/>
              <a:headEnd/>
              <a:tailEnd/>
            </a:ln>
            <a:effectLst/>
          </p:spPr>
          <p:txBody>
            <a:bodyPr/>
            <a:lstStyle/>
            <a:p>
              <a:endParaRPr lang="en-US"/>
            </a:p>
          </p:txBody>
        </p:sp>
        <p:sp>
          <p:nvSpPr>
            <p:cNvPr id="807950" name="Line 14"/>
            <p:cNvSpPr>
              <a:spLocks noChangeShapeType="1"/>
            </p:cNvSpPr>
            <p:nvPr/>
          </p:nvSpPr>
          <p:spPr bwMode="auto">
            <a:xfrm>
              <a:off x="4656" y="1440"/>
              <a:ext cx="0" cy="240"/>
            </a:xfrm>
            <a:prstGeom prst="line">
              <a:avLst/>
            </a:prstGeom>
            <a:noFill/>
            <a:ln w="28575">
              <a:solidFill>
                <a:srgbClr val="0000FF"/>
              </a:solidFill>
              <a:round/>
              <a:headEnd/>
              <a:tailEnd/>
            </a:ln>
            <a:effectLst/>
          </p:spPr>
          <p:txBody>
            <a:bodyPr/>
            <a:lstStyle/>
            <a:p>
              <a:endParaRPr lang="en-US"/>
            </a:p>
          </p:txBody>
        </p:sp>
      </p:gr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62" name="Picture 2" descr="hydro_sasa"/>
          <p:cNvPicPr>
            <a:picLocks noChangeAspect="1" noChangeArrowheads="1"/>
          </p:cNvPicPr>
          <p:nvPr/>
        </p:nvPicPr>
        <p:blipFill>
          <a:blip r:embed="rId3" cstate="print">
            <a:lum bright="-24000" contrast="42000"/>
          </a:blip>
          <a:srcRect/>
          <a:stretch>
            <a:fillRect/>
          </a:stretch>
        </p:blipFill>
        <p:spPr bwMode="auto">
          <a:xfrm>
            <a:off x="1066800" y="7938"/>
            <a:ext cx="6858000" cy="6694487"/>
          </a:xfrm>
          <a:prstGeom prst="rect">
            <a:avLst/>
          </a:prstGeom>
          <a:noFill/>
        </p:spPr>
      </p:pic>
      <p:sp>
        <p:nvSpPr>
          <p:cNvPr id="808963" name="Text Box 3"/>
          <p:cNvSpPr txBox="1">
            <a:spLocks noChangeArrowheads="1"/>
          </p:cNvSpPr>
          <p:nvPr/>
        </p:nvSpPr>
        <p:spPr bwMode="auto">
          <a:xfrm>
            <a:off x="1600200" y="304800"/>
            <a:ext cx="5029200" cy="701675"/>
          </a:xfrm>
          <a:prstGeom prst="rect">
            <a:avLst/>
          </a:prstGeom>
          <a:noFill/>
          <a:ln w="9525">
            <a:noFill/>
            <a:miter lim="800000"/>
            <a:headEnd/>
            <a:tailEnd/>
          </a:ln>
          <a:effectLst/>
        </p:spPr>
        <p:txBody>
          <a:bodyPr>
            <a:spAutoFit/>
          </a:bodyPr>
          <a:lstStyle/>
          <a:p>
            <a:pPr algn="ctr"/>
            <a:r>
              <a:rPr lang="en-US">
                <a:solidFill>
                  <a:srgbClr val="0000FF"/>
                </a:solidFill>
              </a:rPr>
              <a:t>…the line passing through the nonpolar Ala, Val, Leu and Phe has a slope of 22 cal/Å</a:t>
            </a:r>
            <a:r>
              <a:rPr lang="en-US" baseline="30000">
                <a:solidFill>
                  <a:srgbClr val="0000FF"/>
                </a:solidFill>
              </a:rPr>
              <a:t>2</a:t>
            </a:r>
            <a:endParaRPr lang="en-US">
              <a:solidFill>
                <a:srgbClr val="0000FF"/>
              </a:solidFill>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a:xfrm>
            <a:off x="685800" y="304800"/>
            <a:ext cx="7772400" cy="1143000"/>
          </a:xfrm>
        </p:spPr>
        <p:txBody>
          <a:bodyPr/>
          <a:lstStyle/>
          <a:p>
            <a:r>
              <a:rPr lang="en-US" sz="3600">
                <a:solidFill>
                  <a:srgbClr val="0000FF"/>
                </a:solidFill>
              </a:rPr>
              <a:t>Hydrophobic</a:t>
            </a:r>
            <a:r>
              <a:rPr lang="en-US" sz="3600"/>
              <a:t> and </a:t>
            </a:r>
            <a:r>
              <a:rPr lang="en-US" sz="3600">
                <a:solidFill>
                  <a:schemeClr val="hlink"/>
                </a:solidFill>
              </a:rPr>
              <a:t>Hydrophilic</a:t>
            </a:r>
            <a:r>
              <a:rPr lang="en-US" sz="3600"/>
              <a:t> Solutes</a:t>
            </a:r>
          </a:p>
        </p:txBody>
      </p:sp>
      <p:pic>
        <p:nvPicPr>
          <p:cNvPr id="752643" name="Picture 3"/>
          <p:cNvPicPr>
            <a:picLocks noChangeAspect="1" noChangeArrowheads="1"/>
          </p:cNvPicPr>
          <p:nvPr/>
        </p:nvPicPr>
        <p:blipFill>
          <a:blip r:embed="rId3" cstate="print"/>
          <a:srcRect/>
          <a:stretch>
            <a:fillRect/>
          </a:stretch>
        </p:blipFill>
        <p:spPr bwMode="auto">
          <a:xfrm>
            <a:off x="1752600" y="1524000"/>
            <a:ext cx="5135563" cy="2138363"/>
          </a:xfrm>
          <a:prstGeom prst="rect">
            <a:avLst/>
          </a:prstGeom>
          <a:noFill/>
          <a:ln w="9525">
            <a:noFill/>
            <a:miter lim="800000"/>
            <a:headEnd/>
            <a:tailEnd/>
          </a:ln>
          <a:effectLst/>
        </p:spPr>
      </p:pic>
      <p:sp>
        <p:nvSpPr>
          <p:cNvPr id="752644" name="Rectangle 4"/>
          <p:cNvSpPr>
            <a:spLocks noChangeArrowheads="1"/>
          </p:cNvSpPr>
          <p:nvPr/>
        </p:nvSpPr>
        <p:spPr bwMode="auto">
          <a:xfrm>
            <a:off x="228600" y="3886200"/>
            <a:ext cx="8686800" cy="2289175"/>
          </a:xfrm>
          <a:prstGeom prst="rect">
            <a:avLst/>
          </a:prstGeom>
          <a:noFill/>
          <a:ln w="9525">
            <a:noFill/>
            <a:miter lim="800000"/>
            <a:headEnd/>
            <a:tailEnd/>
          </a:ln>
          <a:effectLst/>
        </p:spPr>
        <p:txBody>
          <a:bodyPr>
            <a:spAutoFit/>
          </a:bodyPr>
          <a:lstStyle/>
          <a:p>
            <a:r>
              <a:rPr lang="en-US" sz="1800" b="0"/>
              <a:t>POLAR AND NON</a:t>
            </a:r>
            <a:r>
              <a:rPr lang="en-US" sz="1800"/>
              <a:t>-</a:t>
            </a:r>
            <a:r>
              <a:rPr lang="en-US" sz="1800" b="0"/>
              <a:t>POLAR SOLUTES have very different effects on water structure. We show two solutes that have the same Y-shaped geometry but different partial charges. The polar solute, urea (left), has partial charges on its atoms. Consequently, it is able hydrogen-bond to water molecules and to fit right into the water hydrogen-bond network. In contrast, the non</a:t>
            </a:r>
            <a:r>
              <a:rPr lang="en-US" sz="1800"/>
              <a:t>-</a:t>
            </a:r>
            <a:r>
              <a:rPr lang="en-US" sz="1800" b="0"/>
              <a:t>polar solute, isobutene (right), does not have (substantial) partial charges on any of its atoms. It, thus, can not hydrogen-bond to water. Rather, the water molecules around it “turn away” and interact strongly only with other water molecules, forming a sort of hydrogen-bond “ice cage” around the isobutene.</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Text Box 2"/>
          <p:cNvSpPr txBox="1">
            <a:spLocks noChangeArrowheads="1"/>
          </p:cNvSpPr>
          <p:nvPr/>
        </p:nvSpPr>
        <p:spPr bwMode="auto">
          <a:xfrm>
            <a:off x="0" y="1371600"/>
            <a:ext cx="8763000" cy="2497138"/>
          </a:xfrm>
          <a:prstGeom prst="rect">
            <a:avLst/>
          </a:prstGeom>
          <a:noFill/>
          <a:ln w="9525">
            <a:noFill/>
            <a:miter lim="800000"/>
            <a:headEnd/>
            <a:tailEnd/>
          </a:ln>
          <a:effectLst/>
        </p:spPr>
        <p:txBody>
          <a:bodyPr wrap="none">
            <a:spAutoFit/>
          </a:bodyPr>
          <a:lstStyle/>
          <a:p>
            <a:pPr defTabSz="395288">
              <a:spcBef>
                <a:spcPct val="15000"/>
              </a:spcBef>
            </a:pPr>
            <a:r>
              <a:rPr lang="en-US" sz="1800" b="0"/>
              <a:t>Hydrogen bonds	</a:t>
            </a:r>
            <a:r>
              <a:rPr lang="en-US" sz="1800" b="0">
                <a:solidFill>
                  <a:srgbClr val="0000FF"/>
                </a:solidFill>
              </a:rPr>
              <a:t>-</a:t>
            </a:r>
            <a:r>
              <a:rPr lang="en-US" sz="1800">
                <a:solidFill>
                  <a:srgbClr val="0000FF"/>
                </a:solidFill>
              </a:rPr>
              <a:t>1.0 to -10.0 kcal/mol</a:t>
            </a:r>
            <a:r>
              <a:rPr lang="en-US" sz="1800" b="0"/>
              <a:t>	dipole-dipole interaction</a:t>
            </a:r>
          </a:p>
          <a:p>
            <a:pPr defTabSz="395288">
              <a:spcBef>
                <a:spcPct val="15000"/>
              </a:spcBef>
            </a:pPr>
            <a:r>
              <a:rPr lang="en-US" sz="1800" b="0"/>
              <a:t>							</a:t>
            </a:r>
            <a:r>
              <a:rPr lang="en-US" sz="1800" b="0">
                <a:solidFill>
                  <a:srgbClr val="0000FF"/>
                </a:solidFill>
              </a:rPr>
              <a:t>1/r</a:t>
            </a:r>
            <a:r>
              <a:rPr lang="en-US" sz="1800" b="0" baseline="30000">
                <a:solidFill>
                  <a:srgbClr val="0000FF"/>
                </a:solidFill>
              </a:rPr>
              <a:t>2</a:t>
            </a:r>
            <a:r>
              <a:rPr lang="en-US" sz="1800" b="0"/>
              <a:t> 		</a:t>
            </a:r>
            <a:r>
              <a:rPr lang="en-US" sz="1800" b="0">
                <a:solidFill>
                  <a:srgbClr val="1E783C"/>
                </a:solidFill>
              </a:rPr>
              <a:t>	</a:t>
            </a:r>
            <a:r>
              <a:rPr lang="en-US" sz="1800" b="0"/>
              <a:t>Short range, angle dependent</a:t>
            </a:r>
          </a:p>
          <a:p>
            <a:pPr defTabSz="395288">
              <a:spcBef>
                <a:spcPct val="15000"/>
              </a:spcBef>
            </a:pPr>
            <a:r>
              <a:rPr lang="en-US"/>
              <a:t> </a:t>
            </a:r>
            <a:endParaRPr lang="en-US" sz="1800" b="0"/>
          </a:p>
          <a:p>
            <a:pPr defTabSz="395288"/>
            <a:r>
              <a:rPr lang="en-US" sz="1800" b="0"/>
              <a:t>van der Waals		</a:t>
            </a:r>
            <a:r>
              <a:rPr lang="en-US" sz="1800">
                <a:solidFill>
                  <a:srgbClr val="0000FF"/>
                </a:solidFill>
              </a:rPr>
              <a:t>-0.2 to -1.0 kcal/mol</a:t>
            </a:r>
            <a:r>
              <a:rPr lang="en-US" sz="1800" b="0"/>
              <a:t>	Induced dipole</a:t>
            </a:r>
          </a:p>
          <a:p>
            <a:pPr defTabSz="395288"/>
            <a:r>
              <a:rPr lang="en-US" sz="1800" b="0"/>
              <a:t>							</a:t>
            </a:r>
            <a:r>
              <a:rPr lang="en-US" b="0">
                <a:solidFill>
                  <a:srgbClr val="0000FF"/>
                </a:solidFill>
              </a:rPr>
              <a:t>1/r</a:t>
            </a:r>
            <a:r>
              <a:rPr lang="en-US" b="0" baseline="30000">
                <a:solidFill>
                  <a:srgbClr val="0000FF"/>
                </a:solidFill>
              </a:rPr>
              <a:t>6</a:t>
            </a:r>
            <a:r>
              <a:rPr lang="en-US"/>
              <a:t> 			</a:t>
            </a:r>
            <a:r>
              <a:rPr lang="en-US" sz="1800" b="0"/>
              <a:t>Very Short range.  Temperature dependent</a:t>
            </a:r>
          </a:p>
          <a:p>
            <a:pPr defTabSz="395288"/>
            <a:endParaRPr lang="en-US" sz="1800" b="0"/>
          </a:p>
          <a:p>
            <a:pPr defTabSz="395288"/>
            <a:r>
              <a:rPr lang="en-US" sz="1800" b="0"/>
              <a:t>Ionic				</a:t>
            </a:r>
            <a:r>
              <a:rPr lang="en-US" sz="1800">
                <a:solidFill>
                  <a:srgbClr val="0000FF"/>
                </a:solidFill>
              </a:rPr>
              <a:t>±5.0+ kcal/mol			</a:t>
            </a:r>
            <a:r>
              <a:rPr lang="en-US" sz="1800" b="0"/>
              <a:t>ion-ion interaction</a:t>
            </a:r>
            <a:r>
              <a:rPr lang="en-US"/>
              <a:t> </a:t>
            </a:r>
            <a:r>
              <a:rPr lang="en-US" sz="1800" b="0"/>
              <a:t>			</a:t>
            </a:r>
          </a:p>
          <a:p>
            <a:pPr defTabSz="395288"/>
            <a:r>
              <a:rPr lang="en-US" sz="1800" b="0"/>
              <a:t>							 </a:t>
            </a:r>
            <a:r>
              <a:rPr lang="en-US" b="0">
                <a:solidFill>
                  <a:srgbClr val="0000FF"/>
                </a:solidFill>
              </a:rPr>
              <a:t>1/r</a:t>
            </a:r>
            <a:r>
              <a:rPr lang="en-US" sz="1800" b="0"/>
              <a:t> 			least affected by temperature and distance</a:t>
            </a:r>
          </a:p>
        </p:txBody>
      </p:sp>
      <p:sp>
        <p:nvSpPr>
          <p:cNvPr id="754691" name="Text Box 3"/>
          <p:cNvSpPr txBox="1">
            <a:spLocks noChangeArrowheads="1"/>
          </p:cNvSpPr>
          <p:nvPr/>
        </p:nvSpPr>
        <p:spPr bwMode="auto">
          <a:xfrm>
            <a:off x="1295400" y="304800"/>
            <a:ext cx="5548313" cy="457200"/>
          </a:xfrm>
          <a:prstGeom prst="rect">
            <a:avLst/>
          </a:prstGeom>
          <a:noFill/>
          <a:ln w="9525">
            <a:noFill/>
            <a:miter lim="800000"/>
            <a:headEnd/>
            <a:tailEnd/>
          </a:ln>
          <a:effectLst/>
        </p:spPr>
        <p:txBody>
          <a:bodyPr wrap="none">
            <a:spAutoFit/>
          </a:bodyPr>
          <a:lstStyle/>
          <a:p>
            <a:r>
              <a:rPr lang="en-US" sz="2400">
                <a:solidFill>
                  <a:srgbClr val="FF261B"/>
                </a:solidFill>
              </a:rPr>
              <a:t>Summary of Protein Folding  Interactions</a:t>
            </a:r>
          </a:p>
        </p:txBody>
      </p:sp>
      <p:sp>
        <p:nvSpPr>
          <p:cNvPr id="754692" name="Text Box 4"/>
          <p:cNvSpPr txBox="1">
            <a:spLocks noChangeArrowheads="1"/>
          </p:cNvSpPr>
          <p:nvPr/>
        </p:nvSpPr>
        <p:spPr bwMode="auto">
          <a:xfrm>
            <a:off x="2819400" y="914400"/>
            <a:ext cx="3276600" cy="396875"/>
          </a:xfrm>
          <a:prstGeom prst="rect">
            <a:avLst/>
          </a:prstGeom>
          <a:noFill/>
          <a:ln w="9525">
            <a:noFill/>
            <a:miter lim="800000"/>
            <a:headEnd/>
            <a:tailEnd/>
          </a:ln>
          <a:effectLst/>
        </p:spPr>
        <p:txBody>
          <a:bodyPr>
            <a:spAutoFit/>
          </a:bodyPr>
          <a:lstStyle/>
          <a:p>
            <a:pPr>
              <a:spcBef>
                <a:spcPct val="50000"/>
              </a:spcBef>
            </a:pPr>
            <a:r>
              <a:rPr lang="en-US">
                <a:solidFill>
                  <a:srgbClr val="006600"/>
                </a:solidFill>
              </a:rPr>
              <a:t>Electrostatic Interactions</a:t>
            </a:r>
          </a:p>
        </p:txBody>
      </p:sp>
      <p:sp>
        <p:nvSpPr>
          <p:cNvPr id="754693" name="Text Box 5"/>
          <p:cNvSpPr txBox="1">
            <a:spLocks noChangeArrowheads="1"/>
          </p:cNvSpPr>
          <p:nvPr/>
        </p:nvSpPr>
        <p:spPr bwMode="auto">
          <a:xfrm>
            <a:off x="2819400" y="4038600"/>
            <a:ext cx="3276600" cy="396875"/>
          </a:xfrm>
          <a:prstGeom prst="rect">
            <a:avLst/>
          </a:prstGeom>
          <a:noFill/>
          <a:ln w="9525">
            <a:noFill/>
            <a:miter lim="800000"/>
            <a:headEnd/>
            <a:tailEnd/>
          </a:ln>
          <a:effectLst/>
        </p:spPr>
        <p:txBody>
          <a:bodyPr>
            <a:spAutoFit/>
          </a:bodyPr>
          <a:lstStyle/>
          <a:p>
            <a:pPr>
              <a:spcBef>
                <a:spcPct val="50000"/>
              </a:spcBef>
            </a:pPr>
            <a:r>
              <a:rPr lang="en-US">
                <a:solidFill>
                  <a:srgbClr val="006600"/>
                </a:solidFill>
              </a:rPr>
              <a:t>Hydrophobic Interactions</a:t>
            </a:r>
          </a:p>
        </p:txBody>
      </p:sp>
      <p:sp>
        <p:nvSpPr>
          <p:cNvPr id="754694" name="Text Box 6"/>
          <p:cNvSpPr txBox="1">
            <a:spLocks noChangeArrowheads="1"/>
          </p:cNvSpPr>
          <p:nvPr/>
        </p:nvSpPr>
        <p:spPr bwMode="auto">
          <a:xfrm>
            <a:off x="0" y="4648200"/>
            <a:ext cx="8651875" cy="1673225"/>
          </a:xfrm>
          <a:prstGeom prst="rect">
            <a:avLst/>
          </a:prstGeom>
          <a:noFill/>
          <a:ln w="9525">
            <a:noFill/>
            <a:miter lim="800000"/>
            <a:headEnd/>
            <a:tailEnd/>
          </a:ln>
          <a:effectLst/>
        </p:spPr>
        <p:txBody>
          <a:bodyPr wrap="none">
            <a:spAutoFit/>
          </a:bodyPr>
          <a:lstStyle/>
          <a:p>
            <a:pPr defTabSz="395288">
              <a:spcBef>
                <a:spcPct val="15000"/>
              </a:spcBef>
            </a:pPr>
            <a:r>
              <a:rPr lang="en-US" sz="1800" b="0"/>
              <a:t>Hydrophilic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sz="1800" b="0"/>
              <a:t>			Solvation is favored by </a:t>
            </a:r>
            <a:r>
              <a:rPr lang="en-US" b="0">
                <a:sym typeface="Symbol" pitchFamily="18" charset="2"/>
              </a:rPr>
              <a:t>H &lt; 0</a:t>
            </a:r>
            <a:r>
              <a:rPr lang="en-US" sz="1800" b="0"/>
              <a:t> </a:t>
            </a:r>
          </a:p>
          <a:p>
            <a:pPr defTabSz="395288">
              <a:spcBef>
                <a:spcPct val="15000"/>
              </a:spcBef>
            </a:pPr>
            <a:r>
              <a:rPr lang="en-US" sz="1800" b="0"/>
              <a:t>									</a:t>
            </a:r>
            <a:r>
              <a:rPr lang="en-US" sz="1800" b="0">
                <a:solidFill>
                  <a:srgbClr val="1E783C"/>
                </a:solidFill>
              </a:rPr>
              <a:t>		</a:t>
            </a:r>
            <a:r>
              <a:rPr lang="en-US" sz="1800" b="0"/>
              <a:t>reduces ion-ion interactions</a:t>
            </a:r>
          </a:p>
          <a:p>
            <a:pPr defTabSz="395288">
              <a:spcBef>
                <a:spcPct val="15000"/>
              </a:spcBef>
            </a:pPr>
            <a:r>
              <a:rPr lang="en-US"/>
              <a:t> </a:t>
            </a:r>
            <a:endParaRPr lang="en-US" sz="1800" b="0"/>
          </a:p>
          <a:p>
            <a:pPr defTabSz="395288"/>
            <a:r>
              <a:rPr lang="en-US" sz="1800" b="0"/>
              <a:t>Hydrophobic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a:t> </a:t>
            </a:r>
            <a:r>
              <a:rPr lang="en-US" sz="1800" b="0"/>
              <a:t>			Desolvation is favored by </a:t>
            </a:r>
            <a:r>
              <a:rPr lang="en-US" b="0">
                <a:sym typeface="Symbol" pitchFamily="18" charset="2"/>
              </a:rPr>
              <a:t></a:t>
            </a:r>
            <a:r>
              <a:rPr lang="en-US"/>
              <a:t> S &gt; 0 </a:t>
            </a:r>
            <a:endParaRPr lang="en-US" sz="1800" b="0"/>
          </a:p>
          <a:p>
            <a:pPr defTabSz="395288"/>
            <a:r>
              <a:rPr lang="en-US" sz="1800" b="0"/>
              <a:t>							</a:t>
            </a:r>
            <a:r>
              <a:rPr lang="en-US"/>
              <a:t> 			</a:t>
            </a:r>
            <a:r>
              <a:rPr lang="en-US" sz="1800" b="0"/>
              <a:t>	Surface area and Temperature dependent</a:t>
            </a:r>
          </a:p>
        </p:txBody>
      </p:sp>
      <p:grpSp>
        <p:nvGrpSpPr>
          <p:cNvPr id="754695" name="Group 7"/>
          <p:cNvGrpSpPr>
            <a:grpSpLocks/>
          </p:cNvGrpSpPr>
          <p:nvPr/>
        </p:nvGrpSpPr>
        <p:grpSpPr bwMode="auto">
          <a:xfrm>
            <a:off x="7772400" y="1295400"/>
            <a:ext cx="685800" cy="457200"/>
            <a:chOff x="4800" y="1200"/>
            <a:chExt cx="432" cy="288"/>
          </a:xfrm>
        </p:grpSpPr>
        <p:sp>
          <p:nvSpPr>
            <p:cNvPr id="754696" name="Oval 8"/>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a:effectLst/>
          </p:spPr>
          <p:txBody>
            <a:bodyPr wrap="none" anchor="ctr"/>
            <a:lstStyle/>
            <a:p>
              <a:endParaRPr lang="en-US"/>
            </a:p>
          </p:txBody>
        </p:sp>
        <p:sp>
          <p:nvSpPr>
            <p:cNvPr id="754697" name="Text Box 9"/>
            <p:cNvSpPr txBox="1">
              <a:spLocks noChangeArrowheads="1"/>
            </p:cNvSpPr>
            <p:nvPr/>
          </p:nvSpPr>
          <p:spPr bwMode="auto">
            <a:xfrm>
              <a:off x="4800" y="1224"/>
              <a:ext cx="428" cy="231"/>
            </a:xfrm>
            <a:prstGeom prst="rect">
              <a:avLst/>
            </a:prstGeom>
            <a:noFill/>
            <a:ln w="9525">
              <a:noFill/>
              <a:miter lim="800000"/>
              <a:headEnd/>
              <a:tailEnd/>
            </a:ln>
            <a:effectLst/>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685800" y="609600"/>
            <a:ext cx="7772400" cy="889000"/>
          </a:xfrm>
        </p:spPr>
        <p:txBody>
          <a:bodyPr/>
          <a:lstStyle/>
          <a:p>
            <a:r>
              <a:rPr lang="en-US" sz="3200" b="1">
                <a:solidFill>
                  <a:srgbClr val="0000FF"/>
                </a:solidFill>
              </a:rPr>
              <a:t>Discovery Questions: Sequence identity</a:t>
            </a:r>
          </a:p>
        </p:txBody>
      </p:sp>
      <p:sp>
        <p:nvSpPr>
          <p:cNvPr id="830467" name="Text Box 3"/>
          <p:cNvSpPr txBox="1">
            <a:spLocks noChangeArrowheads="1"/>
          </p:cNvSpPr>
          <p:nvPr/>
        </p:nvSpPr>
        <p:spPr bwMode="auto">
          <a:xfrm>
            <a:off x="304800" y="1600200"/>
            <a:ext cx="8610600" cy="3935413"/>
          </a:xfrm>
          <a:prstGeom prst="rect">
            <a:avLst/>
          </a:prstGeom>
          <a:noFill/>
          <a:ln w="9525">
            <a:noFill/>
            <a:miter lim="800000"/>
            <a:headEnd/>
            <a:tailEnd/>
          </a:ln>
          <a:effectLst/>
        </p:spPr>
        <p:txBody>
          <a:bodyPr>
            <a:spAutoFit/>
          </a:bodyPr>
          <a:lstStyle/>
          <a:p>
            <a:pPr marL="466725" indent="-466725" eaLnBrk="0" hangingPunct="0">
              <a:spcBef>
                <a:spcPct val="50000"/>
              </a:spcBef>
            </a:pPr>
            <a:endParaRPr lang="en-US" sz="1800" b="0">
              <a:latin typeface="Arial" pitchFamily="34" charset="0"/>
              <a:cs typeface="Arial" pitchFamily="34" charset="0"/>
            </a:endParaRPr>
          </a:p>
          <a:p>
            <a:pPr marL="466725" indent="-466725" eaLnBrk="0" hangingPunct="0">
              <a:spcBef>
                <a:spcPct val="50000"/>
              </a:spcBef>
              <a:buFontTx/>
              <a:buAutoNum type="arabicPeriod" startAt="14"/>
            </a:pPr>
            <a:r>
              <a:rPr lang="en-US" b="0"/>
              <a:t>Use bl2seq to calculate the % identity in the three regions of COX1.</a:t>
            </a:r>
          </a:p>
          <a:p>
            <a:pPr marL="466725" indent="-466725" eaLnBrk="0" hangingPunct="0">
              <a:spcBef>
                <a:spcPct val="50000"/>
              </a:spcBef>
              <a:buFontTx/>
              <a:buAutoNum type="arabicPeriod" startAt="14"/>
            </a:pPr>
            <a:r>
              <a:rPr lang="en-US" b="0"/>
              <a:t>Use bl2seq to compare COX1 and COX2</a:t>
            </a:r>
            <a:br>
              <a:rPr lang="en-US" b="0"/>
            </a:br>
            <a:r>
              <a:rPr lang="en-US" b="0"/>
              <a:t>a. What is the overall amino acid identity? What is the nucleotide identity?</a:t>
            </a:r>
            <a:br>
              <a:rPr lang="en-US" b="0"/>
            </a:br>
            <a:r>
              <a:rPr lang="en-US" b="0"/>
              <a:t>b. What is the percent positive similarity?</a:t>
            </a:r>
            <a:br>
              <a:rPr lang="en-US" b="0"/>
            </a:br>
            <a:r>
              <a:rPr lang="en-US" b="0"/>
              <a:t>c. Which parts of the protein are not well conserved?</a:t>
            </a:r>
            <a:br>
              <a:rPr lang="en-US" b="0"/>
            </a:br>
            <a:r>
              <a:rPr lang="en-US" b="0"/>
              <a:t>d. Use the browser’s “Find” function to locate the active site sequence GAPFS.</a:t>
            </a:r>
          </a:p>
          <a:p>
            <a:pPr marL="466725" indent="-466725" eaLnBrk="0" hangingPunct="0">
              <a:spcBef>
                <a:spcPct val="50000"/>
              </a:spcBef>
              <a:buFontTx/>
              <a:buAutoNum type="arabicPeriod" startAt="14"/>
            </a:pPr>
            <a:endParaRPr lang="en-US" sz="1800">
              <a:latin typeface="Arial" pitchFamily="34" charset="0"/>
              <a:cs typeface="Arial" pitchFamily="34" charset="0"/>
            </a:endParaRPr>
          </a:p>
          <a:p>
            <a:pPr marL="466725" indent="-466725" eaLnBrk="0" hangingPunct="0">
              <a:spcBef>
                <a:spcPct val="50000"/>
              </a:spcBef>
              <a:buFontTx/>
              <a:buAutoNum type="arabicPeriod" startAt="14"/>
            </a:pPr>
            <a:endParaRPr lang="en-US" sz="1800" b="0">
              <a:latin typeface="Arial" pitchFamily="34" charset="0"/>
              <a:cs typeface="Arial" pitchFamily="34" charset="0"/>
            </a:endParaRPr>
          </a:p>
        </p:txBody>
      </p:sp>
      <p:sp>
        <p:nvSpPr>
          <p:cNvPr id="830468" name="Text Box 4"/>
          <p:cNvSpPr txBox="1">
            <a:spLocks noChangeArrowheads="1"/>
          </p:cNvSpPr>
          <p:nvPr/>
        </p:nvSpPr>
        <p:spPr bwMode="auto">
          <a:xfrm>
            <a:off x="6858000" y="61722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ChangeArrowheads="1"/>
          </p:cNvSpPr>
          <p:nvPr>
            <p:ph type="title"/>
          </p:nvPr>
        </p:nvSpPr>
        <p:spPr>
          <a:xfrm>
            <a:off x="685800" y="304800"/>
            <a:ext cx="7772400" cy="1143000"/>
          </a:xfrm>
        </p:spPr>
        <p:txBody>
          <a:bodyPr/>
          <a:lstStyle/>
          <a:p>
            <a:r>
              <a:rPr lang="en-US"/>
              <a:t>Secondary Structure</a:t>
            </a:r>
          </a:p>
        </p:txBody>
      </p:sp>
      <p:pic>
        <p:nvPicPr>
          <p:cNvPr id="805893" name="Picture 5" descr="nsp-protein-ud-secondarystructure-1"/>
          <p:cNvPicPr>
            <a:picLocks noChangeAspect="1" noChangeArrowheads="1"/>
          </p:cNvPicPr>
          <p:nvPr/>
        </p:nvPicPr>
        <p:blipFill>
          <a:blip r:embed="rId3" cstate="print"/>
          <a:srcRect/>
          <a:stretch>
            <a:fillRect/>
          </a:stretch>
        </p:blipFill>
        <p:spPr bwMode="auto">
          <a:xfrm>
            <a:off x="1981200" y="1447800"/>
            <a:ext cx="5257800" cy="5195888"/>
          </a:xfrm>
          <a:prstGeom prst="rect">
            <a:avLst/>
          </a:prstGeom>
          <a:noFill/>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Text Box 2"/>
          <p:cNvSpPr txBox="1">
            <a:spLocks noChangeArrowheads="1"/>
          </p:cNvSpPr>
          <p:nvPr/>
        </p:nvSpPr>
        <p:spPr bwMode="auto">
          <a:xfrm>
            <a:off x="1879600" y="6172200"/>
            <a:ext cx="5283200" cy="336550"/>
          </a:xfrm>
          <a:prstGeom prst="rect">
            <a:avLst/>
          </a:prstGeom>
          <a:noFill/>
          <a:ln w="9525">
            <a:noFill/>
            <a:miter lim="800000"/>
            <a:headEnd/>
            <a:tailEnd/>
          </a:ln>
          <a:effectLst/>
        </p:spPr>
        <p:txBody>
          <a:bodyPr wrap="none">
            <a:spAutoFit/>
          </a:bodyPr>
          <a:lstStyle/>
          <a:p>
            <a:r>
              <a:rPr lang="en-US" sz="1600" b="0">
                <a:solidFill>
                  <a:srgbClr val="006666"/>
                </a:solidFill>
              </a:rPr>
              <a:t>From: Brandon &amp; Tooze, “Introduction to Protein Structure”</a:t>
            </a:r>
          </a:p>
        </p:txBody>
      </p:sp>
      <p:pic>
        <p:nvPicPr>
          <p:cNvPr id="7587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p:spPr>
      </p:pic>
      <p:sp>
        <p:nvSpPr>
          <p:cNvPr id="7587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a:effectLst/>
        </p:spPr>
        <p:txBody>
          <a:bodyPr wrap="none" anchor="ctr"/>
          <a:lstStyle/>
          <a:p>
            <a:endParaRPr lang="en-US"/>
          </a:p>
        </p:txBody>
      </p:sp>
      <p:sp>
        <p:nvSpPr>
          <p:cNvPr id="758789" name="Text Box 5"/>
          <p:cNvSpPr txBox="1">
            <a:spLocks noChangeArrowheads="1"/>
          </p:cNvSpPr>
          <p:nvPr/>
        </p:nvSpPr>
        <p:spPr bwMode="auto">
          <a:xfrm>
            <a:off x="1752600" y="2438400"/>
            <a:ext cx="2362200" cy="396875"/>
          </a:xfrm>
          <a:prstGeom prst="rect">
            <a:avLst/>
          </a:prstGeom>
          <a:noFill/>
          <a:ln w="9525">
            <a:noFill/>
            <a:miter lim="800000"/>
            <a:headEnd/>
            <a:tailEnd/>
          </a:ln>
          <a:effectLst/>
        </p:spPr>
        <p:txBody>
          <a:bodyPr wrap="none">
            <a:spAutoFit/>
          </a:bodyPr>
          <a:lstStyle/>
          <a:p>
            <a:r>
              <a:rPr lang="en-US" b="0"/>
              <a:t>Secondary structure</a:t>
            </a:r>
          </a:p>
        </p:txBody>
      </p:sp>
      <p:sp>
        <p:nvSpPr>
          <p:cNvPr id="758790" name="Text Box 6"/>
          <p:cNvSpPr txBox="1">
            <a:spLocks noChangeArrowheads="1"/>
          </p:cNvSpPr>
          <p:nvPr/>
        </p:nvSpPr>
        <p:spPr bwMode="auto">
          <a:xfrm>
            <a:off x="3886200" y="3352800"/>
            <a:ext cx="1990725" cy="1800225"/>
          </a:xfrm>
          <a:prstGeom prst="rect">
            <a:avLst/>
          </a:prstGeom>
          <a:noFill/>
          <a:ln w="9525">
            <a:noFill/>
            <a:miter lim="800000"/>
            <a:headEnd/>
            <a:tailEnd/>
          </a:ln>
          <a:effectLst/>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Text Box 2"/>
          <p:cNvSpPr txBox="1">
            <a:spLocks noChangeArrowheads="1"/>
          </p:cNvSpPr>
          <p:nvPr/>
        </p:nvSpPr>
        <p:spPr bwMode="auto">
          <a:xfrm>
            <a:off x="1879600" y="6172200"/>
            <a:ext cx="5283200" cy="336550"/>
          </a:xfrm>
          <a:prstGeom prst="rect">
            <a:avLst/>
          </a:prstGeom>
          <a:noFill/>
          <a:ln w="9525">
            <a:noFill/>
            <a:miter lim="800000"/>
            <a:headEnd/>
            <a:tailEnd/>
          </a:ln>
          <a:effectLst/>
        </p:spPr>
        <p:txBody>
          <a:bodyPr wrap="none">
            <a:spAutoFit/>
          </a:bodyPr>
          <a:lstStyle/>
          <a:p>
            <a:r>
              <a:rPr lang="en-US" sz="1600" b="0">
                <a:solidFill>
                  <a:srgbClr val="006666"/>
                </a:solidFill>
              </a:rPr>
              <a:t>From: Brandon &amp; Tooze, “Introduction to Protein Structure”</a:t>
            </a:r>
          </a:p>
        </p:txBody>
      </p:sp>
      <p:pic>
        <p:nvPicPr>
          <p:cNvPr id="8099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p:spPr>
      </p:pic>
      <p:sp>
        <p:nvSpPr>
          <p:cNvPr id="8099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a:effectLst/>
        </p:spPr>
        <p:txBody>
          <a:bodyPr wrap="none" anchor="ctr"/>
          <a:lstStyle/>
          <a:p>
            <a:endParaRPr lang="en-US"/>
          </a:p>
        </p:txBody>
      </p:sp>
      <p:sp>
        <p:nvSpPr>
          <p:cNvPr id="809989" name="Text Box 5"/>
          <p:cNvSpPr txBox="1">
            <a:spLocks noChangeArrowheads="1"/>
          </p:cNvSpPr>
          <p:nvPr/>
        </p:nvSpPr>
        <p:spPr bwMode="auto">
          <a:xfrm>
            <a:off x="1752600" y="2438400"/>
            <a:ext cx="2362200" cy="396875"/>
          </a:xfrm>
          <a:prstGeom prst="rect">
            <a:avLst/>
          </a:prstGeom>
          <a:noFill/>
          <a:ln w="9525">
            <a:noFill/>
            <a:miter lim="800000"/>
            <a:headEnd/>
            <a:tailEnd/>
          </a:ln>
          <a:effectLst/>
        </p:spPr>
        <p:txBody>
          <a:bodyPr wrap="none">
            <a:spAutoFit/>
          </a:bodyPr>
          <a:lstStyle/>
          <a:p>
            <a:r>
              <a:rPr lang="en-US" b="0"/>
              <a:t>Secondary structure</a:t>
            </a:r>
          </a:p>
        </p:txBody>
      </p:sp>
      <p:sp>
        <p:nvSpPr>
          <p:cNvPr id="809990" name="Text Box 6"/>
          <p:cNvSpPr txBox="1">
            <a:spLocks noChangeArrowheads="1"/>
          </p:cNvSpPr>
          <p:nvPr/>
        </p:nvSpPr>
        <p:spPr bwMode="auto">
          <a:xfrm>
            <a:off x="4279900" y="3352800"/>
            <a:ext cx="1203325" cy="946150"/>
          </a:xfrm>
          <a:prstGeom prst="rect">
            <a:avLst/>
          </a:prstGeom>
          <a:noFill/>
          <a:ln w="9525">
            <a:noFill/>
            <a:miter lim="800000"/>
            <a:headEnd/>
            <a:tailEnd/>
          </a:ln>
          <a:effectLst/>
        </p:spPr>
        <p:txBody>
          <a:bodyPr wrap="none">
            <a:spAutoFit/>
          </a:bodyPr>
          <a:lstStyle/>
          <a:p>
            <a:pPr algn="ctr"/>
            <a:r>
              <a:rPr lang="en-US" sz="2800" b="0">
                <a:latin typeface="Symbol" pitchFamily="18" charset="2"/>
              </a:rPr>
              <a:t>a</a:t>
            </a:r>
            <a:r>
              <a:rPr lang="en-US" sz="2800" b="0"/>
              <a:t>-helix</a:t>
            </a:r>
          </a:p>
          <a:p>
            <a:pPr algn="ctr"/>
            <a:endParaRPr lang="en-US" sz="2800" b="0"/>
          </a:p>
        </p:txBody>
      </p:sp>
      <p:pic>
        <p:nvPicPr>
          <p:cNvPr id="809991" name="Picture 7"/>
          <p:cNvPicPr>
            <a:picLocks noChangeAspect="1" noChangeArrowheads="1"/>
          </p:cNvPicPr>
          <p:nvPr/>
        </p:nvPicPr>
        <p:blipFill>
          <a:blip r:embed="rId4" cstate="print"/>
          <a:srcRect/>
          <a:stretch>
            <a:fillRect/>
          </a:stretch>
        </p:blipFill>
        <p:spPr bwMode="auto">
          <a:xfrm>
            <a:off x="6248400" y="2667000"/>
            <a:ext cx="2752725" cy="3009900"/>
          </a:xfrm>
          <a:prstGeom prst="rect">
            <a:avLst/>
          </a:prstGeom>
          <a:noFill/>
        </p:spPr>
      </p:pic>
      <p:pic>
        <p:nvPicPr>
          <p:cNvPr id="809993" name="Picture 9" descr="r3d-img2"/>
          <p:cNvPicPr>
            <a:picLocks noChangeAspect="1" noChangeArrowheads="1"/>
          </p:cNvPicPr>
          <p:nvPr/>
        </p:nvPicPr>
        <p:blipFill>
          <a:blip r:embed="rId5" cstate="print"/>
          <a:srcRect/>
          <a:stretch>
            <a:fillRect/>
          </a:stretch>
        </p:blipFill>
        <p:spPr bwMode="auto">
          <a:xfrm>
            <a:off x="4267200" y="762000"/>
            <a:ext cx="1362075" cy="2647950"/>
          </a:xfrm>
          <a:prstGeom prst="rect">
            <a:avLst/>
          </a:prstGeom>
          <a:noFill/>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0834"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0835"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0836"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0837"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0838"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0839"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0840"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0841"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Line 2"/>
          <p:cNvSpPr>
            <a:spLocks noChangeShapeType="1"/>
          </p:cNvSpPr>
          <p:nvPr/>
        </p:nvSpPr>
        <p:spPr bwMode="auto">
          <a:xfrm>
            <a:off x="1689100" y="11049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3" name="Line 3"/>
          <p:cNvSpPr>
            <a:spLocks noChangeShapeType="1"/>
          </p:cNvSpPr>
          <p:nvPr/>
        </p:nvSpPr>
        <p:spPr bwMode="auto">
          <a:xfrm>
            <a:off x="1358900" y="21590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4" name="Line 4"/>
          <p:cNvSpPr>
            <a:spLocks noChangeShapeType="1"/>
          </p:cNvSpPr>
          <p:nvPr/>
        </p:nvSpPr>
        <p:spPr bwMode="auto">
          <a:xfrm>
            <a:off x="1943100" y="23368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5" name="Line 5"/>
          <p:cNvSpPr>
            <a:spLocks noChangeShapeType="1"/>
          </p:cNvSpPr>
          <p:nvPr/>
        </p:nvSpPr>
        <p:spPr bwMode="auto">
          <a:xfrm>
            <a:off x="1549400" y="34163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6" name="Line 6"/>
          <p:cNvSpPr>
            <a:spLocks noChangeShapeType="1"/>
          </p:cNvSpPr>
          <p:nvPr/>
        </p:nvSpPr>
        <p:spPr bwMode="auto">
          <a:xfrm>
            <a:off x="1308100" y="30480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7" name="Line 7"/>
          <p:cNvSpPr>
            <a:spLocks noChangeShapeType="1"/>
          </p:cNvSpPr>
          <p:nvPr/>
        </p:nvSpPr>
        <p:spPr bwMode="auto">
          <a:xfrm>
            <a:off x="2019300" y="3733800"/>
            <a:ext cx="0" cy="609600"/>
          </a:xfrm>
          <a:prstGeom prst="line">
            <a:avLst/>
          </a:prstGeom>
          <a:noFill/>
          <a:ln w="38100">
            <a:solidFill>
              <a:schemeClr val="hlink"/>
            </a:solidFill>
            <a:round/>
            <a:headEnd/>
            <a:tailEnd type="triangle" w="med" len="med"/>
          </a:ln>
          <a:effectLst/>
        </p:spPr>
        <p:txBody>
          <a:bodyPr/>
          <a:lstStyle/>
          <a:p>
            <a:endParaRPr lang="en-US"/>
          </a:p>
        </p:txBody>
      </p:sp>
      <p:pic>
        <p:nvPicPr>
          <p:cNvPr id="762888" name="Picture 8"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2889" name="Line 9"/>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2890" name="Line 10"/>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2891" name="Line 11"/>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2892" name="Line 12"/>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2893" name="Line 13"/>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2894" name="Text Box 14"/>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2895" name="Text Box 15"/>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2896" name="Text Box 16"/>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2897" name="Text Box 17"/>
          <p:cNvSpPr txBox="1">
            <a:spLocks noChangeArrowheads="1"/>
          </p:cNvSpPr>
          <p:nvPr/>
        </p:nvSpPr>
        <p:spPr bwMode="auto">
          <a:xfrm>
            <a:off x="609600" y="4648200"/>
            <a:ext cx="725488" cy="396875"/>
          </a:xfrm>
          <a:prstGeom prst="rect">
            <a:avLst/>
          </a:prstGeom>
          <a:noFill/>
          <a:ln w="9525">
            <a:noFill/>
            <a:miter lim="800000"/>
            <a:headEnd/>
            <a:tailEnd/>
          </a:ln>
          <a:effectLst/>
        </p:spPr>
        <p:txBody>
          <a:bodyPr wrap="none">
            <a:spAutoFit/>
          </a:bodyPr>
          <a:lstStyle/>
          <a:p>
            <a:r>
              <a:rPr lang="en-US">
                <a:solidFill>
                  <a:srgbClr val="0000FF"/>
                </a:solidFill>
              </a:rPr>
              <a:t>NH +</a:t>
            </a:r>
          </a:p>
        </p:txBody>
      </p:sp>
      <p:sp>
        <p:nvSpPr>
          <p:cNvPr id="762898" name="Line 18"/>
          <p:cNvSpPr>
            <a:spLocks noChangeShapeType="1"/>
          </p:cNvSpPr>
          <p:nvPr/>
        </p:nvSpPr>
        <p:spPr bwMode="auto">
          <a:xfrm>
            <a:off x="1727200" y="41148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99" name="Line 19"/>
          <p:cNvSpPr>
            <a:spLocks noChangeShapeType="1"/>
          </p:cNvSpPr>
          <p:nvPr/>
        </p:nvSpPr>
        <p:spPr bwMode="auto">
          <a:xfrm>
            <a:off x="1816100" y="28067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0" name="Line 20"/>
          <p:cNvSpPr>
            <a:spLocks noChangeShapeType="1"/>
          </p:cNvSpPr>
          <p:nvPr/>
        </p:nvSpPr>
        <p:spPr bwMode="auto">
          <a:xfrm>
            <a:off x="1447800" y="16891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1" name="Line 21"/>
          <p:cNvSpPr>
            <a:spLocks noChangeShapeType="1"/>
          </p:cNvSpPr>
          <p:nvPr/>
        </p:nvSpPr>
        <p:spPr bwMode="auto">
          <a:xfrm>
            <a:off x="1943100" y="13462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2" name="Text Box 22"/>
          <p:cNvSpPr txBox="1">
            <a:spLocks noChangeArrowheads="1"/>
          </p:cNvSpPr>
          <p:nvPr/>
        </p:nvSpPr>
        <p:spPr bwMode="auto">
          <a:xfrm>
            <a:off x="533400" y="990600"/>
            <a:ext cx="831850" cy="396875"/>
          </a:xfrm>
          <a:prstGeom prst="rect">
            <a:avLst/>
          </a:prstGeom>
          <a:noFill/>
          <a:ln w="9525">
            <a:noFill/>
            <a:miter lim="800000"/>
            <a:headEnd/>
            <a:tailEnd/>
          </a:ln>
          <a:effectLst/>
        </p:spPr>
        <p:txBody>
          <a:bodyPr wrap="none">
            <a:spAutoFit/>
          </a:bodyPr>
          <a:lstStyle/>
          <a:p>
            <a:r>
              <a:rPr lang="en-US">
                <a:solidFill>
                  <a:srgbClr val="0000FF"/>
                </a:solidFill>
              </a:rPr>
              <a:t>C=O --</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4930"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4931"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4932"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4933"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4934"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4935"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4936"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4937"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4938"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4939"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4940" name="Text Box 12"/>
          <p:cNvSpPr txBox="1">
            <a:spLocks noChangeArrowheads="1"/>
          </p:cNvSpPr>
          <p:nvPr/>
        </p:nvSpPr>
        <p:spPr bwMode="auto">
          <a:xfrm>
            <a:off x="4419600" y="5638800"/>
            <a:ext cx="3770313" cy="701675"/>
          </a:xfrm>
          <a:prstGeom prst="rect">
            <a:avLst/>
          </a:prstGeom>
          <a:noFill/>
          <a:ln w="9525">
            <a:noFill/>
            <a:miter lim="800000"/>
            <a:headEnd/>
            <a:tailEnd/>
          </a:ln>
          <a:effectLst/>
        </p:spPr>
        <p:txBody>
          <a:bodyPr wrap="none">
            <a:spAutoFit/>
          </a:bodyPr>
          <a:lstStyle/>
          <a:p>
            <a:r>
              <a:rPr lang="en-US"/>
              <a:t>PRO is OK as a N-cap</a:t>
            </a:r>
          </a:p>
          <a:p>
            <a:r>
              <a:rPr lang="en-US"/>
              <a:t>ASP is a good N-cap (balances +)</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6978"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6979"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6980"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6981"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6982"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6983"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6984"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6985"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6986"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6987"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6988" name="Text Box 12"/>
          <p:cNvSpPr txBox="1">
            <a:spLocks noChangeArrowheads="1"/>
          </p:cNvSpPr>
          <p:nvPr/>
        </p:nvSpPr>
        <p:spPr bwMode="auto">
          <a:xfrm>
            <a:off x="2209800" y="1295400"/>
            <a:ext cx="304800" cy="3444875"/>
          </a:xfrm>
          <a:prstGeom prst="rect">
            <a:avLst/>
          </a:prstGeom>
          <a:noFill/>
          <a:ln w="9525">
            <a:noFill/>
            <a:miter lim="800000"/>
            <a:headEnd/>
            <a:tailEnd/>
          </a:ln>
          <a:effectLst/>
        </p:spPr>
        <p:txBody>
          <a:bodyPr>
            <a:spAutoFit/>
          </a:bodyPr>
          <a:lstStyle/>
          <a:p>
            <a:r>
              <a:rPr lang="en-US">
                <a:solidFill>
                  <a:schemeClr val="hlink"/>
                </a:solidFill>
              </a:rPr>
              <a:t>hydrophobic</a:t>
            </a:r>
          </a:p>
        </p:txBody>
      </p:sp>
      <p:sp>
        <p:nvSpPr>
          <p:cNvPr id="766989" name="Text Box 13"/>
          <p:cNvSpPr txBox="1">
            <a:spLocks noChangeArrowheads="1"/>
          </p:cNvSpPr>
          <p:nvPr/>
        </p:nvSpPr>
        <p:spPr bwMode="auto">
          <a:xfrm>
            <a:off x="685800" y="1143000"/>
            <a:ext cx="304800" cy="3749675"/>
          </a:xfrm>
          <a:prstGeom prst="rect">
            <a:avLst/>
          </a:prstGeom>
          <a:noFill/>
          <a:ln w="9525">
            <a:noFill/>
            <a:miter lim="800000"/>
            <a:headEnd/>
            <a:tailEnd/>
          </a:ln>
          <a:effectLst/>
        </p:spPr>
        <p:txBody>
          <a:bodyPr>
            <a:spAutoFit/>
          </a:bodyPr>
          <a:lstStyle/>
          <a:p>
            <a:r>
              <a:rPr lang="en-US">
                <a:solidFill>
                  <a:schemeClr val="hlink"/>
                </a:solidFill>
              </a:rPr>
              <a:t>hydrophillic</a:t>
            </a:r>
          </a:p>
        </p:txBody>
      </p:sp>
      <p:sp>
        <p:nvSpPr>
          <p:cNvPr id="766990" name="Text Box 14"/>
          <p:cNvSpPr txBox="1">
            <a:spLocks noChangeArrowheads="1"/>
          </p:cNvSpPr>
          <p:nvPr/>
        </p:nvSpPr>
        <p:spPr bwMode="auto">
          <a:xfrm>
            <a:off x="609600" y="5651500"/>
            <a:ext cx="7848600" cy="1006475"/>
          </a:xfrm>
          <a:prstGeom prst="rect">
            <a:avLst/>
          </a:prstGeom>
          <a:noFill/>
          <a:ln w="9525">
            <a:noFill/>
            <a:miter lim="800000"/>
            <a:headEnd/>
            <a:tailEnd/>
          </a:ln>
          <a:effectLst/>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9026"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9027"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9028"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9029"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9030"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9031"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9032"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9033"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9034"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9035"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9036" name="Text Box 12"/>
          <p:cNvSpPr txBox="1">
            <a:spLocks noChangeArrowheads="1"/>
          </p:cNvSpPr>
          <p:nvPr/>
        </p:nvSpPr>
        <p:spPr bwMode="auto">
          <a:xfrm>
            <a:off x="2209800" y="1295400"/>
            <a:ext cx="304800" cy="3444875"/>
          </a:xfrm>
          <a:prstGeom prst="rect">
            <a:avLst/>
          </a:prstGeom>
          <a:noFill/>
          <a:ln w="9525">
            <a:noFill/>
            <a:miter lim="800000"/>
            <a:headEnd/>
            <a:tailEnd/>
          </a:ln>
          <a:effectLst/>
        </p:spPr>
        <p:txBody>
          <a:bodyPr>
            <a:spAutoFit/>
          </a:bodyPr>
          <a:lstStyle/>
          <a:p>
            <a:r>
              <a:rPr lang="en-US">
                <a:solidFill>
                  <a:schemeClr val="hlink"/>
                </a:solidFill>
              </a:rPr>
              <a:t>hydrophobic</a:t>
            </a:r>
          </a:p>
        </p:txBody>
      </p:sp>
      <p:sp>
        <p:nvSpPr>
          <p:cNvPr id="769037" name="Text Box 13"/>
          <p:cNvSpPr txBox="1">
            <a:spLocks noChangeArrowheads="1"/>
          </p:cNvSpPr>
          <p:nvPr/>
        </p:nvSpPr>
        <p:spPr bwMode="auto">
          <a:xfrm>
            <a:off x="685800" y="1143000"/>
            <a:ext cx="304800" cy="3749675"/>
          </a:xfrm>
          <a:prstGeom prst="rect">
            <a:avLst/>
          </a:prstGeom>
          <a:noFill/>
          <a:ln w="9525">
            <a:noFill/>
            <a:miter lim="800000"/>
            <a:headEnd/>
            <a:tailEnd/>
          </a:ln>
          <a:effectLst/>
        </p:spPr>
        <p:txBody>
          <a:bodyPr>
            <a:spAutoFit/>
          </a:bodyPr>
          <a:lstStyle/>
          <a:p>
            <a:r>
              <a:rPr lang="en-US">
                <a:solidFill>
                  <a:schemeClr val="hlink"/>
                </a:solidFill>
              </a:rPr>
              <a:t>hydrophillic</a:t>
            </a:r>
          </a:p>
        </p:txBody>
      </p:sp>
      <p:sp>
        <p:nvSpPr>
          <p:cNvPr id="769038" name="Text Box 14"/>
          <p:cNvSpPr txBox="1">
            <a:spLocks noChangeArrowheads="1"/>
          </p:cNvSpPr>
          <p:nvPr/>
        </p:nvSpPr>
        <p:spPr bwMode="auto">
          <a:xfrm>
            <a:off x="609600" y="5651500"/>
            <a:ext cx="7848600" cy="1006475"/>
          </a:xfrm>
          <a:prstGeom prst="rect">
            <a:avLst/>
          </a:prstGeom>
          <a:noFill/>
          <a:ln w="9525">
            <a:noFill/>
            <a:miter lim="800000"/>
            <a:headEnd/>
            <a:tailEnd/>
          </a:ln>
          <a:effectLst/>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
        <p:nvSpPr>
          <p:cNvPr id="769039" name="Text Box 15"/>
          <p:cNvSpPr txBox="1">
            <a:spLocks noChangeArrowheads="1"/>
          </p:cNvSpPr>
          <p:nvPr/>
        </p:nvSpPr>
        <p:spPr bwMode="auto">
          <a:xfrm>
            <a:off x="3657600" y="76200"/>
            <a:ext cx="3841750" cy="1431925"/>
          </a:xfrm>
          <a:prstGeom prst="rect">
            <a:avLst/>
          </a:prstGeom>
          <a:noFill/>
          <a:ln w="9525">
            <a:noFill/>
            <a:miter lim="800000"/>
            <a:headEnd/>
            <a:tailEnd/>
          </a:ln>
          <a:effectLst/>
        </p:spPr>
        <p:txBody>
          <a:bodyPr wrap="none">
            <a:spAutoFit/>
          </a:bodyPr>
          <a:lstStyle/>
          <a:p>
            <a:pPr algn="ctr"/>
            <a:r>
              <a:rPr lang="en-US">
                <a:solidFill>
                  <a:schemeClr val="hlink"/>
                </a:solidFill>
              </a:rPr>
              <a:t>Left handed helix is also possible,</a:t>
            </a:r>
          </a:p>
          <a:p>
            <a:pPr algn="ctr"/>
            <a:r>
              <a:rPr lang="en-US">
                <a:solidFill>
                  <a:schemeClr val="hlink"/>
                </a:solidFill>
              </a:rPr>
              <a:t>(phi, psi) ~= (+60°, +60°)</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+3: 3</a:t>
            </a:r>
            <a:r>
              <a:rPr lang="en-US" baseline="-25000">
                <a:solidFill>
                  <a:schemeClr val="hlink"/>
                </a:solidFill>
              </a:rPr>
              <a:t>10</a:t>
            </a:r>
            <a:r>
              <a:rPr lang="en-US">
                <a:solidFill>
                  <a:schemeClr val="hlink"/>
                </a:solidFill>
              </a:rPr>
              <a:t> helix</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+5: </a:t>
            </a:r>
            <a:r>
              <a:rPr lang="en-US">
                <a:solidFill>
                  <a:schemeClr val="hlink"/>
                </a:solidFill>
                <a:latin typeface="Symbol" pitchFamily="18" charset="2"/>
              </a:rPr>
              <a:t>p</a:t>
            </a:r>
            <a:r>
              <a:rPr lang="en-US">
                <a:solidFill>
                  <a:schemeClr val="hlink"/>
                </a:solidFill>
              </a:rPr>
              <a:t> helix</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Text Box 2"/>
          <p:cNvSpPr txBox="1">
            <a:spLocks noChangeArrowheads="1"/>
          </p:cNvSpPr>
          <p:nvPr/>
        </p:nvSpPr>
        <p:spPr bwMode="auto">
          <a:xfrm>
            <a:off x="503238" y="228600"/>
            <a:ext cx="7650162" cy="3051175"/>
          </a:xfrm>
          <a:prstGeom prst="rect">
            <a:avLst/>
          </a:prstGeom>
          <a:noFill/>
          <a:ln w="9525">
            <a:noFill/>
            <a:miter lim="800000"/>
            <a:headEnd/>
            <a:tailEnd/>
          </a:ln>
          <a:effectLst/>
        </p:spPr>
        <p:txBody>
          <a:bodyPr>
            <a:spAutoFit/>
          </a:bodyPr>
          <a:lstStyle/>
          <a:p>
            <a:pPr>
              <a:spcBef>
                <a:spcPct val="30000"/>
              </a:spcBef>
            </a:pPr>
            <a:r>
              <a:rPr lang="en-US" sz="2400">
                <a:solidFill>
                  <a:schemeClr val="hlink"/>
                </a:solidFill>
                <a:latin typeface="Symbol" pitchFamily="18" charset="2"/>
              </a:rPr>
              <a:t>b</a:t>
            </a:r>
            <a:r>
              <a:rPr lang="en-US" sz="2400">
                <a:solidFill>
                  <a:schemeClr val="hlink"/>
                </a:solidFill>
              </a:rPr>
              <a:t>-sheet structure</a:t>
            </a:r>
          </a:p>
          <a:p>
            <a:pPr>
              <a:spcBef>
                <a:spcPct val="30000"/>
              </a:spcBef>
              <a:buFontTx/>
              <a:buChar char="•"/>
            </a:pPr>
            <a:r>
              <a:rPr lang="en-US" b="0"/>
              <a:t> built up from combinations of several regions of polypeptide chain</a:t>
            </a:r>
          </a:p>
          <a:p>
            <a:pPr>
              <a:spcBef>
                <a:spcPct val="30000"/>
              </a:spcBef>
              <a:buFontTx/>
              <a:buChar char="•"/>
            </a:pPr>
            <a:r>
              <a:rPr lang="en-US" b="0"/>
              <a:t> </a:t>
            </a:r>
            <a:r>
              <a:rPr lang="en-US" b="0">
                <a:latin typeface="Symbol" pitchFamily="18" charset="2"/>
              </a:rPr>
              <a:t>b</a:t>
            </a:r>
            <a:r>
              <a:rPr lang="en-US" b="0"/>
              <a:t>-strands are usually 5-10 residues long</a:t>
            </a:r>
          </a:p>
          <a:p>
            <a:pPr>
              <a:spcBef>
                <a:spcPct val="30000"/>
              </a:spcBef>
              <a:buFontTx/>
              <a:buChar char="•"/>
            </a:pPr>
            <a:r>
              <a:rPr lang="en-US" b="0"/>
              <a:t> </a:t>
            </a:r>
            <a:r>
              <a:rPr lang="en-US" b="0">
                <a:latin typeface="Symbol" pitchFamily="18" charset="2"/>
              </a:rPr>
              <a:t>b</a:t>
            </a:r>
            <a:r>
              <a:rPr lang="en-US" b="0"/>
              <a:t>-strands are usually almost fully extended</a:t>
            </a:r>
          </a:p>
          <a:p>
            <a:pPr>
              <a:spcBef>
                <a:spcPct val="30000"/>
              </a:spcBef>
              <a:buFontTx/>
              <a:buChar char="•"/>
            </a:pPr>
            <a:r>
              <a:rPr lang="en-US" b="0"/>
              <a:t> </a:t>
            </a:r>
            <a:r>
              <a:rPr lang="en-US" b="0">
                <a:latin typeface="Symbol" pitchFamily="18" charset="2"/>
              </a:rPr>
              <a:t>b</a:t>
            </a:r>
            <a:r>
              <a:rPr lang="en-US" b="0"/>
              <a:t>-strands are usually aligned adjacent to one another to form C=O</a:t>
            </a:r>
            <a:br>
              <a:rPr lang="en-US" b="0"/>
            </a:br>
            <a:r>
              <a:rPr lang="en-US" b="0"/>
              <a:t>    to N-H bonds between the strands</a:t>
            </a:r>
          </a:p>
          <a:p>
            <a:pPr>
              <a:spcBef>
                <a:spcPct val="30000"/>
              </a:spcBef>
              <a:buFontTx/>
              <a:buChar char="•"/>
            </a:pPr>
            <a:r>
              <a:rPr lang="en-US" b="0"/>
              <a:t> when several </a:t>
            </a:r>
            <a:r>
              <a:rPr lang="en-US" b="0">
                <a:latin typeface="Symbol" pitchFamily="18" charset="2"/>
              </a:rPr>
              <a:t>b</a:t>
            </a:r>
            <a:r>
              <a:rPr lang="en-US" b="0"/>
              <a:t>-strands are together, this is called </a:t>
            </a:r>
            <a:r>
              <a:rPr lang="en-US" b="0" i="1"/>
              <a:t>pleated </a:t>
            </a:r>
            <a:r>
              <a:rPr lang="en-US" b="0"/>
              <a:t>(with C</a:t>
            </a:r>
            <a:r>
              <a:rPr lang="en-US" b="0" baseline="-25000">
                <a:latin typeface="Symbol" pitchFamily="18" charset="2"/>
              </a:rPr>
              <a:t>a</a:t>
            </a:r>
            <a:r>
              <a:rPr lang="en-US" b="0"/>
              <a:t> </a:t>
            </a:r>
            <a:br>
              <a:rPr lang="en-US" b="0"/>
            </a:br>
            <a:r>
              <a:rPr lang="en-US" b="0"/>
              <a:t>    atoms above and below plane).         </a:t>
            </a:r>
            <a:r>
              <a:rPr lang="en-US"/>
              <a:t>antiparallel or parallel</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3122" name="Picture 2"/>
          <p:cNvPicPr>
            <a:picLocks noChangeAspect="1" noChangeArrowheads="1"/>
          </p:cNvPicPr>
          <p:nvPr/>
        </p:nvPicPr>
        <p:blipFill>
          <a:blip r:embed="rId3" cstate="print"/>
          <a:srcRect/>
          <a:stretch>
            <a:fillRect/>
          </a:stretch>
        </p:blipFill>
        <p:spPr bwMode="auto">
          <a:xfrm>
            <a:off x="161925" y="50800"/>
            <a:ext cx="8829675" cy="6731000"/>
          </a:xfrm>
          <a:prstGeom prst="rect">
            <a:avLst/>
          </a:prstGeom>
          <a:noFill/>
          <a:ln w="9525">
            <a:noFill/>
            <a:miter lim="800000"/>
            <a:headEnd/>
            <a:tailEnd/>
          </a:ln>
          <a:effectLst/>
        </p:spPr>
      </p:pic>
      <p:sp>
        <p:nvSpPr>
          <p:cNvPr id="773123" name="Text Box 3"/>
          <p:cNvSpPr txBox="1">
            <a:spLocks noChangeArrowheads="1"/>
          </p:cNvSpPr>
          <p:nvPr/>
        </p:nvSpPr>
        <p:spPr bwMode="auto">
          <a:xfrm>
            <a:off x="3049588" y="0"/>
            <a:ext cx="2284412" cy="396875"/>
          </a:xfrm>
          <a:prstGeom prst="rect">
            <a:avLst/>
          </a:prstGeom>
          <a:solidFill>
            <a:srgbClr val="FFFF00"/>
          </a:solidFill>
          <a:ln w="9525">
            <a:noFill/>
            <a:miter lim="800000"/>
            <a:headEnd/>
            <a:tailEnd/>
          </a:ln>
          <a:effectLst/>
        </p:spPr>
        <p:txBody>
          <a:bodyPr wrap="none">
            <a:spAutoFit/>
          </a:bodyPr>
          <a:lstStyle/>
          <a:p>
            <a:r>
              <a:rPr lang="en-US" b="0"/>
              <a:t>antiparallel </a:t>
            </a:r>
            <a:r>
              <a:rPr lang="en-US" b="0">
                <a:latin typeface="Symbol" pitchFamily="18" charset="2"/>
              </a:rPr>
              <a:t>b</a:t>
            </a:r>
            <a:r>
              <a:rPr lang="en-US" b="0"/>
              <a:t>-sheet</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Text Box 2"/>
          <p:cNvSpPr txBox="1">
            <a:spLocks noChangeArrowheads="1"/>
          </p:cNvSpPr>
          <p:nvPr/>
        </p:nvSpPr>
        <p:spPr bwMode="auto">
          <a:xfrm>
            <a:off x="3049588" y="0"/>
            <a:ext cx="1865312" cy="396875"/>
          </a:xfrm>
          <a:prstGeom prst="rect">
            <a:avLst/>
          </a:prstGeom>
          <a:solidFill>
            <a:srgbClr val="FFFF00"/>
          </a:solidFill>
          <a:ln w="9525">
            <a:noFill/>
            <a:miter lim="800000"/>
            <a:headEnd/>
            <a:tailEnd/>
          </a:ln>
          <a:effectLst/>
        </p:spPr>
        <p:txBody>
          <a:bodyPr wrap="none">
            <a:spAutoFit/>
          </a:bodyPr>
          <a:lstStyle/>
          <a:p>
            <a:r>
              <a:rPr lang="en-US" b="0"/>
              <a:t>parallel </a:t>
            </a:r>
            <a:r>
              <a:rPr lang="en-US" b="0">
                <a:latin typeface="Symbol" pitchFamily="18" charset="2"/>
              </a:rPr>
              <a:t>b</a:t>
            </a:r>
            <a:r>
              <a:rPr lang="en-US" b="0"/>
              <a:t>-sheet</a:t>
            </a:r>
          </a:p>
        </p:txBody>
      </p:sp>
      <p:pic>
        <p:nvPicPr>
          <p:cNvPr id="775171" name="Picture 3"/>
          <p:cNvPicPr>
            <a:picLocks noChangeAspect="1" noChangeArrowheads="1"/>
          </p:cNvPicPr>
          <p:nvPr/>
        </p:nvPicPr>
        <p:blipFill>
          <a:blip r:embed="rId3" cstate="print"/>
          <a:srcRect l="862" r="2586" b="2173"/>
          <a:stretch>
            <a:fillRect/>
          </a:stretch>
        </p:blipFill>
        <p:spPr bwMode="auto">
          <a:xfrm>
            <a:off x="228600" y="377825"/>
            <a:ext cx="8763000" cy="5946775"/>
          </a:xfrm>
          <a:prstGeom prst="rect">
            <a:avLst/>
          </a:prstGeom>
          <a:noFill/>
          <a:ln w="9525">
            <a:noFill/>
            <a:miter lim="800000"/>
            <a:headEnd/>
            <a:tailEnd/>
          </a:ln>
          <a:effectLst/>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7218" name="Picture 2"/>
          <p:cNvPicPr>
            <a:picLocks noChangeAspect="1" noChangeArrowheads="1"/>
          </p:cNvPicPr>
          <p:nvPr/>
        </p:nvPicPr>
        <p:blipFill>
          <a:blip r:embed="rId3" cstate="print"/>
          <a:srcRect l="862" r="71432" b="2173"/>
          <a:stretch>
            <a:fillRect/>
          </a:stretch>
        </p:blipFill>
        <p:spPr bwMode="auto">
          <a:xfrm>
            <a:off x="5334000" y="377825"/>
            <a:ext cx="2514600" cy="5946775"/>
          </a:xfrm>
          <a:prstGeom prst="rect">
            <a:avLst/>
          </a:prstGeom>
          <a:noFill/>
          <a:ln w="9525">
            <a:noFill/>
            <a:miter lim="800000"/>
            <a:headEnd/>
            <a:tailEnd/>
          </a:ln>
          <a:effectLst/>
        </p:spPr>
      </p:pic>
      <p:pic>
        <p:nvPicPr>
          <p:cNvPr id="777219" name="Picture 3"/>
          <p:cNvPicPr>
            <a:picLocks noChangeAspect="1" noChangeArrowheads="1"/>
          </p:cNvPicPr>
          <p:nvPr/>
        </p:nvPicPr>
        <p:blipFill>
          <a:blip r:embed="rId4" cstate="print">
            <a:lum bright="-12000" contrast="24000"/>
          </a:blip>
          <a:srcRect l="68932" b="10567"/>
          <a:stretch>
            <a:fillRect/>
          </a:stretch>
        </p:blipFill>
        <p:spPr bwMode="auto">
          <a:xfrm>
            <a:off x="1143000" y="533400"/>
            <a:ext cx="2743200" cy="6019800"/>
          </a:xfrm>
          <a:prstGeom prst="rect">
            <a:avLst/>
          </a:prstGeom>
          <a:noFill/>
          <a:ln w="9525">
            <a:noFill/>
            <a:miter lim="800000"/>
            <a:headEnd/>
            <a:tailEnd/>
          </a:ln>
          <a:effectLst/>
        </p:spPr>
      </p:pic>
      <p:sp>
        <p:nvSpPr>
          <p:cNvPr id="777220" name="Text Box 4"/>
          <p:cNvSpPr txBox="1">
            <a:spLocks noChangeArrowheads="1"/>
          </p:cNvSpPr>
          <p:nvPr/>
        </p:nvSpPr>
        <p:spPr bwMode="auto">
          <a:xfrm>
            <a:off x="2362200" y="152400"/>
            <a:ext cx="4672013" cy="396875"/>
          </a:xfrm>
          <a:prstGeom prst="rect">
            <a:avLst/>
          </a:prstGeom>
          <a:solidFill>
            <a:srgbClr val="FFFF00"/>
          </a:solidFill>
          <a:ln w="9525">
            <a:noFill/>
            <a:miter lim="800000"/>
            <a:headEnd/>
            <a:tailEnd/>
          </a:ln>
          <a:effectLst/>
        </p:spPr>
        <p:txBody>
          <a:bodyPr wrap="none">
            <a:spAutoFit/>
          </a:bodyPr>
          <a:lstStyle/>
          <a:p>
            <a:r>
              <a:rPr lang="en-US" b="0"/>
              <a:t>anti-parallel 	vs.	 parallel </a:t>
            </a:r>
            <a:r>
              <a:rPr lang="en-US" b="0">
                <a:latin typeface="Symbol" pitchFamily="18" charset="2"/>
              </a:rPr>
              <a:t>b</a:t>
            </a:r>
            <a:r>
              <a:rPr lang="en-US" b="0"/>
              <a:t>-sheet</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Text Box 2"/>
          <p:cNvSpPr txBox="1">
            <a:spLocks noChangeArrowheads="1"/>
          </p:cNvSpPr>
          <p:nvPr/>
        </p:nvSpPr>
        <p:spPr bwMode="auto">
          <a:xfrm>
            <a:off x="1828800" y="331788"/>
            <a:ext cx="5634038" cy="457200"/>
          </a:xfrm>
          <a:prstGeom prst="rect">
            <a:avLst/>
          </a:prstGeom>
          <a:solidFill>
            <a:srgbClr val="FFFF00"/>
          </a:solidFill>
          <a:ln w="9525">
            <a:noFill/>
            <a:miter lim="800000"/>
            <a:headEnd/>
            <a:tailEnd/>
          </a:ln>
          <a:effectLst/>
        </p:spPr>
        <p:txBody>
          <a:bodyPr wrap="none">
            <a:spAutoFit/>
          </a:bodyPr>
          <a:lstStyle/>
          <a:p>
            <a:r>
              <a:rPr lang="en-US" sz="2400" b="0"/>
              <a:t>pleating in antiparallel vs. parallel </a:t>
            </a:r>
            <a:r>
              <a:rPr lang="en-US" sz="2400" b="0">
                <a:latin typeface="Symbol" pitchFamily="18" charset="2"/>
              </a:rPr>
              <a:t>b</a:t>
            </a:r>
            <a:r>
              <a:rPr lang="en-US" sz="2400" b="0"/>
              <a:t>-sheet</a:t>
            </a:r>
          </a:p>
        </p:txBody>
      </p:sp>
      <p:pic>
        <p:nvPicPr>
          <p:cNvPr id="779267" name="Picture 3"/>
          <p:cNvPicPr>
            <a:picLocks noChangeAspect="1" noChangeArrowheads="1"/>
          </p:cNvPicPr>
          <p:nvPr/>
        </p:nvPicPr>
        <p:blipFill>
          <a:blip r:embed="rId3" cstate="print">
            <a:lum contrast="24000"/>
          </a:blip>
          <a:srcRect r="4590"/>
          <a:stretch>
            <a:fillRect/>
          </a:stretch>
        </p:blipFill>
        <p:spPr bwMode="auto">
          <a:xfrm>
            <a:off x="2286000" y="838200"/>
            <a:ext cx="4781550" cy="2693988"/>
          </a:xfrm>
          <a:prstGeom prst="rect">
            <a:avLst/>
          </a:prstGeom>
          <a:noFill/>
          <a:ln w="9525">
            <a:noFill/>
            <a:miter lim="800000"/>
            <a:headEnd/>
            <a:tailEnd/>
          </a:ln>
          <a:effectLst/>
        </p:spPr>
      </p:pic>
      <p:pic>
        <p:nvPicPr>
          <p:cNvPr id="779268" name="Picture 4"/>
          <p:cNvPicPr>
            <a:picLocks noChangeAspect="1" noChangeArrowheads="1"/>
          </p:cNvPicPr>
          <p:nvPr/>
        </p:nvPicPr>
        <p:blipFill>
          <a:blip r:embed="rId4" cstate="print">
            <a:lum contrast="24000"/>
          </a:blip>
          <a:srcRect/>
          <a:stretch>
            <a:fillRect/>
          </a:stretch>
        </p:blipFill>
        <p:spPr bwMode="auto">
          <a:xfrm>
            <a:off x="2057400" y="3584575"/>
            <a:ext cx="5257800" cy="2435225"/>
          </a:xfrm>
          <a:prstGeom prst="rect">
            <a:avLst/>
          </a:prstGeom>
          <a:noFill/>
          <a:ln w="9525">
            <a:noFill/>
            <a:miter lim="800000"/>
            <a:headEnd/>
            <a:tailEnd/>
          </a:ln>
          <a:effectLst/>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1314" name="Picture 2"/>
          <p:cNvPicPr>
            <a:picLocks noChangeAspect="1" noChangeArrowheads="1"/>
          </p:cNvPicPr>
          <p:nvPr/>
        </p:nvPicPr>
        <p:blipFill>
          <a:blip r:embed="rId3" cstate="print">
            <a:lum bright="-12000" contrast="18000"/>
          </a:blip>
          <a:srcRect t="1581" r="2727" b="1976"/>
          <a:stretch>
            <a:fillRect/>
          </a:stretch>
        </p:blipFill>
        <p:spPr bwMode="auto">
          <a:xfrm>
            <a:off x="1524000" y="228600"/>
            <a:ext cx="5908675" cy="6553200"/>
          </a:xfrm>
          <a:prstGeom prst="rect">
            <a:avLst/>
          </a:prstGeom>
          <a:noFill/>
          <a:ln w="9525">
            <a:noFill/>
            <a:miter lim="800000"/>
            <a:headEnd/>
            <a:tailEnd/>
          </a:ln>
          <a:effectLst/>
        </p:spPr>
      </p:pic>
      <p:sp>
        <p:nvSpPr>
          <p:cNvPr id="781315" name="Text Box 3"/>
          <p:cNvSpPr txBox="1">
            <a:spLocks noChangeArrowheads="1"/>
          </p:cNvSpPr>
          <p:nvPr/>
        </p:nvSpPr>
        <p:spPr bwMode="auto">
          <a:xfrm>
            <a:off x="228600" y="304800"/>
            <a:ext cx="1295400" cy="1373188"/>
          </a:xfrm>
          <a:prstGeom prst="rect">
            <a:avLst/>
          </a:prstGeom>
          <a:noFill/>
          <a:ln w="9525">
            <a:noFill/>
            <a:miter lim="800000"/>
            <a:headEnd/>
            <a:tailEnd/>
          </a:ln>
          <a:effectLst/>
        </p:spPr>
        <p:txBody>
          <a:bodyPr>
            <a:spAutoFit/>
          </a:bodyPr>
          <a:lstStyle/>
          <a:p>
            <a:pPr algn="ctr"/>
            <a:r>
              <a:rPr lang="en-US" sz="2800">
                <a:solidFill>
                  <a:schemeClr val="hlink"/>
                </a:solidFill>
              </a:rPr>
              <a:t>loops and turns:</a:t>
            </a:r>
          </a:p>
        </p:txBody>
      </p:sp>
      <p:sp>
        <p:nvSpPr>
          <p:cNvPr id="781316" name="Text Box 4"/>
          <p:cNvSpPr txBox="1">
            <a:spLocks noChangeArrowheads="1"/>
          </p:cNvSpPr>
          <p:nvPr/>
        </p:nvSpPr>
        <p:spPr bwMode="auto">
          <a:xfrm>
            <a:off x="609600" y="6248400"/>
            <a:ext cx="2344738" cy="304800"/>
          </a:xfrm>
          <a:prstGeom prst="rect">
            <a:avLst/>
          </a:prstGeom>
          <a:noFill/>
          <a:ln w="9525">
            <a:noFill/>
            <a:miter lim="800000"/>
            <a:headEnd/>
            <a:tailEnd/>
          </a:ln>
          <a:effectLst/>
        </p:spPr>
        <p:txBody>
          <a:bodyPr wrap="none">
            <a:spAutoFit/>
          </a:bodyPr>
          <a:lstStyle/>
          <a:p>
            <a:r>
              <a:rPr lang="en-US" sz="1400" b="0"/>
              <a:t>Figure 2.8, Brandon &amp; Tooze</a:t>
            </a:r>
          </a:p>
        </p:txBody>
      </p:sp>
      <p:sp>
        <p:nvSpPr>
          <p:cNvPr id="781317" name="Text Box 5"/>
          <p:cNvSpPr txBox="1">
            <a:spLocks noChangeArrowheads="1"/>
          </p:cNvSpPr>
          <p:nvPr/>
        </p:nvSpPr>
        <p:spPr bwMode="auto">
          <a:xfrm>
            <a:off x="4114800" y="3733800"/>
            <a:ext cx="1600200" cy="396875"/>
          </a:xfrm>
          <a:prstGeom prst="rect">
            <a:avLst/>
          </a:prstGeom>
          <a:noFill/>
          <a:ln w="9525">
            <a:noFill/>
            <a:miter lim="800000"/>
            <a:headEnd/>
            <a:tailEnd/>
          </a:ln>
          <a:effectLst/>
        </p:spPr>
        <p:txBody>
          <a:bodyPr>
            <a:spAutoFit/>
          </a:bodyPr>
          <a:lstStyle/>
          <a:p>
            <a:pPr>
              <a:spcBef>
                <a:spcPct val="50000"/>
              </a:spcBef>
            </a:pPr>
            <a:r>
              <a:rPr lang="el-GR"/>
              <a:t>Ω</a:t>
            </a:r>
            <a:r>
              <a:rPr lang="en-US"/>
              <a:t> loops 6-16</a:t>
            </a:r>
            <a:endParaRPr lang="el-GR"/>
          </a:p>
        </p:txBody>
      </p:sp>
      <p:sp>
        <p:nvSpPr>
          <p:cNvPr id="781320" name="Text Box 8"/>
          <p:cNvSpPr txBox="1">
            <a:spLocks noChangeArrowheads="1"/>
          </p:cNvSpPr>
          <p:nvPr/>
        </p:nvSpPr>
        <p:spPr bwMode="auto">
          <a:xfrm>
            <a:off x="3124200" y="304800"/>
            <a:ext cx="1600200" cy="396875"/>
          </a:xfrm>
          <a:prstGeom prst="rect">
            <a:avLst/>
          </a:prstGeom>
          <a:noFill/>
          <a:ln w="9525">
            <a:noFill/>
            <a:miter lim="800000"/>
            <a:headEnd/>
            <a:tailEnd/>
          </a:ln>
          <a:effectLst/>
        </p:spPr>
        <p:txBody>
          <a:bodyPr>
            <a:spAutoFit/>
          </a:bodyPr>
          <a:lstStyle/>
          <a:p>
            <a:pPr>
              <a:spcBef>
                <a:spcPct val="50000"/>
              </a:spcBef>
            </a:pPr>
            <a:r>
              <a:rPr lang="el-GR"/>
              <a:t>β</a:t>
            </a:r>
            <a:r>
              <a:rPr lang="en-US"/>
              <a:t> turn 2</a:t>
            </a:r>
            <a:endParaRPr lang="el-G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3362" name="Picture 2" descr="beta_hairpin"/>
          <p:cNvPicPr>
            <a:picLocks noChangeAspect="1" noChangeArrowheads="1"/>
          </p:cNvPicPr>
          <p:nvPr/>
        </p:nvPicPr>
        <p:blipFill>
          <a:blip r:embed="rId3" cstate="print">
            <a:lum bright="-18000"/>
          </a:blip>
          <a:srcRect/>
          <a:stretch>
            <a:fillRect/>
          </a:stretch>
        </p:blipFill>
        <p:spPr bwMode="auto">
          <a:xfrm>
            <a:off x="3886200" y="228600"/>
            <a:ext cx="4541838" cy="6019800"/>
          </a:xfrm>
          <a:prstGeom prst="rect">
            <a:avLst/>
          </a:prstGeom>
          <a:noFill/>
        </p:spPr>
      </p:pic>
      <p:sp>
        <p:nvSpPr>
          <p:cNvPr id="783363" name="Text Box 3"/>
          <p:cNvSpPr txBox="1">
            <a:spLocks noChangeArrowheads="1"/>
          </p:cNvSpPr>
          <p:nvPr/>
        </p:nvSpPr>
        <p:spPr bwMode="auto">
          <a:xfrm>
            <a:off x="365125" y="165100"/>
            <a:ext cx="1992313" cy="396875"/>
          </a:xfrm>
          <a:prstGeom prst="rect">
            <a:avLst/>
          </a:prstGeom>
          <a:noFill/>
          <a:ln w="9525">
            <a:noFill/>
            <a:miter lim="800000"/>
            <a:headEnd/>
            <a:tailEnd/>
          </a:ln>
          <a:effectLst/>
        </p:spPr>
        <p:txBody>
          <a:bodyPr wrap="none">
            <a:spAutoFit/>
          </a:bodyPr>
          <a:lstStyle/>
          <a:p>
            <a:r>
              <a:rPr lang="en-US"/>
              <a:t>Loops and turns:</a:t>
            </a:r>
          </a:p>
        </p:txBody>
      </p:sp>
      <p:sp>
        <p:nvSpPr>
          <p:cNvPr id="783364" name="Text Box 4"/>
          <p:cNvSpPr txBox="1">
            <a:spLocks noChangeArrowheads="1"/>
          </p:cNvSpPr>
          <p:nvPr/>
        </p:nvSpPr>
        <p:spPr bwMode="auto">
          <a:xfrm>
            <a:off x="5029200" y="6324600"/>
            <a:ext cx="2344738" cy="304800"/>
          </a:xfrm>
          <a:prstGeom prst="rect">
            <a:avLst/>
          </a:prstGeom>
          <a:noFill/>
          <a:ln w="9525">
            <a:noFill/>
            <a:miter lim="800000"/>
            <a:headEnd/>
            <a:tailEnd/>
          </a:ln>
          <a:effectLst/>
        </p:spPr>
        <p:txBody>
          <a:bodyPr wrap="none">
            <a:spAutoFit/>
          </a:bodyPr>
          <a:lstStyle/>
          <a:p>
            <a:r>
              <a:rPr lang="en-US" sz="1400" b="0"/>
              <a:t>Figure 2.8, Brandon &amp; Tooze</a:t>
            </a:r>
          </a:p>
        </p:txBody>
      </p:sp>
      <p:sp>
        <p:nvSpPr>
          <p:cNvPr id="783365" name="Text Box 5"/>
          <p:cNvSpPr txBox="1">
            <a:spLocks noChangeArrowheads="1"/>
          </p:cNvSpPr>
          <p:nvPr/>
        </p:nvSpPr>
        <p:spPr bwMode="auto">
          <a:xfrm>
            <a:off x="609600" y="685800"/>
            <a:ext cx="3048000" cy="396875"/>
          </a:xfrm>
          <a:prstGeom prst="rect">
            <a:avLst/>
          </a:prstGeom>
          <a:noFill/>
          <a:ln w="9525">
            <a:noFill/>
            <a:miter lim="800000"/>
            <a:headEnd/>
            <a:tailEnd/>
          </a:ln>
          <a:effectLst/>
        </p:spPr>
        <p:txBody>
          <a:bodyPr>
            <a:spAutoFit/>
          </a:bodyPr>
          <a:lstStyle/>
          <a:p>
            <a:pPr algn="ctr">
              <a:spcBef>
                <a:spcPct val="50000"/>
              </a:spcBef>
            </a:pPr>
            <a:r>
              <a:rPr lang="en-US"/>
              <a:t>Reverse turns or </a:t>
            </a:r>
            <a:r>
              <a:rPr lang="el-GR"/>
              <a:t>β</a:t>
            </a:r>
            <a:r>
              <a:rPr lang="en-US"/>
              <a:t> bends</a:t>
            </a:r>
            <a:endParaRPr lang="el-GR"/>
          </a:p>
        </p:txBody>
      </p:sp>
      <p:pic>
        <p:nvPicPr>
          <p:cNvPr id="783366" name="Picture 6"/>
          <p:cNvPicPr>
            <a:picLocks noChangeAspect="1" noChangeArrowheads="1"/>
          </p:cNvPicPr>
          <p:nvPr/>
        </p:nvPicPr>
        <p:blipFill>
          <a:blip r:embed="rId4" cstate="print"/>
          <a:srcRect/>
          <a:stretch>
            <a:fillRect/>
          </a:stretch>
        </p:blipFill>
        <p:spPr bwMode="auto">
          <a:xfrm>
            <a:off x="457200" y="1066800"/>
            <a:ext cx="2362200" cy="1817688"/>
          </a:xfrm>
          <a:prstGeom prst="rect">
            <a:avLst/>
          </a:prstGeom>
          <a:noFill/>
        </p:spPr>
      </p:pic>
      <p:pic>
        <p:nvPicPr>
          <p:cNvPr id="783367" name="Picture 7"/>
          <p:cNvPicPr>
            <a:picLocks noChangeAspect="1" noChangeArrowheads="1"/>
          </p:cNvPicPr>
          <p:nvPr/>
        </p:nvPicPr>
        <p:blipFill>
          <a:blip r:embed="rId5" cstate="print"/>
          <a:srcRect/>
          <a:stretch>
            <a:fillRect/>
          </a:stretch>
        </p:blipFill>
        <p:spPr bwMode="auto">
          <a:xfrm>
            <a:off x="533400" y="2895600"/>
            <a:ext cx="2286000" cy="1606550"/>
          </a:xfrm>
          <a:prstGeom prst="rect">
            <a:avLst/>
          </a:prstGeom>
          <a:noFill/>
        </p:spPr>
      </p:pic>
      <p:pic>
        <p:nvPicPr>
          <p:cNvPr id="783368" name="Picture 8"/>
          <p:cNvPicPr>
            <a:picLocks noChangeAspect="1" noChangeArrowheads="1"/>
          </p:cNvPicPr>
          <p:nvPr/>
        </p:nvPicPr>
        <p:blipFill>
          <a:blip r:embed="rId6" cstate="print"/>
          <a:srcRect/>
          <a:stretch>
            <a:fillRect/>
          </a:stretch>
        </p:blipFill>
        <p:spPr bwMode="auto">
          <a:xfrm>
            <a:off x="381000" y="4495800"/>
            <a:ext cx="2514600" cy="1909763"/>
          </a:xfrm>
          <a:prstGeom prst="rect">
            <a:avLst/>
          </a:prstGeom>
          <a:noFill/>
        </p:spPr>
      </p:pic>
      <p:sp>
        <p:nvSpPr>
          <p:cNvPr id="783369" name="Rectangle 9"/>
          <p:cNvSpPr>
            <a:spLocks noChangeArrowheads="1"/>
          </p:cNvSpPr>
          <p:nvPr/>
        </p:nvSpPr>
        <p:spPr bwMode="auto">
          <a:xfrm>
            <a:off x="381000" y="6324600"/>
            <a:ext cx="2376488" cy="396875"/>
          </a:xfrm>
          <a:prstGeom prst="rect">
            <a:avLst/>
          </a:prstGeom>
          <a:noFill/>
          <a:ln w="9525">
            <a:noFill/>
            <a:miter lim="800000"/>
            <a:headEnd/>
            <a:tailEnd/>
          </a:ln>
          <a:effectLst/>
        </p:spPr>
        <p:txBody>
          <a:bodyPr wrap="none">
            <a:spAutoFit/>
          </a:bodyPr>
          <a:lstStyle/>
          <a:p>
            <a:r>
              <a:rPr lang="en-US">
                <a:solidFill>
                  <a:srgbClr val="0000FF"/>
                </a:solidFill>
              </a:rPr>
              <a:t>Resembles 3</a:t>
            </a:r>
            <a:r>
              <a:rPr lang="en-US" baseline="-25000">
                <a:solidFill>
                  <a:srgbClr val="0000FF"/>
                </a:solidFill>
              </a:rPr>
              <a:t>10</a:t>
            </a:r>
            <a:r>
              <a:rPr lang="en-US">
                <a:solidFill>
                  <a:srgbClr val="0000FF"/>
                </a:solidFill>
              </a:rPr>
              <a:t> helix</a:t>
            </a:r>
          </a:p>
        </p:txBody>
      </p:sp>
      <p:sp>
        <p:nvSpPr>
          <p:cNvPr id="783370" name="Oval 10"/>
          <p:cNvSpPr>
            <a:spLocks noChangeArrowheads="1"/>
          </p:cNvSpPr>
          <p:nvPr/>
        </p:nvSpPr>
        <p:spPr bwMode="auto">
          <a:xfrm>
            <a:off x="1866900" y="2832100"/>
            <a:ext cx="304800" cy="304800"/>
          </a:xfrm>
          <a:prstGeom prst="ellipse">
            <a:avLst/>
          </a:prstGeom>
          <a:noFill/>
          <a:ln w="38100">
            <a:solidFill>
              <a:schemeClr val="hlink"/>
            </a:solidFill>
            <a:prstDash val="sysDot"/>
            <a:round/>
            <a:headEnd/>
            <a:tailEnd/>
          </a:ln>
          <a:effectLst/>
        </p:spPr>
        <p:txBody>
          <a:bodyPr wrap="none" anchor="ctr"/>
          <a:lstStyle/>
          <a:p>
            <a:endParaRPr lang="en-US"/>
          </a:p>
        </p:txBody>
      </p:sp>
      <p:sp>
        <p:nvSpPr>
          <p:cNvPr id="783371" name="Rectangle 11"/>
          <p:cNvSpPr>
            <a:spLocks noChangeArrowheads="1"/>
          </p:cNvSpPr>
          <p:nvPr/>
        </p:nvSpPr>
        <p:spPr bwMode="auto">
          <a:xfrm>
            <a:off x="2514600" y="2819400"/>
            <a:ext cx="1123950" cy="396875"/>
          </a:xfrm>
          <a:prstGeom prst="rect">
            <a:avLst/>
          </a:prstGeom>
          <a:noFill/>
          <a:ln w="9525">
            <a:noFill/>
            <a:miter lim="800000"/>
            <a:headEnd/>
            <a:tailEnd/>
          </a:ln>
          <a:effectLst/>
        </p:spPr>
        <p:txBody>
          <a:bodyPr wrap="none">
            <a:spAutoFit/>
          </a:bodyPr>
          <a:lstStyle/>
          <a:p>
            <a:r>
              <a:rPr lang="en-US">
                <a:solidFill>
                  <a:schemeClr val="hlink"/>
                </a:solidFill>
              </a:rPr>
              <a:t>GLY only</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1"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816132"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16133" name="Text Box 5"/>
          <p:cNvSpPr txBox="1">
            <a:spLocks noChangeArrowheads="1"/>
          </p:cNvSpPr>
          <p:nvPr/>
        </p:nvSpPr>
        <p:spPr bwMode="auto">
          <a:xfrm>
            <a:off x="1203325" y="2222500"/>
            <a:ext cx="2012950" cy="1250950"/>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a:t>
            </a:r>
          </a:p>
          <a:p>
            <a:pPr>
              <a:spcBef>
                <a:spcPct val="40000"/>
              </a:spcBef>
            </a:pPr>
            <a:r>
              <a:rPr lang="en-US"/>
              <a:t>		</a:t>
            </a:r>
          </a:p>
        </p:txBody>
      </p:sp>
      <p:pic>
        <p:nvPicPr>
          <p:cNvPr id="816135" name="Picture 7"/>
          <p:cNvPicPr>
            <a:picLocks noChangeAspect="1" noChangeArrowheads="1"/>
          </p:cNvPicPr>
          <p:nvPr/>
        </p:nvPicPr>
        <p:blipFill>
          <a:blip r:embed="rId3" cstate="print"/>
          <a:srcRect/>
          <a:stretch>
            <a:fillRect/>
          </a:stretch>
        </p:blipFill>
        <p:spPr bwMode="auto">
          <a:xfrm>
            <a:off x="2743200" y="2667000"/>
            <a:ext cx="3762375" cy="3648075"/>
          </a:xfrm>
          <a:prstGeom prst="rect">
            <a:avLst/>
          </a:prstGeom>
          <a:noFill/>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4082" name="Picture 2"/>
          <p:cNvPicPr>
            <a:picLocks noChangeAspect="1" noChangeArrowheads="1"/>
          </p:cNvPicPr>
          <p:nvPr/>
        </p:nvPicPr>
        <p:blipFill>
          <a:blip r:embed="rId3" cstate="print"/>
          <a:srcRect r="2368"/>
          <a:stretch>
            <a:fillRect/>
          </a:stretch>
        </p:blipFill>
        <p:spPr bwMode="auto">
          <a:xfrm>
            <a:off x="1643063" y="2732088"/>
            <a:ext cx="6281737" cy="3973512"/>
          </a:xfrm>
          <a:prstGeom prst="rect">
            <a:avLst/>
          </a:prstGeom>
          <a:noFill/>
          <a:ln w="9525">
            <a:noFill/>
            <a:miter lim="800000"/>
            <a:headEnd/>
            <a:tailEnd/>
          </a:ln>
          <a:effectLst/>
        </p:spPr>
      </p:pic>
      <p:sp>
        <p:nvSpPr>
          <p:cNvPr id="814083"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814084"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14085" name="Text Box 5"/>
          <p:cNvSpPr txBox="1">
            <a:spLocks noChangeArrowheads="1"/>
          </p:cNvSpPr>
          <p:nvPr/>
        </p:nvSpPr>
        <p:spPr bwMode="auto">
          <a:xfrm>
            <a:off x="1203325" y="2222500"/>
            <a:ext cx="4633913" cy="1250950"/>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p>
        </p:txBody>
      </p:sp>
      <p:sp>
        <p:nvSpPr>
          <p:cNvPr id="814086"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2.12 Brandon &amp; Tooze</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554" name="Picture 2"/>
          <p:cNvPicPr>
            <a:picLocks noChangeAspect="1" noChangeArrowheads="1"/>
          </p:cNvPicPr>
          <p:nvPr/>
        </p:nvPicPr>
        <p:blipFill>
          <a:blip r:embed="rId3" cstate="print"/>
          <a:srcRect t="6030" b="1508"/>
          <a:stretch>
            <a:fillRect/>
          </a:stretch>
        </p:blipFill>
        <p:spPr bwMode="auto">
          <a:xfrm>
            <a:off x="1857375" y="3124200"/>
            <a:ext cx="6981825" cy="3505200"/>
          </a:xfrm>
          <a:prstGeom prst="rect">
            <a:avLst/>
          </a:prstGeom>
          <a:noFill/>
          <a:ln w="9525">
            <a:noFill/>
            <a:miter lim="800000"/>
            <a:headEnd/>
            <a:tailEnd/>
          </a:ln>
          <a:effectLst/>
        </p:spPr>
      </p:pic>
      <p:sp>
        <p:nvSpPr>
          <p:cNvPr id="791555"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1556"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1557" name="Text Box 5"/>
          <p:cNvSpPr txBox="1">
            <a:spLocks noChangeArrowheads="1"/>
          </p:cNvSpPr>
          <p:nvPr/>
        </p:nvSpPr>
        <p:spPr bwMode="auto">
          <a:xfrm>
            <a:off x="1203325" y="2222500"/>
            <a:ext cx="4633913" cy="1677988"/>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r>
              <a:rPr lang="en-US">
                <a:solidFill>
                  <a:schemeClr val="hlink"/>
                </a:solidFill>
              </a:rPr>
              <a:t>hairpin </a:t>
            </a:r>
            <a:r>
              <a:rPr lang="en-US">
                <a:solidFill>
                  <a:schemeClr val="hlink"/>
                </a:solidFill>
                <a:latin typeface="Symbol" pitchFamily="18" charset="2"/>
              </a:rPr>
              <a:t>b</a:t>
            </a:r>
            <a:endParaRPr lang="en-US">
              <a:solidFill>
                <a:schemeClr val="hlink"/>
              </a:solidFill>
            </a:endParaRPr>
          </a:p>
          <a:p>
            <a:pPr>
              <a:spcBef>
                <a:spcPct val="40000"/>
              </a:spcBef>
            </a:pPr>
            <a:r>
              <a:rPr lang="en-US"/>
              <a:t>		</a:t>
            </a:r>
          </a:p>
        </p:txBody>
      </p:sp>
      <p:sp>
        <p:nvSpPr>
          <p:cNvPr id="791558"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2.14 Brandon &amp; Tooze</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3602" name="Picture 2"/>
          <p:cNvPicPr>
            <a:picLocks noChangeAspect="1" noChangeArrowheads="1"/>
          </p:cNvPicPr>
          <p:nvPr/>
        </p:nvPicPr>
        <p:blipFill>
          <a:blip r:embed="rId3" cstate="print"/>
          <a:srcRect/>
          <a:stretch>
            <a:fillRect/>
          </a:stretch>
        </p:blipFill>
        <p:spPr bwMode="auto">
          <a:xfrm>
            <a:off x="1685925" y="3209925"/>
            <a:ext cx="6619875" cy="3571875"/>
          </a:xfrm>
          <a:prstGeom prst="rect">
            <a:avLst/>
          </a:prstGeom>
          <a:noFill/>
          <a:ln w="9525">
            <a:noFill/>
            <a:miter lim="800000"/>
            <a:headEnd/>
            <a:tailEnd/>
          </a:ln>
          <a:effectLst/>
        </p:spPr>
      </p:pic>
      <p:sp>
        <p:nvSpPr>
          <p:cNvPr id="793603"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3604"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3605" name="Text Box 5"/>
          <p:cNvSpPr txBox="1">
            <a:spLocks noChangeArrowheads="1"/>
          </p:cNvSpPr>
          <p:nvPr/>
        </p:nvSpPr>
        <p:spPr bwMode="auto">
          <a:xfrm>
            <a:off x="1203325" y="2222500"/>
            <a:ext cx="4633913" cy="2532063"/>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a:t>
            </a:r>
            <a:r>
              <a:rPr lang="en-US">
                <a:solidFill>
                  <a:schemeClr val="hlink"/>
                </a:solidFill>
              </a:rPr>
              <a:t>Greek key</a:t>
            </a:r>
          </a:p>
          <a:p>
            <a:pPr>
              <a:spcBef>
                <a:spcPct val="40000"/>
              </a:spcBef>
            </a:pPr>
            <a:r>
              <a:rPr lang="en-US"/>
              <a:t>	</a:t>
            </a:r>
          </a:p>
          <a:p>
            <a:pPr>
              <a:spcBef>
                <a:spcPct val="40000"/>
              </a:spcBef>
            </a:pPr>
            <a:r>
              <a:rPr lang="en-US"/>
              <a:t>	</a:t>
            </a:r>
          </a:p>
        </p:txBody>
      </p:sp>
      <p:sp>
        <p:nvSpPr>
          <p:cNvPr id="793606"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2.15 Brandon &amp; Tooze</a:t>
            </a:r>
          </a:p>
        </p:txBody>
      </p:sp>
      <p:pic>
        <p:nvPicPr>
          <p:cNvPr id="793608" name="Picture 8" descr="GrKey2"/>
          <p:cNvPicPr>
            <a:picLocks noChangeAspect="1" noChangeArrowheads="1"/>
          </p:cNvPicPr>
          <p:nvPr/>
        </p:nvPicPr>
        <p:blipFill>
          <a:blip r:embed="rId4" cstate="print"/>
          <a:srcRect/>
          <a:stretch>
            <a:fillRect/>
          </a:stretch>
        </p:blipFill>
        <p:spPr bwMode="auto">
          <a:xfrm>
            <a:off x="5105400" y="1752600"/>
            <a:ext cx="3467100" cy="857250"/>
          </a:xfrm>
          <a:prstGeom prst="rect">
            <a:avLst/>
          </a:prstGeom>
          <a:noFill/>
        </p:spPr>
      </p:pic>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5650" name="Picture 2"/>
          <p:cNvPicPr>
            <a:picLocks noChangeAspect="1" noChangeArrowheads="1"/>
          </p:cNvPicPr>
          <p:nvPr/>
        </p:nvPicPr>
        <p:blipFill>
          <a:blip r:embed="rId3" cstate="print"/>
          <a:srcRect/>
          <a:stretch>
            <a:fillRect/>
          </a:stretch>
        </p:blipFill>
        <p:spPr bwMode="auto">
          <a:xfrm>
            <a:off x="1676400" y="4495800"/>
            <a:ext cx="5791200" cy="2312988"/>
          </a:xfrm>
          <a:prstGeom prst="rect">
            <a:avLst/>
          </a:prstGeom>
          <a:noFill/>
          <a:ln w="9525">
            <a:noFill/>
            <a:miter lim="800000"/>
            <a:headEnd/>
            <a:tailEnd/>
          </a:ln>
          <a:effectLst/>
        </p:spPr>
      </p:pic>
      <p:sp>
        <p:nvSpPr>
          <p:cNvPr id="795651"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5652"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5653" name="Text Box 5"/>
          <p:cNvSpPr txBox="1">
            <a:spLocks noChangeArrowheads="1"/>
          </p:cNvSpPr>
          <p:nvPr/>
        </p:nvSpPr>
        <p:spPr bwMode="auto">
          <a:xfrm>
            <a:off x="1203325" y="2222500"/>
            <a:ext cx="4633913" cy="2532063"/>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Greek key</a:t>
            </a:r>
          </a:p>
          <a:p>
            <a:pPr>
              <a:spcBef>
                <a:spcPct val="40000"/>
              </a:spcBef>
            </a:pPr>
            <a:r>
              <a:rPr lang="en-US"/>
              <a:t>	</a:t>
            </a:r>
            <a:r>
              <a:rPr lang="en-US">
                <a:solidFill>
                  <a:schemeClr val="hlink"/>
                </a:solidFill>
              </a:rPr>
              <a:t>beta-alpha-beta</a:t>
            </a:r>
          </a:p>
          <a:p>
            <a:pPr>
              <a:spcBef>
                <a:spcPct val="40000"/>
              </a:spcBef>
            </a:pPr>
            <a:r>
              <a:rPr lang="en-US"/>
              <a:t>	</a:t>
            </a:r>
          </a:p>
        </p:txBody>
      </p:sp>
      <p:sp>
        <p:nvSpPr>
          <p:cNvPr id="795654" name="Text Box 6"/>
          <p:cNvSpPr txBox="1">
            <a:spLocks noChangeArrowheads="1"/>
          </p:cNvSpPr>
          <p:nvPr/>
        </p:nvSpPr>
        <p:spPr bwMode="auto">
          <a:xfrm>
            <a:off x="3810000" y="3810000"/>
            <a:ext cx="4164013" cy="701675"/>
          </a:xfrm>
          <a:prstGeom prst="rect">
            <a:avLst/>
          </a:prstGeom>
          <a:noFill/>
          <a:ln w="9525">
            <a:noFill/>
            <a:miter lim="800000"/>
            <a:headEnd/>
            <a:tailEnd/>
          </a:ln>
          <a:effectLst/>
        </p:spPr>
        <p:txBody>
          <a:bodyPr>
            <a:spAutoFit/>
          </a:bodyPr>
          <a:lstStyle/>
          <a:p>
            <a:pPr algn="ctr"/>
            <a:r>
              <a:rPr lang="en-US" b="0"/>
              <a:t>Found almost in every protein structure with a parallel </a:t>
            </a:r>
            <a:r>
              <a:rPr lang="en-US" b="0">
                <a:latin typeface="Symbol" pitchFamily="18" charset="2"/>
              </a:rPr>
              <a:t>b</a:t>
            </a:r>
            <a:r>
              <a:rPr lang="en-US" b="0"/>
              <a:t>-sheet</a:t>
            </a:r>
          </a:p>
        </p:txBody>
      </p:sp>
      <p:sp>
        <p:nvSpPr>
          <p:cNvPr id="795655" name="Text Box 7"/>
          <p:cNvSpPr txBox="1">
            <a:spLocks noChangeArrowheads="1"/>
          </p:cNvSpPr>
          <p:nvPr/>
        </p:nvSpPr>
        <p:spPr bwMode="auto">
          <a:xfrm>
            <a:off x="7162800" y="4648200"/>
            <a:ext cx="1828800" cy="1803400"/>
          </a:xfrm>
          <a:prstGeom prst="rect">
            <a:avLst/>
          </a:prstGeom>
          <a:noFill/>
          <a:ln w="9525">
            <a:noFill/>
            <a:miter lim="800000"/>
            <a:headEnd/>
            <a:tailEnd/>
          </a:ln>
          <a:effectLst/>
        </p:spPr>
        <p:txBody>
          <a:bodyPr>
            <a:spAutoFit/>
          </a:bodyPr>
          <a:lstStyle/>
          <a:p>
            <a:pPr algn="ctr"/>
            <a:r>
              <a:rPr lang="en-US" sz="1600" b="0">
                <a:solidFill>
                  <a:srgbClr val="0000FF"/>
                </a:solidFill>
              </a:rPr>
              <a:t>2 possible hands: left-handed connection (shown on the right) has only been found in 1-protein (subtilisin)</a:t>
            </a:r>
          </a:p>
        </p:txBody>
      </p:sp>
      <p:sp>
        <p:nvSpPr>
          <p:cNvPr id="795656" name="Text Box 8"/>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2.18 Brandon &amp; Tooze</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Text Box 2"/>
          <p:cNvSpPr txBox="1">
            <a:spLocks noChangeArrowheads="1"/>
          </p:cNvSpPr>
          <p:nvPr/>
        </p:nvSpPr>
        <p:spPr bwMode="auto">
          <a:xfrm>
            <a:off x="2057400" y="304800"/>
            <a:ext cx="5440363" cy="2282825"/>
          </a:xfrm>
          <a:prstGeom prst="rect">
            <a:avLst/>
          </a:prstGeom>
          <a:noFill/>
          <a:ln w="9525">
            <a:noFill/>
            <a:miter lim="800000"/>
            <a:headEnd/>
            <a:tailEnd/>
          </a:ln>
          <a:effectLst/>
        </p:spPr>
        <p:txBody>
          <a:bodyPr wrap="none">
            <a:spAutoFit/>
          </a:bodyPr>
          <a:lstStyle/>
          <a:p>
            <a:pPr>
              <a:spcBef>
                <a:spcPct val="40000"/>
              </a:spcBef>
            </a:pPr>
            <a:r>
              <a:rPr lang="en-US" sz="2400" i="1">
                <a:solidFill>
                  <a:schemeClr val="hlink"/>
                </a:solidFill>
              </a:rPr>
              <a:t>Domains</a:t>
            </a:r>
            <a:r>
              <a:rPr lang="en-US" sz="2400"/>
              <a:t> are built from structural motifs</a:t>
            </a:r>
          </a:p>
          <a:p>
            <a:pPr>
              <a:spcBef>
                <a:spcPct val="40000"/>
              </a:spcBef>
            </a:pPr>
            <a:r>
              <a:rPr lang="en-US" sz="2400"/>
              <a:t>3 main classes of protein structures:</a:t>
            </a:r>
          </a:p>
          <a:p>
            <a:pPr>
              <a:spcBef>
                <a:spcPct val="20000"/>
              </a:spcBef>
            </a:pPr>
            <a:r>
              <a:rPr lang="en-US" sz="2400"/>
              <a:t>	</a:t>
            </a:r>
            <a:r>
              <a:rPr lang="en-US" sz="2400">
                <a:latin typeface="Symbol" pitchFamily="18" charset="2"/>
              </a:rPr>
              <a:t>a</a:t>
            </a:r>
            <a:r>
              <a:rPr lang="en-US" sz="2400"/>
              <a:t>-domains</a:t>
            </a:r>
          </a:p>
          <a:p>
            <a:pPr>
              <a:spcBef>
                <a:spcPct val="20000"/>
              </a:spcBef>
            </a:pPr>
            <a:r>
              <a:rPr lang="en-US" sz="2400"/>
              <a:t>	</a:t>
            </a:r>
            <a:r>
              <a:rPr lang="en-US" sz="2400">
                <a:latin typeface="Symbol" pitchFamily="18" charset="2"/>
              </a:rPr>
              <a:t>b</a:t>
            </a:r>
            <a:r>
              <a:rPr lang="en-US" sz="2400"/>
              <a:t>-domains (antiparallel </a:t>
            </a:r>
            <a:r>
              <a:rPr lang="en-US" sz="2400">
                <a:latin typeface="Symbol" pitchFamily="18" charset="2"/>
              </a:rPr>
              <a:t>b</a:t>
            </a:r>
            <a:r>
              <a:rPr lang="en-US" sz="2400"/>
              <a:t>)</a:t>
            </a:r>
          </a:p>
          <a:p>
            <a:pPr>
              <a:spcBef>
                <a:spcPct val="20000"/>
              </a:spcBef>
            </a:pPr>
            <a:r>
              <a:rPr lang="en-US" sz="2400"/>
              <a:t>	</a:t>
            </a:r>
            <a:r>
              <a:rPr lang="en-US" sz="2400">
                <a:latin typeface="Symbol" pitchFamily="18" charset="2"/>
              </a:rPr>
              <a:t>a/b</a:t>
            </a:r>
            <a:r>
              <a:rPr lang="en-US" sz="2400"/>
              <a:t> domains</a:t>
            </a:r>
          </a:p>
        </p:txBody>
      </p:sp>
      <p:pic>
        <p:nvPicPr>
          <p:cNvPr id="812037" name="Picture 5" descr="1pkn"/>
          <p:cNvPicPr>
            <a:picLocks noChangeAspect="1" noChangeArrowheads="1"/>
          </p:cNvPicPr>
          <p:nvPr/>
        </p:nvPicPr>
        <p:blipFill>
          <a:blip r:embed="rId3" cstate="print"/>
          <a:srcRect/>
          <a:stretch>
            <a:fillRect/>
          </a:stretch>
        </p:blipFill>
        <p:spPr bwMode="auto">
          <a:xfrm>
            <a:off x="3200400" y="2590800"/>
            <a:ext cx="2917825" cy="4048125"/>
          </a:xfrm>
          <a:prstGeom prst="rect">
            <a:avLst/>
          </a:prstGeom>
          <a:noFill/>
        </p:spPr>
      </p:pic>
      <p:sp>
        <p:nvSpPr>
          <p:cNvPr id="812038" name="Text Box 6"/>
          <p:cNvSpPr txBox="1">
            <a:spLocks noChangeArrowheads="1"/>
          </p:cNvSpPr>
          <p:nvPr/>
        </p:nvSpPr>
        <p:spPr bwMode="auto">
          <a:xfrm>
            <a:off x="365125" y="3289300"/>
            <a:ext cx="2073275" cy="396875"/>
          </a:xfrm>
          <a:prstGeom prst="rect">
            <a:avLst/>
          </a:prstGeom>
          <a:noFill/>
          <a:ln w="9525">
            <a:noFill/>
            <a:miter lim="800000"/>
            <a:headEnd/>
            <a:tailEnd/>
          </a:ln>
          <a:effectLst/>
        </p:spPr>
        <p:txBody>
          <a:bodyPr>
            <a:spAutoFit/>
          </a:bodyPr>
          <a:lstStyle/>
          <a:p>
            <a:endParaRPr lang="en-US"/>
          </a:p>
        </p:txBody>
      </p:sp>
      <p:sp>
        <p:nvSpPr>
          <p:cNvPr id="812039" name="Text Box 7"/>
          <p:cNvSpPr txBox="1">
            <a:spLocks noChangeArrowheads="1"/>
          </p:cNvSpPr>
          <p:nvPr/>
        </p:nvSpPr>
        <p:spPr bwMode="auto">
          <a:xfrm>
            <a:off x="6172200" y="4114800"/>
            <a:ext cx="1219200" cy="1006475"/>
          </a:xfrm>
          <a:prstGeom prst="rect">
            <a:avLst/>
          </a:prstGeom>
          <a:noFill/>
          <a:ln w="9525">
            <a:noFill/>
            <a:miter lim="800000"/>
            <a:headEnd/>
            <a:tailEnd/>
          </a:ln>
          <a:effectLst/>
        </p:spPr>
        <p:txBody>
          <a:bodyPr>
            <a:spAutoFit/>
          </a:bodyPr>
          <a:lstStyle/>
          <a:p>
            <a:pPr>
              <a:spcBef>
                <a:spcPct val="50000"/>
              </a:spcBef>
            </a:pPr>
            <a:r>
              <a:rPr lang="en-US"/>
              <a:t>1PKN</a:t>
            </a:r>
            <a:br>
              <a:rPr lang="en-US"/>
            </a:br>
            <a:r>
              <a:rPr lang="en-US"/>
              <a:t>Pyruvate</a:t>
            </a:r>
            <a:br>
              <a:rPr lang="en-US"/>
            </a:br>
            <a:r>
              <a:rPr lang="en-US"/>
              <a:t>Kinase</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a:xfrm>
            <a:off x="685800" y="609600"/>
            <a:ext cx="7772400" cy="889000"/>
          </a:xfrm>
        </p:spPr>
        <p:txBody>
          <a:bodyPr/>
          <a:lstStyle/>
          <a:p>
            <a:r>
              <a:rPr lang="en-US" sz="3200" b="1">
                <a:solidFill>
                  <a:srgbClr val="0000FF"/>
                </a:solidFill>
              </a:rPr>
              <a:t>Discovery Questions: Conserved Domains</a:t>
            </a:r>
          </a:p>
        </p:txBody>
      </p:sp>
      <p:sp>
        <p:nvSpPr>
          <p:cNvPr id="832515" name="Text Box 3"/>
          <p:cNvSpPr txBox="1">
            <a:spLocks noChangeArrowheads="1"/>
          </p:cNvSpPr>
          <p:nvPr/>
        </p:nvSpPr>
        <p:spPr bwMode="auto">
          <a:xfrm>
            <a:off x="304800" y="1600200"/>
            <a:ext cx="8610600" cy="2703513"/>
          </a:xfrm>
          <a:prstGeom prst="rect">
            <a:avLst/>
          </a:prstGeom>
          <a:noFill/>
          <a:ln w="9525">
            <a:noFill/>
            <a:miter lim="800000"/>
            <a:headEnd/>
            <a:tailEnd/>
          </a:ln>
          <a:effectLst/>
        </p:spPr>
        <p:txBody>
          <a:bodyPr>
            <a:spAutoFit/>
          </a:bodyPr>
          <a:lstStyle/>
          <a:p>
            <a:pPr marL="466725" indent="-466725" eaLnBrk="0" hangingPunct="0">
              <a:spcBef>
                <a:spcPct val="50000"/>
              </a:spcBef>
              <a:buFontTx/>
              <a:buAutoNum type="arabicPeriod" startAt="16"/>
            </a:pPr>
            <a:r>
              <a:rPr lang="en-US" sz="1800" b="0">
                <a:latin typeface="Arial" pitchFamily="34" charset="0"/>
                <a:cs typeface="Arial" pitchFamily="34" charset="0"/>
              </a:rPr>
              <a:t>Go to the HGNC and perform a gene search for cyclooxygenase to see how many cyclooxygenase genes there are in the human genome.  How does this compare to a OMIM search for COX3?  Any surprises?</a:t>
            </a:r>
          </a:p>
          <a:p>
            <a:pPr marL="466725" indent="-466725" eaLnBrk="0" hangingPunct="0">
              <a:spcBef>
                <a:spcPct val="50000"/>
              </a:spcBef>
              <a:buFontTx/>
              <a:buAutoNum type="arabicPeriod" startAt="16"/>
            </a:pPr>
            <a:r>
              <a:rPr lang="en-US" sz="1800" b="0">
                <a:latin typeface="Arial" pitchFamily="34" charset="0"/>
                <a:cs typeface="Arial" pitchFamily="34" charset="0"/>
              </a:rPr>
              <a:t>Perform a CD search for the accession number AAC83646.  How many different CDs does it have? What are the Evalues?</a:t>
            </a:r>
          </a:p>
          <a:p>
            <a:pPr marL="466725" indent="-466725" eaLnBrk="0" hangingPunct="0">
              <a:spcBef>
                <a:spcPct val="50000"/>
              </a:spcBef>
              <a:buFontTx/>
              <a:buAutoNum type="arabicPeriod" startAt="19"/>
            </a:pPr>
            <a:r>
              <a:rPr lang="en-US" sz="1800" b="0">
                <a:latin typeface="Arial" pitchFamily="34" charset="0"/>
                <a:cs typeface="Arial" pitchFamily="34" charset="0"/>
              </a:rPr>
              <a:t>Click on the “gnl/CDD/7333”.  Does this domain have an important function?</a:t>
            </a:r>
          </a:p>
          <a:p>
            <a:pPr marL="466725" indent="-466725" eaLnBrk="0" hangingPunct="0">
              <a:spcBef>
                <a:spcPct val="50000"/>
              </a:spcBef>
              <a:buFontTx/>
              <a:buAutoNum type="arabicPeriod" startAt="19"/>
            </a:pPr>
            <a:r>
              <a:rPr lang="en-US" sz="1800" b="0">
                <a:latin typeface="Arial" pitchFamily="34" charset="0"/>
                <a:cs typeface="Arial" pitchFamily="34" charset="0"/>
              </a:rPr>
              <a:t> Characterize the uncharacterized protein.  Determine as much as you can about its structure and function.</a:t>
            </a:r>
          </a:p>
        </p:txBody>
      </p:sp>
      <p:sp>
        <p:nvSpPr>
          <p:cNvPr id="832516" name="Text Box 4"/>
          <p:cNvSpPr txBox="1">
            <a:spLocks noChangeArrowheads="1"/>
          </p:cNvSpPr>
          <p:nvPr/>
        </p:nvSpPr>
        <p:spPr bwMode="auto">
          <a:xfrm>
            <a:off x="7086600" y="60198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Text Box 2"/>
          <p:cNvSpPr txBox="1">
            <a:spLocks noChangeArrowheads="1"/>
          </p:cNvSpPr>
          <p:nvPr/>
        </p:nvSpPr>
        <p:spPr bwMode="auto">
          <a:xfrm>
            <a:off x="152400" y="304800"/>
            <a:ext cx="8610600" cy="1771650"/>
          </a:xfrm>
          <a:prstGeom prst="rect">
            <a:avLst/>
          </a:prstGeom>
          <a:noFill/>
          <a:ln w="9525">
            <a:noFill/>
            <a:miter lim="800000"/>
            <a:headEnd/>
            <a:tailEnd/>
          </a:ln>
          <a:effectLst/>
        </p:spPr>
        <p:txBody>
          <a:bodyPr>
            <a:spAutoFit/>
          </a:bodyPr>
          <a:lstStyle/>
          <a:p>
            <a:pPr algn="ctr">
              <a:spcBef>
                <a:spcPct val="40000"/>
              </a:spcBef>
            </a:pPr>
            <a:r>
              <a:rPr lang="en-US" sz="2400" i="1">
                <a:solidFill>
                  <a:schemeClr val="hlink"/>
                </a:solidFill>
              </a:rPr>
              <a:t>Domains</a:t>
            </a:r>
            <a:r>
              <a:rPr lang="en-US" sz="2400"/>
              <a:t> are built from structural motifs</a:t>
            </a:r>
            <a:br>
              <a:rPr lang="en-US" sz="2400"/>
            </a:br>
            <a:r>
              <a:rPr lang="en-US" sz="2400"/>
              <a:t>  (can exist independently)</a:t>
            </a:r>
          </a:p>
          <a:p>
            <a:pPr algn="ctr">
              <a:spcBef>
                <a:spcPct val="40000"/>
              </a:spcBef>
            </a:pPr>
            <a:r>
              <a:rPr lang="en-US" sz="2400"/>
              <a:t>3 main classes of protein structures:</a:t>
            </a:r>
          </a:p>
          <a:p>
            <a:pPr algn="ctr">
              <a:spcBef>
                <a:spcPct val="20000"/>
              </a:spcBef>
            </a:pPr>
            <a:r>
              <a:rPr lang="en-US" sz="2400"/>
              <a:t>	</a:t>
            </a:r>
            <a:r>
              <a:rPr lang="en-US" sz="2400">
                <a:latin typeface="Symbol" pitchFamily="18" charset="2"/>
              </a:rPr>
              <a:t>a</a:t>
            </a:r>
            <a:r>
              <a:rPr lang="en-US" sz="2400"/>
              <a:t>-domains	</a:t>
            </a:r>
            <a:r>
              <a:rPr lang="en-US" sz="2400">
                <a:latin typeface="Symbol" pitchFamily="18" charset="2"/>
              </a:rPr>
              <a:t>b</a:t>
            </a:r>
            <a:r>
              <a:rPr lang="en-US" sz="2400"/>
              <a:t>-domains (antiparallel </a:t>
            </a:r>
            <a:r>
              <a:rPr lang="en-US" sz="2400">
                <a:latin typeface="Symbol" pitchFamily="18" charset="2"/>
              </a:rPr>
              <a:t>b</a:t>
            </a:r>
            <a:r>
              <a:rPr lang="en-US" sz="2400"/>
              <a:t>)	</a:t>
            </a:r>
            <a:r>
              <a:rPr lang="en-US" sz="2400">
                <a:latin typeface="Symbol" pitchFamily="18" charset="2"/>
              </a:rPr>
              <a:t>a/b</a:t>
            </a:r>
            <a:r>
              <a:rPr lang="en-US" sz="2400"/>
              <a:t> domains</a:t>
            </a:r>
          </a:p>
        </p:txBody>
      </p:sp>
      <p:sp>
        <p:nvSpPr>
          <p:cNvPr id="797699" name="Rectangle 3"/>
          <p:cNvSpPr>
            <a:spLocks noChangeArrowheads="1"/>
          </p:cNvSpPr>
          <p:nvPr/>
        </p:nvSpPr>
        <p:spPr bwMode="auto">
          <a:xfrm>
            <a:off x="914400" y="2209800"/>
            <a:ext cx="7162800" cy="4019550"/>
          </a:xfrm>
          <a:prstGeom prst="rect">
            <a:avLst/>
          </a:prstGeom>
          <a:noFill/>
          <a:ln w="9525">
            <a:noFill/>
            <a:miter lim="800000"/>
            <a:headEnd/>
            <a:tailEnd/>
          </a:ln>
          <a:effectLst/>
        </p:spPr>
        <p:txBody>
          <a:bodyPr>
            <a:spAutoFit/>
          </a:bodyPr>
          <a:lstStyle/>
          <a:p>
            <a:pPr algn="ctr">
              <a:spcBef>
                <a:spcPct val="50000"/>
              </a:spcBef>
            </a:pPr>
            <a:r>
              <a:rPr lang="en-US" sz="1800">
                <a:solidFill>
                  <a:srgbClr val="0000FF"/>
                </a:solidFill>
              </a:rPr>
              <a:t>14729 PDB Entries (1 Oct 2001). 35685 Domains. 35 Literature References (excluding nucleic acids and theoretical models)</a:t>
            </a:r>
            <a:r>
              <a:rPr lang="en-US" sz="1800"/>
              <a:t> </a:t>
            </a:r>
          </a:p>
          <a:p>
            <a:pPr>
              <a:spcBef>
                <a:spcPct val="50000"/>
              </a:spcBef>
            </a:pPr>
            <a:r>
              <a:rPr lang="en-US"/>
              <a:t>           Class             Number of folds   # superfamilies  # families</a:t>
            </a:r>
          </a:p>
          <a:p>
            <a:pPr>
              <a:spcBef>
                <a:spcPct val="20000"/>
              </a:spcBef>
            </a:pPr>
            <a:r>
              <a:rPr lang="en-US" b="0"/>
              <a:t>All alpha proteins              144                       231                 363</a:t>
            </a:r>
          </a:p>
          <a:p>
            <a:pPr>
              <a:spcBef>
                <a:spcPct val="20000"/>
              </a:spcBef>
            </a:pPr>
            <a:r>
              <a:rPr lang="en-US" b="0"/>
              <a:t>All beta proteins                104                       190                 303</a:t>
            </a:r>
          </a:p>
          <a:p>
            <a:pPr>
              <a:spcBef>
                <a:spcPct val="20000"/>
              </a:spcBef>
            </a:pPr>
            <a:r>
              <a:rPr lang="en-US" b="0">
                <a:latin typeface="Symbol" pitchFamily="18" charset="2"/>
              </a:rPr>
              <a:t>a/b</a:t>
            </a:r>
            <a:r>
              <a:rPr lang="en-US" b="0"/>
              <a:t> proteins                       107                       180                 409</a:t>
            </a:r>
          </a:p>
          <a:p>
            <a:pPr>
              <a:spcBef>
                <a:spcPct val="20000"/>
              </a:spcBef>
            </a:pPr>
            <a:r>
              <a:rPr lang="en-US" b="0">
                <a:latin typeface="Symbol" pitchFamily="18" charset="2"/>
              </a:rPr>
              <a:t>a</a:t>
            </a:r>
            <a:r>
              <a:rPr lang="en-US" b="0"/>
              <a:t> + </a:t>
            </a:r>
            <a:r>
              <a:rPr lang="en-US" b="0">
                <a:latin typeface="Symbol" pitchFamily="18" charset="2"/>
              </a:rPr>
              <a:t>b</a:t>
            </a:r>
            <a:r>
              <a:rPr lang="en-US" b="0"/>
              <a:t> proteins                    194                       276                 428</a:t>
            </a:r>
          </a:p>
          <a:p>
            <a:pPr>
              <a:spcBef>
                <a:spcPct val="20000"/>
              </a:spcBef>
            </a:pPr>
            <a:r>
              <a:rPr lang="en-US" b="0"/>
              <a:t>Multi-domain proteins         32                         32                   45</a:t>
            </a:r>
          </a:p>
          <a:p>
            <a:pPr>
              <a:spcBef>
                <a:spcPct val="20000"/>
              </a:spcBef>
            </a:pPr>
            <a:r>
              <a:rPr lang="en-US" b="0"/>
              <a:t>Membrane/cell surface      11                         17                    28</a:t>
            </a:r>
          </a:p>
          <a:p>
            <a:pPr>
              <a:spcBef>
                <a:spcPct val="20000"/>
              </a:spcBef>
            </a:pPr>
            <a:r>
              <a:rPr lang="en-US" b="0"/>
              <a:t>Small proteins                     56                         81                  123</a:t>
            </a:r>
          </a:p>
          <a:p>
            <a:pPr>
              <a:spcBef>
                <a:spcPct val="20000"/>
              </a:spcBef>
            </a:pPr>
            <a:r>
              <a:rPr lang="en-US" b="0"/>
              <a:t>Total                                   648                     1007               1699</a:t>
            </a:r>
          </a:p>
        </p:txBody>
      </p:sp>
      <p:sp>
        <p:nvSpPr>
          <p:cNvPr id="797700" name="Text Box 4"/>
          <p:cNvSpPr txBox="1">
            <a:spLocks noChangeArrowheads="1"/>
          </p:cNvSpPr>
          <p:nvPr/>
        </p:nvSpPr>
        <p:spPr bwMode="auto">
          <a:xfrm>
            <a:off x="5181600" y="6248400"/>
            <a:ext cx="1371600" cy="396875"/>
          </a:xfrm>
          <a:prstGeom prst="rect">
            <a:avLst/>
          </a:prstGeom>
          <a:noFill/>
          <a:ln w="9525">
            <a:noFill/>
            <a:miter lim="800000"/>
            <a:headEnd/>
            <a:tailEnd/>
          </a:ln>
          <a:effectLst/>
        </p:spPr>
        <p:txBody>
          <a:bodyPr>
            <a:spAutoFit/>
          </a:bodyPr>
          <a:lstStyle/>
          <a:p>
            <a:pPr>
              <a:spcBef>
                <a:spcPct val="50000"/>
              </a:spcBef>
            </a:pPr>
            <a:r>
              <a:rPr lang="en-US"/>
              <a:t>(evolution)</a:t>
            </a:r>
          </a:p>
        </p:txBody>
      </p:sp>
      <p:sp>
        <p:nvSpPr>
          <p:cNvPr id="797701" name="Text Box 5"/>
          <p:cNvSpPr txBox="1">
            <a:spLocks noChangeArrowheads="1"/>
          </p:cNvSpPr>
          <p:nvPr/>
        </p:nvSpPr>
        <p:spPr bwMode="auto">
          <a:xfrm>
            <a:off x="6781800" y="6248400"/>
            <a:ext cx="2362200" cy="396875"/>
          </a:xfrm>
          <a:prstGeom prst="rect">
            <a:avLst/>
          </a:prstGeom>
          <a:noFill/>
          <a:ln w="9525">
            <a:noFill/>
            <a:miter lim="800000"/>
            <a:headEnd/>
            <a:tailEnd/>
          </a:ln>
          <a:effectLst/>
        </p:spPr>
        <p:txBody>
          <a:bodyPr>
            <a:spAutoFit/>
          </a:bodyPr>
          <a:lstStyle/>
          <a:p>
            <a:pPr>
              <a:spcBef>
                <a:spcPct val="50000"/>
              </a:spcBef>
            </a:pPr>
            <a:r>
              <a:rPr lang="en-US"/>
              <a:t>(sequence &gt; 35%)</a:t>
            </a: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609600" y="228600"/>
            <a:ext cx="7772400" cy="838200"/>
          </a:xfrm>
        </p:spPr>
        <p:txBody>
          <a:bodyPr/>
          <a:lstStyle/>
          <a:p>
            <a:r>
              <a:rPr lang="en-US" sz="4000" b="1">
                <a:solidFill>
                  <a:srgbClr val="0000FF"/>
                </a:solidFill>
              </a:rPr>
              <a:t>S</a:t>
            </a:r>
            <a:r>
              <a:rPr lang="en-US" sz="4000">
                <a:solidFill>
                  <a:srgbClr val="0000FF"/>
                </a:solidFill>
              </a:rPr>
              <a:t>tructural </a:t>
            </a:r>
            <a:r>
              <a:rPr lang="en-US" sz="4000" b="1">
                <a:solidFill>
                  <a:srgbClr val="0000FF"/>
                </a:solidFill>
              </a:rPr>
              <a:t>C</a:t>
            </a:r>
            <a:r>
              <a:rPr lang="en-US" sz="4000">
                <a:solidFill>
                  <a:srgbClr val="0000FF"/>
                </a:solidFill>
              </a:rPr>
              <a:t>lassification </a:t>
            </a:r>
            <a:r>
              <a:rPr lang="en-US" sz="4000" b="1">
                <a:solidFill>
                  <a:srgbClr val="0000FF"/>
                </a:solidFill>
              </a:rPr>
              <a:t>O</a:t>
            </a:r>
            <a:r>
              <a:rPr lang="en-US" sz="4000">
                <a:solidFill>
                  <a:srgbClr val="0000FF"/>
                </a:solidFill>
              </a:rPr>
              <a:t>f </a:t>
            </a:r>
            <a:r>
              <a:rPr lang="en-US" sz="4000" b="1">
                <a:solidFill>
                  <a:srgbClr val="0000FF"/>
                </a:solidFill>
              </a:rPr>
              <a:t>P</a:t>
            </a:r>
            <a:r>
              <a:rPr lang="en-US" sz="4000">
                <a:solidFill>
                  <a:srgbClr val="0000FF"/>
                </a:solidFill>
              </a:rPr>
              <a:t>roteins</a:t>
            </a:r>
            <a:br>
              <a:rPr lang="en-US" sz="4000">
                <a:solidFill>
                  <a:srgbClr val="0000FF"/>
                </a:solidFill>
              </a:rPr>
            </a:br>
            <a:r>
              <a:rPr lang="en-US" sz="3200">
                <a:hlinkClick r:id="rId3"/>
              </a:rPr>
              <a:t>http://scop.mrc-lmb.cam.ac.uk/scop/</a:t>
            </a:r>
            <a:r>
              <a:rPr lang="en-US" sz="3200"/>
              <a:t> </a:t>
            </a:r>
          </a:p>
        </p:txBody>
      </p:sp>
      <p:pic>
        <p:nvPicPr>
          <p:cNvPr id="799747" name="Picture 3"/>
          <p:cNvPicPr>
            <a:picLocks noChangeAspect="1" noChangeArrowheads="1"/>
          </p:cNvPicPr>
          <p:nvPr/>
        </p:nvPicPr>
        <p:blipFill>
          <a:blip r:embed="rId4" cstate="print"/>
          <a:srcRect/>
          <a:stretch>
            <a:fillRect/>
          </a:stretch>
        </p:blipFill>
        <p:spPr bwMode="auto">
          <a:xfrm>
            <a:off x="457200" y="1676400"/>
            <a:ext cx="4800600" cy="4676775"/>
          </a:xfrm>
          <a:prstGeom prst="rect">
            <a:avLst/>
          </a:prstGeom>
          <a:noFill/>
        </p:spPr>
      </p:pic>
      <p:sp>
        <p:nvSpPr>
          <p:cNvPr id="799748" name="Text Box 4"/>
          <p:cNvSpPr txBox="1">
            <a:spLocks noChangeArrowheads="1"/>
          </p:cNvSpPr>
          <p:nvPr/>
        </p:nvSpPr>
        <p:spPr bwMode="auto">
          <a:xfrm>
            <a:off x="5410200" y="1905000"/>
            <a:ext cx="3733800" cy="4054475"/>
          </a:xfrm>
          <a:prstGeom prst="rect">
            <a:avLst/>
          </a:prstGeom>
          <a:noFill/>
          <a:ln w="9525">
            <a:noFill/>
            <a:miter lim="800000"/>
            <a:headEnd/>
            <a:tailEnd/>
          </a:ln>
          <a:effectLst/>
        </p:spPr>
        <p:txBody>
          <a:bodyPr>
            <a:spAutoFit/>
          </a:bodyPr>
          <a:lstStyle/>
          <a:p>
            <a:pPr>
              <a:spcBef>
                <a:spcPct val="50000"/>
              </a:spcBef>
            </a:pPr>
            <a:r>
              <a:rPr lang="en-US"/>
              <a:t>Hand curated hierarchical taxonomy of proteins based on their structural and evolutionary relationships.</a:t>
            </a:r>
            <a:endParaRPr lang="en-US">
              <a:solidFill>
                <a:schemeClr val="hlink"/>
              </a:solidFill>
            </a:endParaRPr>
          </a:p>
          <a:p>
            <a:pPr>
              <a:spcBef>
                <a:spcPct val="50000"/>
              </a:spcBef>
            </a:pPr>
            <a:r>
              <a:rPr lang="en-US">
                <a:solidFill>
                  <a:schemeClr val="hlink"/>
                </a:solidFill>
              </a:rPr>
              <a:t>Classes</a:t>
            </a:r>
          </a:p>
          <a:p>
            <a:pPr>
              <a:spcBef>
                <a:spcPct val="50000"/>
              </a:spcBef>
            </a:pPr>
            <a:r>
              <a:rPr lang="en-US">
                <a:solidFill>
                  <a:schemeClr val="hlink"/>
                </a:solidFill>
              </a:rPr>
              <a:t>     Fold Level</a:t>
            </a:r>
          </a:p>
          <a:p>
            <a:pPr>
              <a:spcBef>
                <a:spcPct val="50000"/>
              </a:spcBef>
            </a:pPr>
            <a:r>
              <a:rPr lang="en-US">
                <a:solidFill>
                  <a:schemeClr val="hlink"/>
                </a:solidFill>
              </a:rPr>
              <a:t>            Super Families</a:t>
            </a:r>
          </a:p>
          <a:p>
            <a:pPr>
              <a:spcBef>
                <a:spcPct val="50000"/>
              </a:spcBef>
            </a:pPr>
            <a:r>
              <a:rPr lang="en-US">
                <a:solidFill>
                  <a:schemeClr val="hlink"/>
                </a:solidFill>
              </a:rPr>
              <a:t>                   Families</a:t>
            </a:r>
          </a:p>
          <a:p>
            <a:pPr>
              <a:spcBef>
                <a:spcPct val="50000"/>
              </a:spcBef>
            </a:pPr>
            <a:r>
              <a:rPr lang="en-US">
                <a:solidFill>
                  <a:schemeClr val="hlink"/>
                </a:solidFill>
              </a:rPr>
              <a:t>                          Superfamily</a:t>
            </a:r>
          </a:p>
          <a:p>
            <a:pPr>
              <a:spcBef>
                <a:spcPct val="50000"/>
              </a:spcBef>
            </a:pPr>
            <a:r>
              <a:rPr lang="en-US">
                <a:solidFill>
                  <a:schemeClr val="hlink"/>
                </a:solidFill>
              </a:rPr>
              <a:t>                                 Family</a:t>
            </a:r>
          </a:p>
        </p:txBody>
      </p:sp>
      <p:sp>
        <p:nvSpPr>
          <p:cNvPr id="799749" name="Rectangle 5"/>
          <p:cNvSpPr>
            <a:spLocks noChangeArrowheads="1"/>
          </p:cNvSpPr>
          <p:nvPr/>
        </p:nvSpPr>
        <p:spPr bwMode="auto">
          <a:xfrm>
            <a:off x="5562600" y="6172200"/>
            <a:ext cx="3281363" cy="396875"/>
          </a:xfrm>
          <a:prstGeom prst="rect">
            <a:avLst/>
          </a:prstGeom>
          <a:noFill/>
          <a:ln w="9525">
            <a:noFill/>
            <a:miter lim="800000"/>
            <a:headEnd/>
            <a:tailEnd/>
          </a:ln>
          <a:effectLst/>
        </p:spPr>
        <p:txBody>
          <a:bodyPr wrap="none">
            <a:spAutoFit/>
          </a:bodyPr>
          <a:lstStyle/>
          <a:p>
            <a:r>
              <a:rPr lang="en-US" b="0"/>
              <a:t>Chothia, Murzin (Cambridge)</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685800" y="304800"/>
            <a:ext cx="7772400" cy="1143000"/>
          </a:xfrm>
        </p:spPr>
        <p:txBody>
          <a:bodyPr/>
          <a:lstStyle/>
          <a:p>
            <a:r>
              <a:rPr lang="en-US" sz="4000">
                <a:solidFill>
                  <a:srgbClr val="0000FF"/>
                </a:solidFill>
              </a:rPr>
              <a:t>CATH Protein Structural Data Base</a:t>
            </a:r>
            <a:br>
              <a:rPr lang="en-US" sz="4000">
                <a:solidFill>
                  <a:srgbClr val="0000FF"/>
                </a:solidFill>
              </a:rPr>
            </a:br>
            <a:r>
              <a:rPr lang="en-US" sz="2400">
                <a:solidFill>
                  <a:srgbClr val="0000FF"/>
                </a:solidFill>
              </a:rPr>
              <a:t>http://www.biochem.ucl.ac.uk/bsm/cath/cath.html</a:t>
            </a:r>
          </a:p>
        </p:txBody>
      </p:sp>
      <p:pic>
        <p:nvPicPr>
          <p:cNvPr id="801795" name="Picture 3"/>
          <p:cNvPicPr>
            <a:picLocks noChangeAspect="1" noChangeArrowheads="1"/>
          </p:cNvPicPr>
          <p:nvPr/>
        </p:nvPicPr>
        <p:blipFill>
          <a:blip r:embed="rId3" cstate="print"/>
          <a:srcRect/>
          <a:stretch>
            <a:fillRect/>
          </a:stretch>
        </p:blipFill>
        <p:spPr bwMode="auto">
          <a:xfrm>
            <a:off x="152400" y="1524000"/>
            <a:ext cx="6688138" cy="4933950"/>
          </a:xfrm>
          <a:prstGeom prst="rect">
            <a:avLst/>
          </a:prstGeom>
          <a:noFill/>
        </p:spPr>
      </p:pic>
      <p:sp>
        <p:nvSpPr>
          <p:cNvPr id="801796" name="Text Box 4"/>
          <p:cNvSpPr txBox="1">
            <a:spLocks noChangeArrowheads="1"/>
          </p:cNvSpPr>
          <p:nvPr/>
        </p:nvSpPr>
        <p:spPr bwMode="auto">
          <a:xfrm>
            <a:off x="7010400" y="1828800"/>
            <a:ext cx="1981200" cy="5121275"/>
          </a:xfrm>
          <a:prstGeom prst="rect">
            <a:avLst/>
          </a:prstGeom>
          <a:noFill/>
          <a:ln w="9525">
            <a:noFill/>
            <a:miter lim="800000"/>
            <a:headEnd/>
            <a:tailEnd/>
          </a:ln>
          <a:effectLst/>
        </p:spPr>
        <p:txBody>
          <a:bodyPr>
            <a:spAutoFit/>
          </a:bodyPr>
          <a:lstStyle/>
          <a:p>
            <a:pPr>
              <a:spcBef>
                <a:spcPct val="50000"/>
              </a:spcBef>
            </a:pPr>
            <a:r>
              <a:rPr lang="en-US"/>
              <a:t>Semiautomatic domain classification of PDB crystal structures.</a:t>
            </a:r>
            <a:br>
              <a:rPr lang="en-US"/>
            </a:br>
            <a:r>
              <a:rPr lang="en-US"/>
              <a:t>Thornton (London)</a:t>
            </a:r>
            <a:endParaRPr lang="en-US">
              <a:solidFill>
                <a:srgbClr val="0000FF"/>
              </a:solidFill>
            </a:endParaRPr>
          </a:p>
          <a:p>
            <a:pPr>
              <a:spcBef>
                <a:spcPct val="50000"/>
              </a:spcBef>
            </a:pPr>
            <a:endParaRPr lang="en-US">
              <a:solidFill>
                <a:srgbClr val="0000FF"/>
              </a:solidFill>
            </a:endParaRPr>
          </a:p>
          <a:p>
            <a:pPr>
              <a:spcBef>
                <a:spcPct val="50000"/>
              </a:spcBef>
            </a:pPr>
            <a:r>
              <a:rPr lang="en-US">
                <a:solidFill>
                  <a:srgbClr val="0000FF"/>
                </a:solidFill>
              </a:rPr>
              <a:t>C</a:t>
            </a:r>
            <a:r>
              <a:rPr lang="en-US"/>
              <a:t>lass</a:t>
            </a:r>
            <a:br>
              <a:rPr lang="en-US"/>
            </a:br>
            <a:r>
              <a:rPr lang="en-US"/>
              <a:t> </a:t>
            </a:r>
            <a:r>
              <a:rPr lang="en-US">
                <a:solidFill>
                  <a:srgbClr val="0000FF"/>
                </a:solidFill>
              </a:rPr>
              <a:t>A</a:t>
            </a:r>
            <a:r>
              <a:rPr lang="en-US"/>
              <a:t>rchitecture</a:t>
            </a:r>
            <a:br>
              <a:rPr lang="en-US"/>
            </a:br>
            <a:r>
              <a:rPr lang="en-US"/>
              <a:t>  </a:t>
            </a:r>
            <a:r>
              <a:rPr lang="en-US">
                <a:solidFill>
                  <a:srgbClr val="0000FF"/>
                </a:solidFill>
              </a:rPr>
              <a:t>T</a:t>
            </a:r>
            <a:r>
              <a:rPr lang="en-US"/>
              <a:t>opology</a:t>
            </a:r>
            <a:br>
              <a:rPr lang="en-US"/>
            </a:br>
            <a:r>
              <a:rPr lang="en-US"/>
              <a:t>   </a:t>
            </a:r>
            <a:r>
              <a:rPr lang="en-US">
                <a:solidFill>
                  <a:srgbClr val="0000FF"/>
                </a:solidFill>
              </a:rPr>
              <a:t>H</a:t>
            </a:r>
            <a:r>
              <a:rPr lang="en-US"/>
              <a:t>omology</a:t>
            </a:r>
            <a:br>
              <a:rPr lang="en-US"/>
            </a:br>
            <a:r>
              <a:rPr lang="en-US"/>
              <a:t>     Sequence</a:t>
            </a:r>
            <a:br>
              <a:rPr lang="en-US"/>
            </a:br>
            <a:endParaRPr lang="en-US"/>
          </a:p>
          <a:p>
            <a:pPr>
              <a:spcBef>
                <a:spcPct val="50000"/>
              </a:spcBef>
            </a:pPr>
            <a:endParaRPr lang="en-US"/>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685800" y="304800"/>
            <a:ext cx="7772400" cy="1143000"/>
          </a:xfrm>
        </p:spPr>
        <p:txBody>
          <a:bodyPr/>
          <a:lstStyle/>
          <a:p>
            <a:r>
              <a:rPr lang="en-US">
                <a:hlinkClick r:id="rId3"/>
              </a:rPr>
              <a:t>http://pfam.sanger.ac.uk/</a:t>
            </a:r>
            <a:r>
              <a:rPr lang="en-US"/>
              <a:t> </a:t>
            </a:r>
          </a:p>
        </p:txBody>
      </p:sp>
      <p:pic>
        <p:nvPicPr>
          <p:cNvPr id="836612" name="Picture 4"/>
          <p:cNvPicPr>
            <a:picLocks noChangeAspect="1" noChangeArrowheads="1"/>
          </p:cNvPicPr>
          <p:nvPr/>
        </p:nvPicPr>
        <p:blipFill>
          <a:blip r:embed="rId4" cstate="print"/>
          <a:srcRect/>
          <a:stretch>
            <a:fillRect/>
          </a:stretch>
        </p:blipFill>
        <p:spPr bwMode="auto">
          <a:xfrm>
            <a:off x="1524000" y="1371600"/>
            <a:ext cx="6324600" cy="5256213"/>
          </a:xfrm>
          <a:prstGeom prst="rect">
            <a:avLst/>
          </a:prstGeom>
          <a:noFill/>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685800" y="228600"/>
            <a:ext cx="7772400" cy="1066800"/>
          </a:xfrm>
        </p:spPr>
        <p:txBody>
          <a:bodyPr/>
          <a:lstStyle/>
          <a:p>
            <a:r>
              <a:rPr lang="en-US" sz="4000" b="1">
                <a:solidFill>
                  <a:srgbClr val="0000FF"/>
                </a:solidFill>
              </a:rPr>
              <a:t>UniProt</a:t>
            </a:r>
            <a:r>
              <a:rPr lang="en-US" sz="4000"/>
              <a:t/>
            </a:r>
            <a:br>
              <a:rPr lang="en-US" sz="4000"/>
            </a:br>
            <a:r>
              <a:rPr lang="en-US" sz="4000">
                <a:hlinkClick r:id="rId3"/>
              </a:rPr>
              <a:t>http://www.uniprot.org/</a:t>
            </a:r>
            <a:r>
              <a:rPr lang="en-US" sz="4000"/>
              <a:t> </a:t>
            </a:r>
          </a:p>
        </p:txBody>
      </p:sp>
      <p:pic>
        <p:nvPicPr>
          <p:cNvPr id="803843" name="Picture 3"/>
          <p:cNvPicPr>
            <a:picLocks noChangeAspect="1" noChangeArrowheads="1"/>
          </p:cNvPicPr>
          <p:nvPr/>
        </p:nvPicPr>
        <p:blipFill>
          <a:blip r:embed="rId4" cstate="print"/>
          <a:srcRect/>
          <a:stretch>
            <a:fillRect/>
          </a:stretch>
        </p:blipFill>
        <p:spPr bwMode="auto">
          <a:xfrm>
            <a:off x="1066800" y="1676400"/>
            <a:ext cx="7269163" cy="3162300"/>
          </a:xfrm>
          <a:prstGeom prst="rect">
            <a:avLst/>
          </a:prstGeom>
          <a:noFill/>
        </p:spPr>
      </p:pic>
      <p:pic>
        <p:nvPicPr>
          <p:cNvPr id="803844" name="Picture 4"/>
          <p:cNvPicPr>
            <a:picLocks noChangeAspect="1" noChangeArrowheads="1"/>
          </p:cNvPicPr>
          <p:nvPr/>
        </p:nvPicPr>
        <p:blipFill>
          <a:blip r:embed="rId5" cstate="print"/>
          <a:srcRect/>
          <a:stretch>
            <a:fillRect/>
          </a:stretch>
        </p:blipFill>
        <p:spPr bwMode="auto">
          <a:xfrm>
            <a:off x="304800" y="5334000"/>
            <a:ext cx="8485188" cy="1314450"/>
          </a:xfrm>
          <a:prstGeom prst="rect">
            <a:avLst/>
          </a:prstGeom>
          <a:noFill/>
        </p:spPr>
      </p:pic>
      <p:pic>
        <p:nvPicPr>
          <p:cNvPr id="803845" name="Picture 5"/>
          <p:cNvPicPr>
            <a:picLocks noChangeAspect="1" noChangeArrowheads="1"/>
          </p:cNvPicPr>
          <p:nvPr/>
        </p:nvPicPr>
        <p:blipFill>
          <a:blip r:embed="rId6" cstate="print"/>
          <a:srcRect/>
          <a:stretch>
            <a:fillRect/>
          </a:stretch>
        </p:blipFill>
        <p:spPr bwMode="auto">
          <a:xfrm>
            <a:off x="304800" y="4876800"/>
            <a:ext cx="5410200" cy="447675"/>
          </a:xfrm>
          <a:prstGeom prst="rect">
            <a:avLst/>
          </a:prstGeom>
          <a:noFill/>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a:xfrm>
            <a:off x="685800" y="609600"/>
            <a:ext cx="7772400" cy="889000"/>
          </a:xfrm>
        </p:spPr>
        <p:txBody>
          <a:bodyPr/>
          <a:lstStyle/>
          <a:p>
            <a:r>
              <a:rPr lang="en-US" sz="3600" b="1">
                <a:solidFill>
                  <a:srgbClr val="0000FF"/>
                </a:solidFill>
              </a:rPr>
              <a:t>Discovery Questions: ESTs</a:t>
            </a:r>
          </a:p>
        </p:txBody>
      </p:sp>
      <p:sp>
        <p:nvSpPr>
          <p:cNvPr id="824323" name="Text Box 3"/>
          <p:cNvSpPr txBox="1">
            <a:spLocks noChangeArrowheads="1"/>
          </p:cNvSpPr>
          <p:nvPr/>
        </p:nvSpPr>
        <p:spPr bwMode="auto">
          <a:xfrm>
            <a:off x="304800" y="1600200"/>
            <a:ext cx="8610600" cy="3665538"/>
          </a:xfrm>
          <a:prstGeom prst="rect">
            <a:avLst/>
          </a:prstGeom>
          <a:noFill/>
          <a:ln w="9525">
            <a:noFill/>
            <a:miter lim="800000"/>
            <a:headEnd/>
            <a:tailEnd/>
          </a:ln>
          <a:effectLst/>
        </p:spPr>
        <p:txBody>
          <a:bodyPr>
            <a:spAutoFit/>
          </a:bodyPr>
          <a:lstStyle/>
          <a:p>
            <a:pPr marL="466725" indent="-466725" eaLnBrk="0" hangingPunct="0">
              <a:spcBef>
                <a:spcPct val="50000"/>
              </a:spcBef>
              <a:buFontTx/>
              <a:buAutoNum type="arabicPeriod" startAt="23"/>
            </a:pPr>
            <a:r>
              <a:rPr lang="en-US" sz="1800" b="0">
                <a:latin typeface="Arial" pitchFamily="34" charset="0"/>
                <a:cs typeface="Arial" pitchFamily="34" charset="0"/>
              </a:rPr>
              <a:t>Search NCBI’s Human Map Viewer using the term “obesity”.  How many obesity loci do you see?  Are they clustered or distributed throughout the genome?</a:t>
            </a:r>
          </a:p>
          <a:p>
            <a:pPr marL="466725" indent="-466725" eaLnBrk="0" hangingPunct="0">
              <a:spcBef>
                <a:spcPct val="50000"/>
              </a:spcBef>
              <a:buFontTx/>
              <a:buAutoNum type="arabicPeriod" startAt="26"/>
            </a:pPr>
            <a:r>
              <a:rPr lang="en-US" sz="1800" b="0">
                <a:latin typeface="Arial" pitchFamily="34" charset="0"/>
                <a:cs typeface="Arial" pitchFamily="34" charset="0"/>
              </a:rPr>
              <a:t>Go to Electronic PCR and enter the accession number “M18533”.  What gene have you located? How many STS markers are there? Do you have all the information that you need to amplify this STS?</a:t>
            </a:r>
          </a:p>
          <a:p>
            <a:pPr marL="466725" indent="-466725" eaLnBrk="0" hangingPunct="0">
              <a:spcBef>
                <a:spcPct val="50000"/>
              </a:spcBef>
              <a:buFontTx/>
              <a:buAutoNum type="arabicPeriod" startAt="26"/>
            </a:pPr>
            <a:r>
              <a:rPr lang="en-US" sz="1800" b="0">
                <a:latin typeface="Arial" pitchFamily="34" charset="0"/>
                <a:cs typeface="Arial" pitchFamily="34" charset="0"/>
              </a:rPr>
              <a:t>BLASTn the mystery sequence against the “est_mouse” data base.  What can you learn based on these hits.</a:t>
            </a:r>
          </a:p>
          <a:p>
            <a:pPr marL="466725" indent="-466725" eaLnBrk="0" hangingPunct="0">
              <a:spcBef>
                <a:spcPct val="50000"/>
              </a:spcBef>
              <a:buFontTx/>
              <a:buAutoNum type="arabicPeriod" startAt="26"/>
            </a:pPr>
            <a:r>
              <a:rPr lang="en-US" sz="1800" b="0">
                <a:latin typeface="Arial" pitchFamily="34" charset="0"/>
                <a:cs typeface="Arial" pitchFamily="34" charset="0"/>
              </a:rPr>
              <a:t>What is the utility of the EST data base now that the genome is completed?</a:t>
            </a:r>
          </a:p>
          <a:p>
            <a:pPr marL="466725" indent="-466725" eaLnBrk="0" hangingPunct="0">
              <a:spcBef>
                <a:spcPct val="50000"/>
              </a:spcBef>
              <a:buFontTx/>
              <a:buAutoNum type="arabicPeriod" startAt="26"/>
            </a:pPr>
            <a:r>
              <a:rPr lang="en-US" sz="1800" b="0">
                <a:latin typeface="Arial" pitchFamily="34" charset="0"/>
                <a:cs typeface="Arial" pitchFamily="34" charset="0"/>
              </a:rPr>
              <a:t>Go to the UniGene Statistics paged and calculate the average number of ESTs for each human gene (assuming 23,000 genes)</a:t>
            </a:r>
          </a:p>
        </p:txBody>
      </p:sp>
      <p:sp>
        <p:nvSpPr>
          <p:cNvPr id="824324" name="Text Box 4"/>
          <p:cNvSpPr txBox="1">
            <a:spLocks noChangeArrowheads="1"/>
          </p:cNvSpPr>
          <p:nvPr/>
        </p:nvSpPr>
        <p:spPr bwMode="auto">
          <a:xfrm>
            <a:off x="7086600" y="60198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2641012</TotalTime>
  <Words>1387</Words>
  <Application>Microsoft Office PowerPoint</Application>
  <PresentationFormat>On-screen Show (4:3)</PresentationFormat>
  <Paragraphs>255</Paragraphs>
  <Slides>35</Slides>
  <Notes>35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5" baseType="lpstr">
      <vt:lpstr>Times New Roman</vt:lpstr>
      <vt:lpstr>Franklin Gothic Heavy</vt:lpstr>
      <vt:lpstr>Courier New</vt:lpstr>
      <vt:lpstr>Franklin Gothic Condensed</vt:lpstr>
      <vt:lpstr>Franklin Gothic Demi Cond</vt:lpstr>
      <vt:lpstr>Franklin Gothic Medium</vt:lpstr>
      <vt:lpstr>Symbol</vt:lpstr>
      <vt:lpstr>Arial</vt:lpstr>
      <vt:lpstr>Default Design</vt:lpstr>
      <vt:lpstr>Microsoft Word Picture</vt:lpstr>
      <vt:lpstr>Visualizing Protein Structures and Computing Structural Properties</vt:lpstr>
      <vt:lpstr>What we hope to learn</vt:lpstr>
      <vt:lpstr>Slide 3</vt:lpstr>
      <vt:lpstr>Slide 4</vt:lpstr>
      <vt:lpstr>Hydrophobic and Hydrophilic Solutes</vt:lpstr>
      <vt:lpstr>Slide 6</vt:lpstr>
      <vt:lpstr>Discovery Questions: Sequence identity</vt:lpstr>
      <vt:lpstr>Secondary Structure</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Discovery Questions: Conserved Domains</vt:lpstr>
      <vt:lpstr>Slide 30</vt:lpstr>
      <vt:lpstr>Structural Classification Of Proteins http://scop.mrc-lmb.cam.ac.uk/scop/ </vt:lpstr>
      <vt:lpstr>CATH Protein Structural Data Base http://www.biochem.ucl.ac.uk/bsm/cath/cath.html</vt:lpstr>
      <vt:lpstr>http://pfam.sanger.ac.uk/ </vt:lpstr>
      <vt:lpstr>UniProt http://www.uniprot.org/ </vt:lpstr>
      <vt:lpstr>Discovery Questions: ESTs</vt:lpstr>
    </vt:vector>
  </TitlesOfParts>
  <Company>department of medicinal chemistry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Macromolecular Simulation</dc:title>
  <dc:creator>cheatham</dc:creator>
  <cp:lastModifiedBy>Vondrasek</cp:lastModifiedBy>
  <cp:revision>111</cp:revision>
  <dcterms:created xsi:type="dcterms:W3CDTF">2000-03-08T22:42:54Z</dcterms:created>
  <dcterms:modified xsi:type="dcterms:W3CDTF">2015-03-24T14:24:59Z</dcterms:modified>
</cp:coreProperties>
</file>