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511" r:id="rId2"/>
    <p:sldId id="505" r:id="rId3"/>
    <p:sldId id="506" r:id="rId4"/>
    <p:sldId id="507" r:id="rId5"/>
    <p:sldId id="512" r:id="rId6"/>
    <p:sldId id="513" r:id="rId7"/>
    <p:sldId id="514" r:id="rId8"/>
    <p:sldId id="515" r:id="rId9"/>
    <p:sldId id="516" r:id="rId10"/>
    <p:sldId id="517" r:id="rId11"/>
    <p:sldId id="518" r:id="rId12"/>
    <p:sldId id="519" r:id="rId13"/>
    <p:sldId id="520" r:id="rId14"/>
    <p:sldId id="521" r:id="rId15"/>
    <p:sldId id="522" r:id="rId16"/>
    <p:sldId id="523" r:id="rId17"/>
    <p:sldId id="524" r:id="rId18"/>
    <p:sldId id="525" r:id="rId19"/>
    <p:sldId id="526" r:id="rId20"/>
    <p:sldId id="527" r:id="rId21"/>
    <p:sldId id="528" r:id="rId22"/>
    <p:sldId id="529" r:id="rId23"/>
    <p:sldId id="530" r:id="rId24"/>
    <p:sldId id="531" r:id="rId25"/>
    <p:sldId id="532" r:id="rId26"/>
    <p:sldId id="533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1B1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97" autoAdjust="0"/>
    <p:restoredTop sz="94761" autoAdjust="0"/>
  </p:normalViewPr>
  <p:slideViewPr>
    <p:cSldViewPr>
      <p:cViewPr varScale="1">
        <p:scale>
          <a:sx n="99" d="100"/>
          <a:sy n="99" d="100"/>
        </p:scale>
        <p:origin x="-1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88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F39FD1-B698-4AEE-8B7C-A9869149AC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F6B6B-0831-4B68-A5B3-C9E7C5E24001}" type="slidenum">
              <a:rPr lang="en-US"/>
              <a:pPr/>
              <a:t>1</a:t>
            </a:fld>
            <a:endParaRPr lang="en-US"/>
          </a:p>
        </p:txBody>
      </p:sp>
      <p:sp>
        <p:nvSpPr>
          <p:cNvPr id="5171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310BB1-0593-4439-8886-95E3643776C8}" type="slidenum">
              <a:rPr lang="en-US"/>
              <a:pPr/>
              <a:t>2</a:t>
            </a:fld>
            <a:endParaRPr lang="en-US"/>
          </a:p>
        </p:txBody>
      </p:sp>
      <p:sp>
        <p:nvSpPr>
          <p:cNvPr id="5181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F768CA-3051-44B4-B6E0-C2D6C67CE024}" type="slidenum">
              <a:rPr lang="en-US"/>
              <a:pPr/>
              <a:t>3</a:t>
            </a:fld>
            <a:endParaRPr lang="en-US"/>
          </a:p>
        </p:txBody>
      </p:sp>
      <p:sp>
        <p:nvSpPr>
          <p:cNvPr id="5191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350911-5CF5-4CE5-91F6-F9BACC5B1623}" type="slidenum">
              <a:rPr lang="en-US"/>
              <a:pPr/>
              <a:t>4</a:t>
            </a:fld>
            <a:endParaRPr lang="en-US"/>
          </a:p>
        </p:txBody>
      </p:sp>
      <p:sp>
        <p:nvSpPr>
          <p:cNvPr id="5201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FB85FE-1CE0-43A2-B063-F2D92B2A3CB6}" type="slidenum">
              <a:rPr lang="en-US"/>
              <a:pPr/>
              <a:t>5</a:t>
            </a:fld>
            <a:endParaRPr lang="en-US"/>
          </a:p>
        </p:txBody>
      </p:sp>
      <p:sp>
        <p:nvSpPr>
          <p:cNvPr id="5212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16C813-4B9C-4E0A-AA4E-E656B6F93464}" type="slidenum">
              <a:rPr lang="en-US"/>
              <a:pPr/>
              <a:t>6</a:t>
            </a:fld>
            <a:endParaRPr lang="en-US"/>
          </a:p>
        </p:txBody>
      </p:sp>
      <p:sp>
        <p:nvSpPr>
          <p:cNvPr id="5222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74FD5-7726-4BD7-BA30-0B9CEF061313}" type="slidenum">
              <a:rPr lang="en-US"/>
              <a:pPr/>
              <a:t>7</a:t>
            </a:fld>
            <a:endParaRPr lang="en-US"/>
          </a:p>
        </p:txBody>
      </p:sp>
      <p:sp>
        <p:nvSpPr>
          <p:cNvPr id="5232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8BA1FC-B89F-4172-83A4-9BC59236AED0}" type="slidenum">
              <a:rPr lang="en-US"/>
              <a:pPr/>
              <a:t>8</a:t>
            </a:fld>
            <a:endParaRPr lang="en-US"/>
          </a:p>
        </p:txBody>
      </p:sp>
      <p:sp>
        <p:nvSpPr>
          <p:cNvPr id="5242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17667-5A58-42AF-936E-523AE357AE20}" type="slidenum">
              <a:rPr lang="en-US"/>
              <a:pPr/>
              <a:t>9</a:t>
            </a:fld>
            <a:endParaRPr lang="en-US"/>
          </a:p>
        </p:txBody>
      </p:sp>
      <p:sp>
        <p:nvSpPr>
          <p:cNvPr id="5253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D3D84-3A79-4A5B-9D79-09E6C584B3B8}" type="slidenum">
              <a:rPr lang="en-US"/>
              <a:pPr/>
              <a:t>10</a:t>
            </a:fld>
            <a:endParaRPr lang="en-US"/>
          </a:p>
        </p:txBody>
      </p:sp>
      <p:sp>
        <p:nvSpPr>
          <p:cNvPr id="5263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ADFFE-636F-45E5-A0E7-27A1FAF41DEF}" type="slidenum">
              <a:rPr lang="en-US"/>
              <a:pPr/>
              <a:t>11</a:t>
            </a:fld>
            <a:endParaRPr lang="en-US"/>
          </a:p>
        </p:txBody>
      </p:sp>
      <p:sp>
        <p:nvSpPr>
          <p:cNvPr id="5273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405FF4-1E01-4C61-8F91-445429C4A1A4}" type="slidenum">
              <a:rPr lang="en-US"/>
              <a:pPr/>
              <a:t>12</a:t>
            </a:fld>
            <a:endParaRPr lang="en-US"/>
          </a:p>
        </p:txBody>
      </p:sp>
      <p:sp>
        <p:nvSpPr>
          <p:cNvPr id="5283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EDEC8D-B5BB-4F21-A698-75096DB74A17}" type="slidenum">
              <a:rPr lang="en-US"/>
              <a:pPr/>
              <a:t>13</a:t>
            </a:fld>
            <a:endParaRPr lang="en-US"/>
          </a:p>
        </p:txBody>
      </p:sp>
      <p:sp>
        <p:nvSpPr>
          <p:cNvPr id="5294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B1D231-1B69-496C-8171-23B57479C00D}" type="slidenum">
              <a:rPr lang="en-US"/>
              <a:pPr/>
              <a:t>14</a:t>
            </a:fld>
            <a:endParaRPr lang="en-US"/>
          </a:p>
        </p:txBody>
      </p:sp>
      <p:sp>
        <p:nvSpPr>
          <p:cNvPr id="530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B16802-D956-48A0-ACAE-C9D6913A3ACB}" type="slidenum">
              <a:rPr lang="en-US"/>
              <a:pPr/>
              <a:t>15</a:t>
            </a:fld>
            <a:endParaRPr lang="en-US"/>
          </a:p>
        </p:txBody>
      </p:sp>
      <p:sp>
        <p:nvSpPr>
          <p:cNvPr id="531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38787-AAF4-4892-B768-E382EA09F9B8}" type="slidenum">
              <a:rPr lang="en-US"/>
              <a:pPr/>
              <a:t>16</a:t>
            </a:fld>
            <a:endParaRPr lang="en-US"/>
          </a:p>
        </p:txBody>
      </p:sp>
      <p:sp>
        <p:nvSpPr>
          <p:cNvPr id="532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CA579-7A23-4FCB-B8F8-A6DACE52126A}" type="slidenum">
              <a:rPr lang="en-US"/>
              <a:pPr/>
              <a:t>17</a:t>
            </a:fld>
            <a:endParaRPr lang="en-US"/>
          </a:p>
        </p:txBody>
      </p:sp>
      <p:sp>
        <p:nvSpPr>
          <p:cNvPr id="5335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AAFF57-CD52-460B-879F-4B1129C15CF4}" type="slidenum">
              <a:rPr lang="en-US"/>
              <a:pPr/>
              <a:t>18</a:t>
            </a:fld>
            <a:endParaRPr lang="en-US"/>
          </a:p>
        </p:txBody>
      </p:sp>
      <p:sp>
        <p:nvSpPr>
          <p:cNvPr id="534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0C8526-8052-4431-B309-F6D9D7FF0B8A}" type="slidenum">
              <a:rPr lang="en-US"/>
              <a:pPr/>
              <a:t>19</a:t>
            </a:fld>
            <a:endParaRPr lang="en-US"/>
          </a:p>
        </p:txBody>
      </p:sp>
      <p:sp>
        <p:nvSpPr>
          <p:cNvPr id="535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2E1DB5-4665-4E9C-85ED-8D227F3D4BDC}" type="slidenum">
              <a:rPr lang="en-US"/>
              <a:pPr/>
              <a:t>20</a:t>
            </a:fld>
            <a:endParaRPr lang="en-US"/>
          </a:p>
        </p:txBody>
      </p:sp>
      <p:sp>
        <p:nvSpPr>
          <p:cNvPr id="536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C5E3B-3140-433D-9F27-0879873AEAE0}" type="slidenum">
              <a:rPr lang="en-US"/>
              <a:pPr/>
              <a:t>21</a:t>
            </a:fld>
            <a:endParaRPr lang="en-US"/>
          </a:p>
        </p:txBody>
      </p:sp>
      <p:sp>
        <p:nvSpPr>
          <p:cNvPr id="537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0489F-A50C-4CDE-89C2-DA6B7AB48EA9}" type="slidenum">
              <a:rPr lang="en-US"/>
              <a:pPr/>
              <a:t>22</a:t>
            </a:fld>
            <a:endParaRPr lang="en-US"/>
          </a:p>
        </p:txBody>
      </p:sp>
      <p:sp>
        <p:nvSpPr>
          <p:cNvPr id="538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439961-BF97-4D6B-8D7C-91A972B7367F}" type="slidenum">
              <a:rPr lang="en-US"/>
              <a:pPr/>
              <a:t>23</a:t>
            </a:fld>
            <a:endParaRPr lang="en-US"/>
          </a:p>
        </p:txBody>
      </p:sp>
      <p:sp>
        <p:nvSpPr>
          <p:cNvPr id="539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754909-2D48-423A-96A6-4EFD73A69FA1}" type="slidenum">
              <a:rPr lang="en-US"/>
              <a:pPr/>
              <a:t>24</a:t>
            </a:fld>
            <a:endParaRPr lang="en-US"/>
          </a:p>
        </p:txBody>
      </p:sp>
      <p:sp>
        <p:nvSpPr>
          <p:cNvPr id="540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3A4E87-0892-45E2-AFB2-D0BB8E00C1E3}" type="slidenum">
              <a:rPr lang="en-US"/>
              <a:pPr/>
              <a:t>25</a:t>
            </a:fld>
            <a:endParaRPr lang="en-US"/>
          </a:p>
        </p:txBody>
      </p:sp>
      <p:sp>
        <p:nvSpPr>
          <p:cNvPr id="541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88FA4-46A6-46FD-A7C8-863090818644}" type="slidenum">
              <a:rPr lang="en-US"/>
              <a:pPr/>
              <a:t>26</a:t>
            </a:fld>
            <a:endParaRPr lang="en-US"/>
          </a:p>
        </p:txBody>
      </p:sp>
      <p:sp>
        <p:nvSpPr>
          <p:cNvPr id="542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21849-A7F9-478F-98DF-2AF0D8F294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0B94A-C84E-4045-A368-B2A5C87BAE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78C29-B4AC-4C04-8867-0E72217AF2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3CB52-0862-438C-B604-85EF138573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E22AA-61FA-4D04-9633-95214FC92E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D2810-1AC1-4FE5-939F-D681516237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158EA-C51B-41B8-83DF-2C7CC75E75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1E85B-2307-42D5-B854-E1FC99641F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D0427-0A8E-484A-92AA-9A48EB43ED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48AC1-0E08-45EA-9FEC-A8678E9759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40CCB-FA42-4A96-9649-0A87B65D87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C4BD312-D3C2-4EEB-9CBB-E211913043E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28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xync.mpg" TargetMode="External"/><Relationship Id="rId1" Type="http://schemas.openxmlformats.org/officeDocument/2006/relationships/video" Target="myoglobin.mpg" TargetMode="Externa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Housekeeping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Your performance on the exam has caused me to re-evaluate how homework will be handled</a:t>
            </a:r>
          </a:p>
          <a:p>
            <a:pPr>
              <a:lnSpc>
                <a:spcPct val="90000"/>
              </a:lnSpc>
            </a:pPr>
            <a:r>
              <a:rPr lang="en-US" sz="2800"/>
              <a:t>I will now be picking up every problem assigned on the Course Schedule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It was readily apparent that very few of you actually did the problems</a:t>
            </a:r>
          </a:p>
          <a:p>
            <a:pPr>
              <a:lnSpc>
                <a:spcPct val="90000"/>
              </a:lnSpc>
            </a:pPr>
            <a:r>
              <a:rPr lang="en-US" sz="2800"/>
              <a:t>If you are not spending </a:t>
            </a:r>
            <a:r>
              <a:rPr lang="en-US" sz="2800" b="1"/>
              <a:t>AT LEAST</a:t>
            </a:r>
            <a:r>
              <a:rPr lang="en-US" sz="2800"/>
              <a:t> 1 hour a day on this course, you are not going to do very well.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600"/>
              <a:t>The Peptide Bond</a:t>
            </a:r>
            <a:endParaRPr lang="en-US"/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9800" y="1981200"/>
            <a:ext cx="2743200" cy="4495800"/>
          </a:xfrm>
        </p:spPr>
        <p:txBody>
          <a:bodyPr/>
          <a:lstStyle/>
          <a:p>
            <a:r>
              <a:rPr lang="en-US" sz="2400"/>
              <a:t>Amino acids are joined together in a condensation reaction that forms an amide known as a </a:t>
            </a:r>
            <a:r>
              <a:rPr lang="en-US" sz="2400" u="sng"/>
              <a:t>peptide bond</a:t>
            </a:r>
            <a:endParaRPr lang="en-US"/>
          </a:p>
        </p:txBody>
      </p:sp>
      <p:pic>
        <p:nvPicPr>
          <p:cNvPr id="487428" name="Picture 4" descr="030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702300" cy="4225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The Peptide Bond</a:t>
            </a:r>
            <a:endParaRPr lang="en-US"/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00200"/>
            <a:ext cx="6477000" cy="121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A peptide bond has planar character due to resonance hybridization of the amide</a:t>
            </a:r>
          </a:p>
          <a:p>
            <a:pPr>
              <a:lnSpc>
                <a:spcPct val="90000"/>
              </a:lnSpc>
            </a:pPr>
            <a:r>
              <a:rPr lang="en-US" sz="2000"/>
              <a:t>This planarity is key to the three dimensional structure of proteins</a:t>
            </a:r>
            <a:endParaRPr lang="en-US" sz="2800"/>
          </a:p>
        </p:txBody>
      </p:sp>
      <p:pic>
        <p:nvPicPr>
          <p:cNvPr id="488452" name="Picture 4" descr="03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505200"/>
            <a:ext cx="60071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Proteins</a:t>
            </a:r>
            <a:endParaRPr lang="en-US"/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848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What have we learned so far?</a:t>
            </a:r>
            <a:endParaRPr lang="en-US" sz="2000"/>
          </a:p>
          <a:p>
            <a:pPr lvl="1">
              <a:lnSpc>
                <a:spcPct val="90000"/>
              </a:lnSpc>
            </a:pPr>
            <a:r>
              <a:rPr lang="en-US" sz="2400"/>
              <a:t>Acid/Base Behaviour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Intermolecular forces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Organic Compounds:  Functional Groups and Names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Amino Acid Names and Structure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3 basic Organic Chemistry reaction types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Now, we need to start putting everything together and start looking at Proteins.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Proteins</a:t>
            </a:r>
            <a:endParaRPr lang="en-US"/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848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A protein is a biological </a:t>
            </a:r>
            <a:r>
              <a:rPr lang="en-US" sz="2400" u="sng"/>
              <a:t>macromolecule</a:t>
            </a:r>
            <a:r>
              <a:rPr lang="en-US" sz="2400"/>
              <a:t> composed of hundreds of amino acids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 </a:t>
            </a:r>
            <a:r>
              <a:rPr lang="en-US" sz="2000" u="sng"/>
              <a:t>peptide</a:t>
            </a:r>
            <a:r>
              <a:rPr lang="en-US" sz="2000"/>
              <a:t> is less than 50 amino acids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A protein can fold into tens of thousands of different three dimensional shapes or </a:t>
            </a:r>
            <a:r>
              <a:rPr lang="en-US" sz="2400" u="sng"/>
              <a:t>Conformations</a:t>
            </a:r>
            <a:endParaRPr lang="en-US" sz="2400"/>
          </a:p>
          <a:p>
            <a:pPr lvl="1">
              <a:lnSpc>
                <a:spcPct val="90000"/>
              </a:lnSpc>
            </a:pPr>
            <a:r>
              <a:rPr lang="en-US" sz="2000"/>
              <a:t>Usually only one conformation is biologically active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Many diseases such as Alzheimer’s, Mad Cow Disease and various cancers result from the misfolding of a protein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We can break the structure of a protein down to three levels…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200"/>
              <a:t>Protein Structure:  Primary (1°) Structure</a:t>
            </a:r>
            <a:endParaRPr lang="en-US"/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848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 primary structure of a protein is </a:t>
            </a:r>
            <a:r>
              <a:rPr lang="en-US" sz="2400" u="sng"/>
              <a:t>the order in which the amino acids are covalently linked together</a:t>
            </a:r>
            <a:endParaRPr lang="en-US" sz="2400"/>
          </a:p>
          <a:p>
            <a:pPr lvl="1">
              <a:lnSpc>
                <a:spcPct val="90000"/>
              </a:lnSpc>
            </a:pPr>
            <a:r>
              <a:rPr lang="en-US" sz="2000"/>
              <a:t>Remember:  A chain of amino acids has directionality from NH</a:t>
            </a:r>
            <a:r>
              <a:rPr lang="en-US" sz="2000" baseline="-25000"/>
              <a:t>2</a:t>
            </a:r>
            <a:r>
              <a:rPr lang="en-US" sz="2000"/>
              <a:t> to COOH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Do not be confused: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/>
              <a:t>R-G-H-K-L-A-S-M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/>
              <a:t>And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/>
              <a:t>G-H-K-A-M-S-L-R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May have the same amino acid composition but they have completely different primary structures and are therefore, completely different peptides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Proteins:  Secondary (2°) Structure</a:t>
            </a:r>
            <a:endParaRPr lang="en-US"/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848600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sz="2400"/>
              <a:t>The secondary structure of a protein </a:t>
            </a:r>
            <a:r>
              <a:rPr lang="en-US" sz="2400" u="sng"/>
              <a:t>arises from the interactions and folding of the primary structure onto itself</a:t>
            </a:r>
            <a:endParaRPr lang="en-US" sz="2400"/>
          </a:p>
          <a:p>
            <a:pPr marL="990600" lvl="1" indent="-533400">
              <a:lnSpc>
                <a:spcPct val="90000"/>
              </a:lnSpc>
            </a:pPr>
            <a:r>
              <a:rPr lang="en-US" sz="2000"/>
              <a:t>Hydrogen bonding, hydrphobic interactions and electrostatic interactions</a:t>
            </a:r>
          </a:p>
          <a:p>
            <a:pPr marL="609600" indent="-609600">
              <a:lnSpc>
                <a:spcPct val="90000"/>
              </a:lnSpc>
            </a:pPr>
            <a:endParaRPr lang="en-US" sz="2400"/>
          </a:p>
          <a:p>
            <a:pPr marL="609600" indent="-609600">
              <a:lnSpc>
                <a:spcPct val="90000"/>
              </a:lnSpc>
            </a:pPr>
            <a:endParaRPr lang="en-US" sz="2400"/>
          </a:p>
          <a:p>
            <a:pPr marL="609600" indent="-609600">
              <a:lnSpc>
                <a:spcPct val="90000"/>
              </a:lnSpc>
            </a:pPr>
            <a:r>
              <a:rPr lang="en-US" sz="2400"/>
              <a:t>Every amino acid has 2 bonds that areof primary importance to the formation of secondary structure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000">
                <a:sym typeface="Symbol" pitchFamily="18" charset="2"/>
              </a:rPr>
              <a:t> angle:  Phi angle.  The amino group-</a:t>
            </a:r>
            <a:r>
              <a:rPr lang="en-US" sz="2000">
                <a:latin typeface="Symbol" pitchFamily="18" charset="2"/>
                <a:sym typeface="Symbol" pitchFamily="18" charset="2"/>
              </a:rPr>
              <a:t></a:t>
            </a:r>
            <a:r>
              <a:rPr lang="en-US" sz="2000">
                <a:sym typeface="Symbol" pitchFamily="18" charset="2"/>
              </a:rPr>
              <a:t>carbon bond angle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000">
                <a:sym typeface="Symbol" pitchFamily="18" charset="2"/>
              </a:rPr>
              <a:t> angle:  Psi angle.  The </a:t>
            </a:r>
            <a:r>
              <a:rPr lang="en-US" sz="2000">
                <a:latin typeface="Symbol" pitchFamily="18" charset="2"/>
                <a:sym typeface="Symbol" pitchFamily="18" charset="2"/>
              </a:rPr>
              <a:t></a:t>
            </a:r>
            <a:r>
              <a:rPr lang="en-US" sz="2000">
                <a:sym typeface="Symbol" pitchFamily="18" charset="2"/>
              </a:rPr>
              <a:t>-carbon-carbonyl carbon bond angle</a:t>
            </a:r>
            <a:endParaRPr lang="en-US" sz="2000"/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66" name="Picture 2" descr="04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"/>
            <a:ext cx="4270375" cy="6648450"/>
          </a:xfrm>
          <a:prstGeom prst="rect">
            <a:avLst/>
          </a:prstGeom>
          <a:noFill/>
        </p:spPr>
      </p:pic>
      <p:sp>
        <p:nvSpPr>
          <p:cNvPr id="497668" name="Line 4"/>
          <p:cNvSpPr>
            <a:spLocks noChangeShapeType="1"/>
          </p:cNvSpPr>
          <p:nvPr/>
        </p:nvSpPr>
        <p:spPr bwMode="auto">
          <a:xfrm flipH="1">
            <a:off x="2895600" y="1676400"/>
            <a:ext cx="990600" cy="304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7669" name="Text Box 5"/>
          <p:cNvSpPr txBox="1">
            <a:spLocks noChangeArrowheads="1"/>
          </p:cNvSpPr>
          <p:nvPr/>
        </p:nvSpPr>
        <p:spPr bwMode="auto">
          <a:xfrm>
            <a:off x="3581400" y="1371600"/>
            <a:ext cx="16002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Symbol" pitchFamily="18" charset="2"/>
              <a:buChar char="Y"/>
            </a:pPr>
            <a:r>
              <a:rPr lang="en-US" sz="2000">
                <a:solidFill>
                  <a:srgbClr val="000000"/>
                </a:solidFill>
                <a:sym typeface="Symbol" pitchFamily="18" charset="2"/>
              </a:rPr>
              <a:t> angle</a:t>
            </a:r>
            <a:endParaRPr lang="en-US">
              <a:solidFill>
                <a:srgbClr val="000000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  <a:buFont typeface="Symbol" pitchFamily="18" charset="2"/>
              <a:buNone/>
            </a:pPr>
            <a:r>
              <a:rPr lang="en-US" sz="600">
                <a:solidFill>
                  <a:srgbClr val="000000"/>
                </a:solidFill>
                <a:sym typeface="Symbol" pitchFamily="18" charset="2"/>
              </a:rPr>
              <a:t>(note typo in textbook)</a:t>
            </a:r>
            <a:endParaRPr lang="en-US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497670" name="Line 6"/>
          <p:cNvSpPr>
            <a:spLocks noChangeShapeType="1"/>
          </p:cNvSpPr>
          <p:nvPr/>
        </p:nvSpPr>
        <p:spPr bwMode="auto">
          <a:xfrm flipH="1" flipV="1">
            <a:off x="2362200" y="3581400"/>
            <a:ext cx="1600200" cy="1295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7671" name="Text Box 7"/>
          <p:cNvSpPr txBox="1">
            <a:spLocks noChangeArrowheads="1"/>
          </p:cNvSpPr>
          <p:nvPr/>
        </p:nvSpPr>
        <p:spPr bwMode="auto">
          <a:xfrm>
            <a:off x="3505200" y="48768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sym typeface="Symbol" pitchFamily="18" charset="2"/>
              </a:rPr>
              <a:t> angle</a:t>
            </a:r>
            <a:endParaRPr lang="en-US">
              <a:sym typeface="Symbol" pitchFamily="18" charset="2"/>
            </a:endParaRPr>
          </a:p>
        </p:txBody>
      </p:sp>
      <p:sp>
        <p:nvSpPr>
          <p:cNvPr id="497674" name="Text Box 10"/>
          <p:cNvSpPr txBox="1">
            <a:spLocks noChangeArrowheads="1"/>
          </p:cNvSpPr>
          <p:nvPr/>
        </p:nvSpPr>
        <p:spPr bwMode="auto">
          <a:xfrm>
            <a:off x="5486400" y="1600200"/>
            <a:ext cx="33528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The amide peptide bond has planar character due to resonance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Look at the </a:t>
            </a:r>
            <a:r>
              <a:rPr lang="en-US">
                <a:sym typeface="Symbol" pitchFamily="18" charset="2"/>
              </a:rPr>
              <a:t>/ angles as the rotation of 2 playing cards connected at their corners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Ramachandran Plot</a:t>
            </a:r>
            <a:endParaRPr lang="en-US"/>
          </a:p>
        </p:txBody>
      </p:sp>
      <p:sp>
        <p:nvSpPr>
          <p:cNvPr id="498691" name="Text Box 3"/>
          <p:cNvSpPr txBox="1">
            <a:spLocks noChangeArrowheads="1"/>
          </p:cNvSpPr>
          <p:nvPr/>
        </p:nvSpPr>
        <p:spPr bwMode="auto">
          <a:xfrm>
            <a:off x="304800" y="1676400"/>
            <a:ext cx="3733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 </a:t>
            </a:r>
            <a:r>
              <a:rPr lang="en-US" sz="2000"/>
              <a:t>In 1963, G.N. Ramachandran studied the rotations of the phi/psi angles and determined that each amino acid had a preferred set of them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sz="2000"/>
          </a:p>
          <a:p>
            <a:pPr algn="ctr">
              <a:spcBef>
                <a:spcPct val="50000"/>
              </a:spcBef>
            </a:pPr>
            <a:r>
              <a:rPr lang="en-US" sz="2000"/>
              <a:t>AND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That particular combinations of phi/psi angles led to stable secondary structures</a:t>
            </a:r>
            <a:endParaRPr lang="en-US"/>
          </a:p>
        </p:txBody>
      </p:sp>
      <p:pic>
        <p:nvPicPr>
          <p:cNvPr id="498692" name="Picture 4" descr="xync_ra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828800"/>
            <a:ext cx="4787900" cy="4405313"/>
          </a:xfrm>
          <a:prstGeom prst="rect">
            <a:avLst/>
          </a:prstGeom>
          <a:noFill/>
        </p:spPr>
      </p:pic>
      <p:sp>
        <p:nvSpPr>
          <p:cNvPr id="498693" name="Text Box 5"/>
          <p:cNvSpPr txBox="1">
            <a:spLocks noChangeArrowheads="1"/>
          </p:cNvSpPr>
          <p:nvPr/>
        </p:nvSpPr>
        <p:spPr bwMode="auto">
          <a:xfrm>
            <a:off x="6019800" y="35814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  <a:latin typeface="Symbol" pitchFamily="18" charset="2"/>
                <a:sym typeface="Symbol" pitchFamily="18" charset="2"/>
              </a:rPr>
              <a:t></a:t>
            </a:r>
            <a:r>
              <a:rPr lang="en-US" sz="1400">
                <a:solidFill>
                  <a:srgbClr val="000000"/>
                </a:solidFill>
              </a:rPr>
              <a:t>-helix</a:t>
            </a:r>
            <a:endParaRPr lang="en-US"/>
          </a:p>
        </p:txBody>
      </p:sp>
      <p:sp>
        <p:nvSpPr>
          <p:cNvPr id="498695" name="Text Box 7"/>
          <p:cNvSpPr txBox="1">
            <a:spLocks noChangeArrowheads="1"/>
          </p:cNvSpPr>
          <p:nvPr/>
        </p:nvSpPr>
        <p:spPr bwMode="auto">
          <a:xfrm>
            <a:off x="5943600" y="1981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  <a:latin typeface="Symbol" pitchFamily="18" charset="2"/>
                <a:sym typeface="Symbol" pitchFamily="18" charset="2"/>
              </a:rPr>
              <a:t></a:t>
            </a:r>
            <a:r>
              <a:rPr lang="en-US" sz="1400">
                <a:solidFill>
                  <a:srgbClr val="000000"/>
                </a:solidFill>
              </a:rPr>
              <a:t>-sheet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05800" cy="1143000"/>
          </a:xfrm>
        </p:spPr>
        <p:txBody>
          <a:bodyPr/>
          <a:lstStyle/>
          <a:p>
            <a:r>
              <a:rPr lang="en-US" sz="3000"/>
              <a:t>Secondary Structures:  </a:t>
            </a:r>
            <a:r>
              <a:rPr lang="en-US" sz="3000">
                <a:latin typeface="Symbol" pitchFamily="18" charset="2"/>
                <a:sym typeface="Symbol" pitchFamily="18" charset="2"/>
              </a:rPr>
              <a:t></a:t>
            </a:r>
            <a:r>
              <a:rPr lang="en-US" sz="3000"/>
              <a:t>-helices and </a:t>
            </a:r>
            <a:r>
              <a:rPr lang="en-US" sz="3000">
                <a:latin typeface="Symbol" pitchFamily="18" charset="2"/>
                <a:sym typeface="Symbol" pitchFamily="18" charset="2"/>
              </a:rPr>
              <a:t></a:t>
            </a:r>
            <a:r>
              <a:rPr lang="en-US" sz="3000"/>
              <a:t>-sheets</a:t>
            </a:r>
            <a:endParaRPr lang="en-US"/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2 secondary structures that proteins are primarily composed of ar:</a:t>
            </a:r>
          </a:p>
          <a:p>
            <a:pPr lvl="1"/>
            <a:r>
              <a:rPr lang="en-US">
                <a:latin typeface="Symbol" pitchFamily="18" charset="2"/>
                <a:sym typeface="Symbol" pitchFamily="18" charset="2"/>
              </a:rPr>
              <a:t></a:t>
            </a:r>
            <a:r>
              <a:rPr lang="en-US"/>
              <a:t>-helix:  a rod-like coil held together by hydrogen bonds</a:t>
            </a:r>
          </a:p>
          <a:p>
            <a:pPr lvl="1"/>
            <a:r>
              <a:rPr lang="en-US">
                <a:latin typeface="Symbol" pitchFamily="18" charset="2"/>
                <a:sym typeface="Symbol" pitchFamily="18" charset="2"/>
              </a:rPr>
              <a:t></a:t>
            </a:r>
            <a:r>
              <a:rPr lang="en-US"/>
              <a:t>-helix:  A ribbon-like structure held together by hydrogen bonds</a:t>
            </a:r>
          </a:p>
          <a:p>
            <a:r>
              <a:rPr lang="en-US"/>
              <a:t>Both types of structure are </a:t>
            </a:r>
            <a:r>
              <a:rPr lang="en-US" u="sng"/>
              <a:t>Periodic</a:t>
            </a:r>
            <a:endParaRPr lang="en-US"/>
          </a:p>
          <a:p>
            <a:pPr lvl="1"/>
            <a:r>
              <a:rPr lang="en-US"/>
              <a:t>Their features repeat at regular intervals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>
                <a:latin typeface="Symbol" pitchFamily="18" charset="2"/>
                <a:sym typeface="Symbol" pitchFamily="18" charset="2"/>
              </a:rPr>
              <a:t></a:t>
            </a:r>
            <a:r>
              <a:rPr lang="en-US"/>
              <a:t>-helices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886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/>
              <a:t>Held together by hydrogen bonds running parallel to the helical axis</a:t>
            </a:r>
          </a:p>
          <a:p>
            <a:pPr>
              <a:lnSpc>
                <a:spcPct val="90000"/>
              </a:lnSpc>
            </a:pPr>
            <a:r>
              <a:rPr lang="en-US" sz="2200"/>
              <a:t>The carboxyl group of one amino acid is H-bonded to an amino-group hydrogen 4 residues down the chain</a:t>
            </a:r>
          </a:p>
          <a:p>
            <a:pPr>
              <a:lnSpc>
                <a:spcPct val="90000"/>
              </a:lnSpc>
            </a:pPr>
            <a:r>
              <a:rPr lang="en-US" sz="2200"/>
              <a:t>For every turn of the helix, there are 3.6 amino acid residues</a:t>
            </a:r>
          </a:p>
          <a:p>
            <a:pPr>
              <a:lnSpc>
                <a:spcPct val="90000"/>
              </a:lnSpc>
            </a:pPr>
            <a:r>
              <a:rPr lang="en-US" sz="2200"/>
              <a:t>The pitch (gap between residues above and below the gap between turns) is 5.4 Å</a:t>
            </a:r>
            <a:r>
              <a:rPr lang="en-US"/>
              <a:t> </a:t>
            </a:r>
            <a:r>
              <a:rPr lang="en-US" sz="1600"/>
              <a:t>(1 Å = 1x10</a:t>
            </a:r>
            <a:r>
              <a:rPr lang="en-US" sz="1600" baseline="30000"/>
              <a:t>-10</a:t>
            </a:r>
            <a:r>
              <a:rPr lang="en-US" sz="1600"/>
              <a:t> m)</a:t>
            </a:r>
          </a:p>
        </p:txBody>
      </p:sp>
      <p:pic>
        <p:nvPicPr>
          <p:cNvPr id="500740" name="Picture 4" descr="AlphaHelixByDEVol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209800"/>
            <a:ext cx="4724400" cy="3000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63" name="Picture 3" descr="04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" y="573088"/>
            <a:ext cx="8966200" cy="5711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3400">
                <a:latin typeface="Symbol" pitchFamily="18" charset="2"/>
                <a:sym typeface="Symbol" pitchFamily="18" charset="2"/>
              </a:rPr>
              <a:t></a:t>
            </a:r>
            <a:r>
              <a:rPr lang="en-US" sz="3400"/>
              <a:t>-helices</a:t>
            </a:r>
            <a:endParaRPr lang="en-US"/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Some proteins consist entirely of them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Myoglobin for example</a:t>
            </a:r>
          </a:p>
          <a:p>
            <a:pPr>
              <a:lnSpc>
                <a:spcPct val="90000"/>
              </a:lnSpc>
            </a:pPr>
            <a:r>
              <a:rPr lang="en-US" sz="2800"/>
              <a:t>Proline breaks a helix (Why?)</a:t>
            </a:r>
          </a:p>
          <a:p>
            <a:pPr>
              <a:lnSpc>
                <a:spcPct val="90000"/>
              </a:lnSpc>
            </a:pPr>
            <a:r>
              <a:rPr lang="en-US" sz="2800"/>
              <a:t>The helical conformation gives a linear arrangement of the atoms involved in hydrogen bonds which maximizes their strength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H-bond distance ~3.0Å</a:t>
            </a:r>
          </a:p>
          <a:p>
            <a:pPr>
              <a:lnSpc>
                <a:spcPct val="90000"/>
              </a:lnSpc>
            </a:pPr>
            <a:r>
              <a:rPr lang="en-US" sz="2800"/>
              <a:t>Stretches of charged amino acids will disrupt a helix as will a stretch of amino acids with bulky side chains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Charge repulsion and steric repulsion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>
                <a:latin typeface="Symbol" pitchFamily="18" charset="2"/>
                <a:sym typeface="Symbol" pitchFamily="18" charset="2"/>
              </a:rPr>
              <a:t></a:t>
            </a:r>
            <a:r>
              <a:rPr lang="en-US" sz="3400"/>
              <a:t>-sheets</a:t>
            </a:r>
            <a:endParaRPr lang="en-US"/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 beta sheet is composed of individual beta strands:  stretches of polypeptide in an </a:t>
            </a:r>
            <a:r>
              <a:rPr lang="en-US" sz="2800" u="sng"/>
              <a:t>extended</a:t>
            </a:r>
            <a:r>
              <a:rPr lang="en-US" sz="2800"/>
              <a:t> conformation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Linear arrangement of amino acids</a:t>
            </a:r>
          </a:p>
          <a:p>
            <a:pPr>
              <a:lnSpc>
                <a:spcPct val="90000"/>
              </a:lnSpc>
            </a:pPr>
            <a:r>
              <a:rPr lang="en-US" sz="2800"/>
              <a:t>Hydrogen bonds can form between amino acids of the same strand (intrachain) or adjacent strands (interchain)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Symbol" pitchFamily="18" charset="2"/>
                <a:sym typeface="Symbol" pitchFamily="18" charset="2"/>
              </a:rPr>
              <a:t></a:t>
            </a:r>
            <a:r>
              <a:rPr lang="en-US" sz="2800"/>
              <a:t>-sheets can be </a:t>
            </a:r>
            <a:r>
              <a:rPr lang="en-US" sz="2800" u="sng"/>
              <a:t>parallel</a:t>
            </a:r>
            <a:r>
              <a:rPr lang="en-US" sz="2800"/>
              <a:t> (the strands run in the same direction) or </a:t>
            </a:r>
            <a:r>
              <a:rPr lang="en-US" sz="2800" u="sng"/>
              <a:t>antiparallel</a:t>
            </a:r>
            <a:r>
              <a:rPr lang="en-US" sz="2800"/>
              <a:t> (the strands run in opposite directions).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4" name="Picture 2" descr="04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838200"/>
            <a:ext cx="4705350" cy="5353050"/>
          </a:xfrm>
          <a:prstGeom prst="rect">
            <a:avLst/>
          </a:prstGeom>
          <a:noFill/>
        </p:spPr>
      </p:pic>
      <p:pic>
        <p:nvPicPr>
          <p:cNvPr id="504835" name="Picture 3" descr="04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04800"/>
            <a:ext cx="2014538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000"/>
              <a:t>Secondary Structural Elements other than </a:t>
            </a:r>
            <a:br>
              <a:rPr lang="en-US" sz="3000"/>
            </a:br>
            <a:r>
              <a:rPr lang="en-US" sz="3000">
                <a:latin typeface="Symbol" pitchFamily="18" charset="2"/>
                <a:sym typeface="Symbol" pitchFamily="18" charset="2"/>
              </a:rPr>
              <a:t></a:t>
            </a:r>
            <a:r>
              <a:rPr lang="en-US" sz="3000"/>
              <a:t>-helices and </a:t>
            </a:r>
            <a:r>
              <a:rPr lang="en-US" sz="3000">
                <a:latin typeface="Symbol" pitchFamily="18" charset="2"/>
                <a:sym typeface="Symbol" pitchFamily="18" charset="2"/>
              </a:rPr>
              <a:t></a:t>
            </a:r>
            <a:r>
              <a:rPr lang="en-US" sz="3000"/>
              <a:t>-sheets</a:t>
            </a:r>
            <a:endParaRPr lang="en-US"/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3733800" cy="44958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000" b="1"/>
              <a:t>3</a:t>
            </a:r>
            <a:r>
              <a:rPr lang="en-US" sz="2000" b="1" baseline="-25000"/>
              <a:t>10</a:t>
            </a:r>
            <a:r>
              <a:rPr lang="en-US" sz="2000" b="1"/>
              <a:t>, 2</a:t>
            </a:r>
            <a:r>
              <a:rPr lang="en-US" sz="2000" b="1" baseline="-25000"/>
              <a:t>7</a:t>
            </a:r>
            <a:r>
              <a:rPr lang="en-US" sz="2000" b="1"/>
              <a:t> and 4.4</a:t>
            </a:r>
            <a:r>
              <a:rPr lang="en-US" sz="2000" b="1" baseline="-25000"/>
              <a:t>16</a:t>
            </a:r>
            <a:r>
              <a:rPr lang="en-US" sz="2000" b="1"/>
              <a:t> helices</a:t>
            </a:r>
            <a:r>
              <a:rPr lang="en-US" sz="2000"/>
              <a:t>:  The 1st number tells you how many amino acids exist per turn and the second tells you how many atoms are in the H-bond ring made b/w H-bonded residues</a:t>
            </a:r>
          </a:p>
          <a:p>
            <a:pPr marL="609600" indent="-609600">
              <a:buFontTx/>
              <a:buAutoNum type="arabicPeriod"/>
            </a:pPr>
            <a:endParaRPr lang="en-US" sz="2000"/>
          </a:p>
          <a:p>
            <a:pPr marL="609600" indent="-609600">
              <a:buFontTx/>
              <a:buAutoNum type="arabicPeriod"/>
            </a:pPr>
            <a:endParaRPr lang="en-US" sz="2000"/>
          </a:p>
          <a:p>
            <a:pPr marL="609600" indent="-609600">
              <a:buFontTx/>
              <a:buAutoNum type="arabicPeriod"/>
            </a:pPr>
            <a:r>
              <a:rPr lang="en-US" sz="2000" b="1">
                <a:latin typeface="Symbol" pitchFamily="18" charset="2"/>
                <a:sym typeface="Symbol" pitchFamily="18" charset="2"/>
              </a:rPr>
              <a:t></a:t>
            </a:r>
            <a:r>
              <a:rPr lang="en-US" sz="2000" b="1"/>
              <a:t>-bulge</a:t>
            </a:r>
            <a:r>
              <a:rPr lang="en-US" sz="2000"/>
              <a:t>:  An irregularity in antiparallel </a:t>
            </a:r>
            <a:r>
              <a:rPr lang="en-US" sz="2000">
                <a:latin typeface="Symbol" pitchFamily="18" charset="2"/>
                <a:sym typeface="Symbol" pitchFamily="18" charset="2"/>
              </a:rPr>
              <a:t></a:t>
            </a:r>
            <a:r>
              <a:rPr lang="en-US" sz="2000"/>
              <a:t>-sheets</a:t>
            </a:r>
            <a:endParaRPr lang="en-US" sz="2800"/>
          </a:p>
          <a:p>
            <a:pPr marL="609600" indent="-609600">
              <a:buFontTx/>
              <a:buAutoNum type="arabicPeriod"/>
            </a:pPr>
            <a:endParaRPr lang="en-US" sz="2800"/>
          </a:p>
        </p:txBody>
      </p:sp>
      <p:pic>
        <p:nvPicPr>
          <p:cNvPr id="505860" name="Picture 4" descr="04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267200"/>
            <a:ext cx="3797300" cy="2298700"/>
          </a:xfrm>
          <a:prstGeom prst="rect">
            <a:avLst/>
          </a:prstGeom>
          <a:noFill/>
        </p:spPr>
      </p:pic>
      <p:pic>
        <p:nvPicPr>
          <p:cNvPr id="505861" name="Picture 5" descr="310_helix_topvie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600200"/>
            <a:ext cx="2247900" cy="2236788"/>
          </a:xfrm>
          <a:prstGeom prst="rect">
            <a:avLst/>
          </a:prstGeom>
          <a:noFill/>
        </p:spPr>
      </p:pic>
      <p:pic>
        <p:nvPicPr>
          <p:cNvPr id="505862" name="Picture 6" descr="3_10_helix_neg49_neg26_sidevie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1143000"/>
            <a:ext cx="2230438" cy="2971800"/>
          </a:xfrm>
          <a:prstGeom prst="rect">
            <a:avLst/>
          </a:prstGeom>
          <a:noFill/>
        </p:spPr>
      </p:pic>
      <p:sp>
        <p:nvSpPr>
          <p:cNvPr id="505863" name="Text Box 7"/>
          <p:cNvSpPr txBox="1">
            <a:spLocks noChangeArrowheads="1"/>
          </p:cNvSpPr>
          <p:nvPr/>
        </p:nvSpPr>
        <p:spPr bwMode="auto">
          <a:xfrm>
            <a:off x="5715000" y="1676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</a:t>
            </a:r>
            <a:r>
              <a:rPr lang="en-US" baseline="-25000">
                <a:solidFill>
                  <a:srgbClr val="000000"/>
                </a:solidFill>
              </a:rPr>
              <a:t>10</a:t>
            </a:r>
            <a:r>
              <a:rPr lang="en-US">
                <a:solidFill>
                  <a:srgbClr val="000000"/>
                </a:solidFill>
              </a:rPr>
              <a:t> helix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Reverse Turns</a:t>
            </a:r>
            <a:endParaRPr lang="en-US"/>
          </a:p>
        </p:txBody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r>
              <a:rPr lang="en-US" sz="2400"/>
              <a:t>A structure that reverses the direction of the amino acid chain</a:t>
            </a:r>
          </a:p>
          <a:p>
            <a:r>
              <a:rPr lang="en-US" sz="2400"/>
              <a:t>Glycine is often found in turns.  Why?</a:t>
            </a:r>
          </a:p>
          <a:p>
            <a:r>
              <a:rPr lang="en-US" sz="2400"/>
              <a:t>Proline is often found in turns, why?</a:t>
            </a:r>
            <a:endParaRPr lang="en-US"/>
          </a:p>
        </p:txBody>
      </p:sp>
      <p:pic>
        <p:nvPicPr>
          <p:cNvPr id="506884" name="Picture 4" descr="0407"/>
          <p:cNvPicPr>
            <a:picLocks noChangeAspect="1" noChangeArrowheads="1"/>
          </p:cNvPicPr>
          <p:nvPr/>
        </p:nvPicPr>
        <p:blipFill>
          <a:blip r:embed="rId3" cstate="print"/>
          <a:srcRect b="26814"/>
          <a:stretch>
            <a:fillRect/>
          </a:stretch>
        </p:blipFill>
        <p:spPr bwMode="auto">
          <a:xfrm>
            <a:off x="838200" y="3048000"/>
            <a:ext cx="7454900" cy="2209800"/>
          </a:xfrm>
          <a:prstGeom prst="rect">
            <a:avLst/>
          </a:prstGeom>
          <a:noFill/>
        </p:spPr>
      </p:pic>
      <p:sp>
        <p:nvSpPr>
          <p:cNvPr id="506885" name="Text Box 5"/>
          <p:cNvSpPr txBox="1">
            <a:spLocks noChangeArrowheads="1"/>
          </p:cNvSpPr>
          <p:nvPr/>
        </p:nvSpPr>
        <p:spPr bwMode="auto">
          <a:xfrm>
            <a:off x="838200" y="5334000"/>
            <a:ext cx="22860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u="sng"/>
              <a:t>Type I Turn</a:t>
            </a:r>
            <a:r>
              <a:rPr lang="en-US" sz="1400"/>
              <a:t>:</a:t>
            </a:r>
          </a:p>
          <a:p>
            <a:pPr>
              <a:spcBef>
                <a:spcPct val="50000"/>
              </a:spcBef>
            </a:pPr>
            <a:r>
              <a:rPr lang="en-US" sz="1400"/>
              <a:t>Any amino acid can be at position 3</a:t>
            </a:r>
            <a:endParaRPr lang="en-US"/>
          </a:p>
        </p:txBody>
      </p:sp>
      <p:sp>
        <p:nvSpPr>
          <p:cNvPr id="506886" name="Text Box 6"/>
          <p:cNvSpPr txBox="1">
            <a:spLocks noChangeArrowheads="1"/>
          </p:cNvSpPr>
          <p:nvPr/>
        </p:nvSpPr>
        <p:spPr bwMode="auto">
          <a:xfrm>
            <a:off x="3429000" y="5334000"/>
            <a:ext cx="22860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u="sng"/>
              <a:t>Type II Turn</a:t>
            </a:r>
            <a:r>
              <a:rPr lang="en-US" sz="1400"/>
              <a:t>:</a:t>
            </a:r>
          </a:p>
          <a:p>
            <a:pPr>
              <a:spcBef>
                <a:spcPct val="50000"/>
              </a:spcBef>
            </a:pPr>
            <a:r>
              <a:rPr lang="en-US" sz="1400"/>
              <a:t>Glycine must be at position 3</a:t>
            </a:r>
            <a:endParaRPr lang="en-US"/>
          </a:p>
        </p:txBody>
      </p:sp>
      <p:sp>
        <p:nvSpPr>
          <p:cNvPr id="506887" name="Text Box 7"/>
          <p:cNvSpPr txBox="1">
            <a:spLocks noChangeArrowheads="1"/>
          </p:cNvSpPr>
          <p:nvPr/>
        </p:nvSpPr>
        <p:spPr bwMode="auto">
          <a:xfrm>
            <a:off x="5943600" y="5334000"/>
            <a:ext cx="22860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u="sng"/>
              <a:t>Type II Turn with Proline</a:t>
            </a:r>
            <a:r>
              <a:rPr lang="en-US" sz="1400"/>
              <a:t>:</a:t>
            </a:r>
          </a:p>
          <a:p>
            <a:pPr>
              <a:spcBef>
                <a:spcPct val="50000"/>
              </a:spcBef>
            </a:pPr>
            <a:r>
              <a:rPr lang="en-US" sz="1400"/>
              <a:t>Proline is at position 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Motifs</a:t>
            </a:r>
            <a:endParaRPr lang="en-US"/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3276600" cy="5334000"/>
          </a:xfrm>
        </p:spPr>
        <p:txBody>
          <a:bodyPr/>
          <a:lstStyle/>
          <a:p>
            <a:r>
              <a:rPr lang="en-US" sz="2800"/>
              <a:t>Stretches of amino acids can fold into different combinations of secondary structural elements that interact</a:t>
            </a:r>
          </a:p>
          <a:p>
            <a:pPr lvl="1"/>
            <a:r>
              <a:rPr lang="en-US" sz="2400"/>
              <a:t>These combinations are called motifs</a:t>
            </a:r>
          </a:p>
          <a:p>
            <a:pPr lvl="1"/>
            <a:endParaRPr lang="en-US" sz="2400"/>
          </a:p>
        </p:txBody>
      </p:sp>
      <p:pic>
        <p:nvPicPr>
          <p:cNvPr id="507908" name="Picture 4" descr="0408"/>
          <p:cNvPicPr>
            <a:picLocks noChangeAspect="1" noChangeArrowheads="1"/>
          </p:cNvPicPr>
          <p:nvPr/>
        </p:nvPicPr>
        <p:blipFill>
          <a:blip r:embed="rId3" cstate="print"/>
          <a:srcRect r="50136"/>
          <a:stretch>
            <a:fillRect/>
          </a:stretch>
        </p:blipFill>
        <p:spPr bwMode="auto">
          <a:xfrm>
            <a:off x="5029200" y="1219200"/>
            <a:ext cx="2789238" cy="5486400"/>
          </a:xfrm>
          <a:prstGeom prst="rect">
            <a:avLst/>
          </a:prstGeom>
          <a:noFill/>
        </p:spPr>
      </p:pic>
      <p:sp>
        <p:nvSpPr>
          <p:cNvPr id="507909" name="Text Box 5"/>
          <p:cNvSpPr txBox="1">
            <a:spLocks noChangeArrowheads="1"/>
          </p:cNvSpPr>
          <p:nvPr/>
        </p:nvSpPr>
        <p:spPr bwMode="auto">
          <a:xfrm>
            <a:off x="7832725" y="1960563"/>
            <a:ext cx="447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Symbol" pitchFamily="18" charset="2"/>
                <a:sym typeface="Symbol" pitchFamily="18" charset="2"/>
              </a:rPr>
              <a:t></a:t>
            </a:r>
            <a:endParaRPr lang="en-US" sz="1200"/>
          </a:p>
        </p:txBody>
      </p:sp>
      <p:sp>
        <p:nvSpPr>
          <p:cNvPr id="507910" name="Text Box 6"/>
          <p:cNvSpPr txBox="1">
            <a:spLocks noChangeArrowheads="1"/>
          </p:cNvSpPr>
          <p:nvPr/>
        </p:nvSpPr>
        <p:spPr bwMode="auto">
          <a:xfrm>
            <a:off x="7848600" y="4419600"/>
            <a:ext cx="952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Symbol" pitchFamily="18" charset="2"/>
                <a:sym typeface="Symbol" pitchFamily="18" charset="2"/>
              </a:rPr>
              <a:t></a:t>
            </a:r>
            <a:r>
              <a:rPr lang="en-US" sz="1200"/>
              <a:t>meander</a:t>
            </a:r>
            <a:endParaRPr lang="en-US"/>
          </a:p>
        </p:txBody>
      </p:sp>
      <p:sp>
        <p:nvSpPr>
          <p:cNvPr id="507911" name="Text Box 7"/>
          <p:cNvSpPr txBox="1">
            <a:spLocks noChangeArrowheads="1"/>
          </p:cNvSpPr>
          <p:nvPr/>
        </p:nvSpPr>
        <p:spPr bwMode="auto">
          <a:xfrm>
            <a:off x="7848600" y="3200400"/>
            <a:ext cx="460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Symbol" pitchFamily="18" charset="2"/>
                <a:sym typeface="Symbol" pitchFamily="18" charset="2"/>
              </a:rPr>
              <a:t></a:t>
            </a:r>
          </a:p>
        </p:txBody>
      </p:sp>
      <p:sp>
        <p:nvSpPr>
          <p:cNvPr id="507912" name="Text Box 8"/>
          <p:cNvSpPr txBox="1">
            <a:spLocks noChangeArrowheads="1"/>
          </p:cNvSpPr>
          <p:nvPr/>
        </p:nvSpPr>
        <p:spPr bwMode="auto">
          <a:xfrm>
            <a:off x="7848600" y="5867400"/>
            <a:ext cx="904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Greek Key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Motifs</a:t>
            </a:r>
            <a:endParaRPr lang="en-US"/>
          </a:p>
        </p:txBody>
      </p:sp>
      <p:pic>
        <p:nvPicPr>
          <p:cNvPr id="508931" name="Picture 3" descr="04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19200"/>
            <a:ext cx="7150100" cy="5448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3400"/>
              <a:t>Domains and Tertiary Structure</a:t>
            </a:r>
            <a:endParaRPr lang="en-US"/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r>
              <a:rPr lang="en-US" sz="2800"/>
              <a:t>Several motifs pack together to form </a:t>
            </a:r>
            <a:r>
              <a:rPr lang="en-US" sz="2800" u="sng"/>
              <a:t>Domains</a:t>
            </a:r>
            <a:endParaRPr lang="en-US" sz="2800"/>
          </a:p>
          <a:p>
            <a:pPr lvl="1"/>
            <a:r>
              <a:rPr lang="en-US" sz="2400"/>
              <a:t>A protein Domain is a stable unit of protein structure that will fold spontaneously</a:t>
            </a:r>
          </a:p>
          <a:p>
            <a:pPr lvl="1"/>
            <a:r>
              <a:rPr lang="en-US" sz="2400"/>
              <a:t>Domains have similar function in different proteins</a:t>
            </a:r>
          </a:p>
          <a:p>
            <a:pPr lvl="2"/>
            <a:r>
              <a:rPr lang="en-US" sz="2000"/>
              <a:t>Domains tend to evolve as a unit.</a:t>
            </a:r>
          </a:p>
          <a:p>
            <a:endParaRPr lang="en-US" sz="2800"/>
          </a:p>
          <a:p>
            <a:r>
              <a:rPr lang="en-US" sz="2800"/>
              <a:t>There are some good websites to look at protein domains:</a:t>
            </a:r>
          </a:p>
          <a:p>
            <a:pPr lvl="1"/>
            <a:r>
              <a:rPr lang="en-US" sz="2400"/>
              <a:t>CATH:  www.cathdb.info</a:t>
            </a:r>
          </a:p>
          <a:p>
            <a:pPr lvl="1"/>
            <a:r>
              <a:rPr lang="en-US" sz="2400"/>
              <a:t>SCOP:  scop.mrc-lmb.cam.ac.uk/scop/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Tertiary (3°) Structure</a:t>
            </a:r>
            <a:endParaRPr lang="en-US"/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447800"/>
            <a:ext cx="3429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Many all </a:t>
            </a:r>
            <a:r>
              <a:rPr lang="en-US" sz="2400">
                <a:latin typeface="Symbol" pitchFamily="18" charset="2"/>
                <a:sym typeface="Symbol" pitchFamily="18" charset="2"/>
              </a:rPr>
              <a:t></a:t>
            </a:r>
            <a:r>
              <a:rPr lang="en-US" sz="2400"/>
              <a:t>-helix proteins exist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Myoglobin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The </a:t>
            </a:r>
            <a:r>
              <a:rPr lang="en-US" sz="2400">
                <a:latin typeface="Symbol" pitchFamily="18" charset="2"/>
                <a:sym typeface="Symbol" pitchFamily="18" charset="2"/>
              </a:rPr>
              <a:t></a:t>
            </a:r>
            <a:r>
              <a:rPr lang="en-US" sz="2400"/>
              <a:t>-barrel domain is seen in many proteins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Xylanase C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</p:txBody>
      </p:sp>
      <p:pic>
        <p:nvPicPr>
          <p:cNvPr id="510982" name="myoglobin.mpg" descr="Macintosh HD:Users:jason:Documents:My Documents:Current Courses:CHEM106 Spring 2010:images:myoglobin.mpg">
            <a:hlinkClick r:id="" action="ppaction://media"/>
          </p:cNvPr>
          <p:cNvPicPr>
            <a:picLocks noRot="1" noChangeAspect="1" noChangeArrowheads="1"/>
          </p:cNvPicPr>
          <p:nvPr>
            <a:quickTime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371600"/>
            <a:ext cx="2489200" cy="2489200"/>
          </a:xfrm>
          <a:prstGeom prst="rect">
            <a:avLst/>
          </a:prstGeom>
          <a:noFill/>
        </p:spPr>
      </p:pic>
      <p:pic>
        <p:nvPicPr>
          <p:cNvPr id="510983" name="xync.mpg" descr="Macintosh HD:Users:jason:Documents:My Documents:Current Courses:CHEM106 Spring 2010:images:xync.mpg">
            <a:hlinkClick r:id="" action="ppaction://media"/>
          </p:cNvPr>
          <p:cNvPicPr>
            <a:picLocks noRot="1" noChangeAspect="1" noChangeArrowheads="1"/>
          </p:cNvPicPr>
          <p:nvPr>
            <a:quickTimeFile r:link="rId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2600" y="4191000"/>
            <a:ext cx="2489200" cy="2239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09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109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1098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09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109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0982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1098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109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109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098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400"/>
              <a:t>Tertiary Structure</a:t>
            </a:r>
            <a:endParaRPr lang="en-US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r>
              <a:rPr lang="en-US" sz="2400"/>
              <a:t>The three dimensional arrangement of all atoms in the molecule</a:t>
            </a:r>
          </a:p>
          <a:p>
            <a:r>
              <a:rPr lang="en-US" sz="2400"/>
              <a:t>This includes any non-amino acid atoms such as porphyrin rings and metal ions</a:t>
            </a:r>
          </a:p>
          <a:p>
            <a:r>
              <a:rPr lang="en-US" sz="2400"/>
              <a:t>The overall shape of most proteins is either </a:t>
            </a:r>
            <a:r>
              <a:rPr lang="en-US" sz="2400" u="sng"/>
              <a:t>fibrous</a:t>
            </a:r>
            <a:r>
              <a:rPr lang="en-US" sz="2400"/>
              <a:t> or </a:t>
            </a:r>
            <a:r>
              <a:rPr lang="en-US" sz="2400" u="sng"/>
              <a:t>globular</a:t>
            </a:r>
            <a:endParaRPr lang="en-US"/>
          </a:p>
        </p:txBody>
      </p:sp>
      <p:pic>
        <p:nvPicPr>
          <p:cNvPr id="512004" name="Picture 4" descr="0412"/>
          <p:cNvPicPr>
            <a:picLocks noChangeAspect="1" noChangeArrowheads="1"/>
          </p:cNvPicPr>
          <p:nvPr/>
        </p:nvPicPr>
        <p:blipFill>
          <a:blip r:embed="rId3" cstate="print"/>
          <a:srcRect b="22824"/>
          <a:stretch>
            <a:fillRect/>
          </a:stretch>
        </p:blipFill>
        <p:spPr bwMode="auto">
          <a:xfrm>
            <a:off x="1905000" y="3657600"/>
            <a:ext cx="5334000" cy="2705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r>
              <a:rPr lang="en-US" sz="3000"/>
              <a:t>Forces Important in Maintaining Tertiary Structure</a:t>
            </a:r>
            <a:endParaRPr lang="en-US"/>
          </a:p>
        </p:txBody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47244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sz="2400"/>
              <a:t>Peptide bonds = Covalent bonds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2° and 3° structures = Noncovalent interactions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Let’s look at these non-covalent interactions:</a:t>
            </a:r>
            <a:endParaRPr lang="en-US" sz="2800"/>
          </a:p>
          <a:p>
            <a:pPr marL="990600" lvl="1" indent="-533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400"/>
              <a:t>Hydrogen bonding:  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H-bonds between backbone atoms (C=O and H-N)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H-bonds between sidechains (COO- and -O-H)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400"/>
              <a:t> Hydrophobic interactions: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Nonpolar amino acids tend to be found in the core of the protein due to phydrophobic interactions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400"/>
              <a:t>Electrostatic Interactions: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Metal/Side Chain interactions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Side chain/Ion interactions</a:t>
            </a:r>
          </a:p>
          <a:p>
            <a:pPr marL="990600" lvl="1" indent="-533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US" sz="2400"/>
              <a:t>Disulfide bonds: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Two cysteine side chains can form S-S bonds, thereby linking two different sections of the polypeptide chain together</a:t>
            </a:r>
          </a:p>
          <a:p>
            <a:pPr marL="1371600" lvl="2" indent="-45720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000"/>
              <a:t>Not every protein has disulfide bonds!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50" name="Picture 2" descr="04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" y="1192213"/>
            <a:ext cx="8966200" cy="4473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000"/>
              <a:t>Methods for Determining Protein Structure</a:t>
            </a:r>
            <a:endParaRPr lang="en-US"/>
          </a:p>
        </p:txBody>
      </p:sp>
      <p:pic>
        <p:nvPicPr>
          <p:cNvPr id="515077" name="Picture 5" descr="041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3276600" cy="3062288"/>
          </a:xfrm>
          <a:prstGeom prst="rect">
            <a:avLst/>
          </a:prstGeom>
          <a:noFill/>
        </p:spPr>
      </p:pic>
      <p:pic>
        <p:nvPicPr>
          <p:cNvPr id="515078" name="Picture 6" descr="0414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838200"/>
            <a:ext cx="2587625" cy="4989513"/>
          </a:xfrm>
          <a:prstGeom prst="rect">
            <a:avLst/>
          </a:prstGeom>
          <a:noFill/>
        </p:spPr>
      </p:pic>
      <p:pic>
        <p:nvPicPr>
          <p:cNvPr id="515079" name="Picture 7" descr="0414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352800"/>
            <a:ext cx="1966913" cy="3295650"/>
          </a:xfrm>
          <a:prstGeom prst="rect">
            <a:avLst/>
          </a:prstGeom>
          <a:noFill/>
        </p:spPr>
      </p:pic>
      <p:sp>
        <p:nvSpPr>
          <p:cNvPr id="515080" name="Text Box 8"/>
          <p:cNvSpPr txBox="1">
            <a:spLocks noChangeArrowheads="1"/>
          </p:cNvSpPr>
          <p:nvPr/>
        </p:nvSpPr>
        <p:spPr bwMode="auto">
          <a:xfrm>
            <a:off x="381000" y="4572000"/>
            <a:ext cx="311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X-ray Crystallography</a:t>
            </a:r>
          </a:p>
        </p:txBody>
      </p:sp>
      <p:sp>
        <p:nvSpPr>
          <p:cNvPr id="515081" name="Text Box 9"/>
          <p:cNvSpPr txBox="1">
            <a:spLocks noChangeArrowheads="1"/>
          </p:cNvSpPr>
          <p:nvPr/>
        </p:nvSpPr>
        <p:spPr bwMode="auto">
          <a:xfrm>
            <a:off x="6248400" y="5791200"/>
            <a:ext cx="2809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NMR Spectroscopy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3200"/>
              <a:t>Protein Structure:  Quaternary Structure</a:t>
            </a:r>
            <a:endParaRPr lang="en-US"/>
          </a:p>
        </p:txBody>
      </p:sp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quaternary structure of a protein (4°) is the collection of discrete tertiary structures.</a:t>
            </a:r>
          </a:p>
          <a:p>
            <a:pPr>
              <a:lnSpc>
                <a:spcPct val="90000"/>
              </a:lnSpc>
            </a:pPr>
            <a:r>
              <a:rPr lang="en-US" sz="2800"/>
              <a:t>For example:  Hemoglobin is a dimeric  protein comprised of an </a:t>
            </a:r>
            <a:r>
              <a:rPr lang="en-US" sz="2800">
                <a:latin typeface="Symbol" pitchFamily="18" charset="2"/>
                <a:sym typeface="Symbol" pitchFamily="18" charset="2"/>
              </a:rPr>
              <a:t></a:t>
            </a:r>
            <a:r>
              <a:rPr lang="en-US" sz="2800"/>
              <a:t> and a </a:t>
            </a:r>
            <a:r>
              <a:rPr lang="en-US" sz="2800">
                <a:latin typeface="Symbol" pitchFamily="18" charset="2"/>
                <a:sym typeface="Symbol" pitchFamily="18" charset="2"/>
              </a:rPr>
              <a:t></a:t>
            </a:r>
            <a:r>
              <a:rPr lang="en-US" sz="2800"/>
              <a:t> subunit.</a:t>
            </a:r>
          </a:p>
          <a:p>
            <a:pPr>
              <a:lnSpc>
                <a:spcPct val="90000"/>
              </a:lnSpc>
            </a:pPr>
            <a:r>
              <a:rPr lang="en-US" sz="2800"/>
              <a:t>The functional form of hemoglobin found in red blood cells is actually a dimer of the </a:t>
            </a:r>
            <a:r>
              <a:rPr lang="en-US" sz="2800">
                <a:latin typeface="Symbol" pitchFamily="18" charset="2"/>
                <a:sym typeface="Symbol" pitchFamily="18" charset="2"/>
              </a:rPr>
              <a:t></a:t>
            </a:r>
            <a:r>
              <a:rPr lang="en-US" sz="2800"/>
              <a:t>/</a:t>
            </a:r>
            <a:r>
              <a:rPr lang="en-US" sz="2800">
                <a:latin typeface="Symbol" pitchFamily="18" charset="2"/>
                <a:sym typeface="Symbol" pitchFamily="18" charset="2"/>
              </a:rPr>
              <a:t></a:t>
            </a:r>
            <a:r>
              <a:rPr lang="en-US" sz="2800"/>
              <a:t> dimers.</a:t>
            </a:r>
          </a:p>
          <a:p>
            <a:pPr>
              <a:lnSpc>
                <a:spcPct val="90000"/>
              </a:lnSpc>
            </a:pPr>
            <a:r>
              <a:rPr lang="en-US" sz="2800"/>
              <a:t>The quaternary structure of active hemoglobin is therefore 2</a:t>
            </a:r>
            <a:r>
              <a:rPr lang="en-US" sz="2800">
                <a:latin typeface="Symbol" pitchFamily="18" charset="2"/>
                <a:sym typeface="Symbol" pitchFamily="18" charset="2"/>
              </a:rPr>
              <a:t></a:t>
            </a:r>
            <a:r>
              <a:rPr lang="en-US" sz="2800"/>
              <a:t>subunits</a:t>
            </a:r>
            <a:r>
              <a:rPr lang="en-US" sz="2800">
                <a:latin typeface="Symbol" pitchFamily="18" charset="2"/>
                <a:sym typeface="Symbol" pitchFamily="18" charset="2"/>
              </a:rPr>
              <a:t></a:t>
            </a:r>
            <a:r>
              <a:rPr lang="en-US" sz="2800"/>
              <a:t>and</a:t>
            </a:r>
            <a:r>
              <a:rPr lang="en-US" sz="2800">
                <a:latin typeface="Symbol" pitchFamily="18" charset="2"/>
                <a:sym typeface="Symbol" pitchFamily="18" charset="2"/>
              </a:rPr>
              <a:t></a:t>
            </a:r>
            <a:r>
              <a:rPr lang="en-US" sz="2800"/>
              <a:t>subunits</a:t>
            </a:r>
            <a:r>
              <a:rPr lang="en-US" sz="2800">
                <a:latin typeface="Symbol" pitchFamily="18" charset="2"/>
                <a:sym typeface="Symbol" pitchFamily="18" charset="2"/>
              </a:rPr>
              <a:t></a:t>
            </a:r>
            <a:r>
              <a:rPr lang="en-US" sz="2800"/>
              <a:t> </a:t>
            </a:r>
          </a:p>
          <a:p>
            <a:pPr>
              <a:lnSpc>
                <a:spcPct val="90000"/>
              </a:lnSpc>
            </a:pPr>
            <a:r>
              <a:rPr lang="en-US" sz="2800"/>
              <a:t>Many proteins are monomers; their quaternary structure is the same as their tertiary structure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3">
      <a:dk1>
        <a:srgbClr val="C3BC0A"/>
      </a:dk1>
      <a:lt1>
        <a:srgbClr val="FEF913"/>
      </a:lt1>
      <a:dk2>
        <a:srgbClr val="0B17FF"/>
      </a:dk2>
      <a:lt2>
        <a:srgbClr val="FFFC29"/>
      </a:lt2>
      <a:accent1>
        <a:srgbClr val="BBE0E3"/>
      </a:accent1>
      <a:accent2>
        <a:srgbClr val="333399"/>
      </a:accent2>
      <a:accent3>
        <a:srgbClr val="AAABFF"/>
      </a:accent3>
      <a:accent4>
        <a:srgbClr val="D9D50E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C3BC0A"/>
        </a:dk1>
        <a:lt1>
          <a:srgbClr val="FEF913"/>
        </a:lt1>
        <a:dk2>
          <a:srgbClr val="0B17FF"/>
        </a:dk2>
        <a:lt2>
          <a:srgbClr val="FFFC29"/>
        </a:lt2>
        <a:accent1>
          <a:srgbClr val="BBE0E3"/>
        </a:accent1>
        <a:accent2>
          <a:srgbClr val="333399"/>
        </a:accent2>
        <a:accent3>
          <a:srgbClr val="AAABFF"/>
        </a:accent3>
        <a:accent4>
          <a:srgbClr val="D9D50E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4243</TotalTime>
  <Words>1222</Words>
  <Application>Microsoft Office PowerPoint</Application>
  <PresentationFormat>On-screen Show (4:3)</PresentationFormat>
  <Paragraphs>181</Paragraphs>
  <Slides>26</Slides>
  <Notes>26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ＭＳ Ｐゴシック</vt:lpstr>
      <vt:lpstr>Symbol</vt:lpstr>
      <vt:lpstr>Blank Presentation</vt:lpstr>
      <vt:lpstr>Housekeeping</vt:lpstr>
      <vt:lpstr>The Peptide Bond</vt:lpstr>
      <vt:lpstr>The Peptide Bond</vt:lpstr>
      <vt:lpstr>Proteins</vt:lpstr>
      <vt:lpstr>Proteins</vt:lpstr>
      <vt:lpstr>Protein Structure:  Primary (1°) Structure</vt:lpstr>
      <vt:lpstr>Proteins:  Secondary (2°) Structure</vt:lpstr>
      <vt:lpstr>Slide 8</vt:lpstr>
      <vt:lpstr>Ramachandran Plot</vt:lpstr>
      <vt:lpstr>Secondary Structures:  -helices and -sheets</vt:lpstr>
      <vt:lpstr>-helices</vt:lpstr>
      <vt:lpstr>Slide 12</vt:lpstr>
      <vt:lpstr>-helices</vt:lpstr>
      <vt:lpstr>-sheets</vt:lpstr>
      <vt:lpstr>Slide 15</vt:lpstr>
      <vt:lpstr>Secondary Structural Elements other than  -helices and -sheets</vt:lpstr>
      <vt:lpstr>Reverse Turns</vt:lpstr>
      <vt:lpstr>Motifs</vt:lpstr>
      <vt:lpstr>Motifs</vt:lpstr>
      <vt:lpstr>Domains and Tertiary Structure</vt:lpstr>
      <vt:lpstr>Tertiary (3°) Structure</vt:lpstr>
      <vt:lpstr>Tertiary Structure</vt:lpstr>
      <vt:lpstr>Forces Important in Maintaining Tertiary Structure</vt:lpstr>
      <vt:lpstr>Slide 24</vt:lpstr>
      <vt:lpstr>Methods for Determining Protein Structure</vt:lpstr>
      <vt:lpstr>Protein Structure:  Quaternary Structure</vt:lpstr>
    </vt:vector>
  </TitlesOfParts>
  <Company>Jason Hurlbert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Properties</dc:title>
  <dc:creator>Jason Hurlbert</dc:creator>
  <cp:lastModifiedBy>Vondrasek</cp:lastModifiedBy>
  <cp:revision>203</cp:revision>
  <dcterms:created xsi:type="dcterms:W3CDTF">2009-08-25T18:30:19Z</dcterms:created>
  <dcterms:modified xsi:type="dcterms:W3CDTF">2015-03-24T12:15:09Z</dcterms:modified>
</cp:coreProperties>
</file>