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379" r:id="rId2"/>
    <p:sldId id="541" r:id="rId3"/>
    <p:sldId id="570" r:id="rId4"/>
    <p:sldId id="595" r:id="rId5"/>
    <p:sldId id="596" r:id="rId6"/>
    <p:sldId id="568" r:id="rId7"/>
    <p:sldId id="569" r:id="rId8"/>
    <p:sldId id="607" r:id="rId9"/>
    <p:sldId id="594" r:id="rId10"/>
    <p:sldId id="571" r:id="rId11"/>
    <p:sldId id="597" r:id="rId12"/>
    <p:sldId id="572" r:id="rId13"/>
    <p:sldId id="573" r:id="rId14"/>
    <p:sldId id="574" r:id="rId15"/>
    <p:sldId id="575" r:id="rId16"/>
    <p:sldId id="576" r:id="rId17"/>
    <p:sldId id="577" r:id="rId18"/>
    <p:sldId id="578" r:id="rId19"/>
    <p:sldId id="579" r:id="rId20"/>
    <p:sldId id="580" r:id="rId21"/>
    <p:sldId id="581" r:id="rId22"/>
    <p:sldId id="582" r:id="rId23"/>
    <p:sldId id="583" r:id="rId24"/>
    <p:sldId id="600" r:id="rId25"/>
    <p:sldId id="599" r:id="rId26"/>
    <p:sldId id="587" r:id="rId27"/>
    <p:sldId id="588" r:id="rId28"/>
    <p:sldId id="589" r:id="rId29"/>
    <p:sldId id="598" r:id="rId30"/>
    <p:sldId id="608" r:id="rId31"/>
    <p:sldId id="590" r:id="rId32"/>
    <p:sldId id="591" r:id="rId33"/>
    <p:sldId id="592" r:id="rId34"/>
    <p:sldId id="609" r:id="rId35"/>
    <p:sldId id="593" r:id="rId36"/>
    <p:sldId id="604" r:id="rId37"/>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590" autoAdjust="0"/>
  </p:normalViewPr>
  <p:slideViewPr>
    <p:cSldViewPr>
      <p:cViewPr>
        <p:scale>
          <a:sx n="75" d="100"/>
          <a:sy n="75" d="100"/>
        </p:scale>
        <p:origin x="-906"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a:latin typeface="Times New Roman" pitchFamily="18" charset="0"/>
              </a:defRPr>
            </a:lvl1pPr>
          </a:lstStyle>
          <a:p>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a:latin typeface="Times New Roman" pitchFamily="18" charset="0"/>
              </a:defRPr>
            </a:lvl1pPr>
          </a:lstStyle>
          <a:p>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a:latin typeface="Times New Roman" pitchFamily="18" charset="0"/>
              </a:defRPr>
            </a:lvl1pPr>
          </a:lstStyle>
          <a:p>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a:latin typeface="Times New Roman" pitchFamily="18" charset="0"/>
              </a:defRPr>
            </a:lvl1pPr>
          </a:lstStyle>
          <a:p>
            <a:fld id="{4978EC3D-65D4-40D7-9077-E15CF97F0E2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a:latin typeface="Times New Roman" pitchFamily="18" charset="0"/>
              </a:defRPr>
            </a:lvl1pPr>
          </a:lstStyle>
          <a:p>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a:latin typeface="Times New Roman" pitchFamily="18" charset="0"/>
              </a:defRPr>
            </a:lvl1pPr>
          </a:lstStyle>
          <a:p>
            <a:endParaRPr lang="en-US"/>
          </a:p>
        </p:txBody>
      </p:sp>
      <p:sp>
        <p:nvSpPr>
          <p:cNvPr id="27652" name="Rectangle 4"/>
          <p:cNvSpPr>
            <a:spLocks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a:effectLst/>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a:latin typeface="Times New Roman" pitchFamily="18" charset="0"/>
              </a:defRPr>
            </a:lvl1pPr>
          </a:lstStyle>
          <a:p>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a:latin typeface="Times New Roman" pitchFamily="18" charset="0"/>
              </a:defRPr>
            </a:lvl1pPr>
          </a:lstStyle>
          <a:p>
            <a:fld id="{93A59184-23B1-449F-874A-40B876ED644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EEBFF-60FB-4B6F-83BC-06A56B3BC556}" type="slidenum">
              <a:rPr lang="en-US"/>
              <a:pPr/>
              <a:t>1</a:t>
            </a:fld>
            <a:endParaRPr lang="en-US"/>
          </a:p>
        </p:txBody>
      </p:sp>
      <p:sp>
        <p:nvSpPr>
          <p:cNvPr id="743426" name="Rectangle 2"/>
          <p:cNvSpPr>
            <a:spLocks noChangeArrowheads="1" noTextEdit="1"/>
          </p:cNvSpPr>
          <p:nvPr>
            <p:ph type="sldImg"/>
          </p:nvPr>
        </p:nvSpPr>
        <p:spPr>
          <a:ln/>
        </p:spPr>
      </p:sp>
      <p:sp>
        <p:nvSpPr>
          <p:cNvPr id="74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F63391-333A-4B04-8D77-85B3F9CE0F93}" type="slidenum">
              <a:rPr lang="en-US"/>
              <a:pPr/>
              <a:t>2</a:t>
            </a:fld>
            <a:endParaRPr lang="en-US"/>
          </a:p>
        </p:txBody>
      </p:sp>
      <p:sp>
        <p:nvSpPr>
          <p:cNvPr id="744450" name="Rectangle 2"/>
          <p:cNvSpPr>
            <a:spLocks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666DA4-56A5-48C6-87E2-E8C77076576A}" type="slidenum">
              <a:rPr lang="en-US"/>
              <a:pPr/>
              <a:t>3</a:t>
            </a:fld>
            <a:endParaRPr lang="en-US"/>
          </a:p>
        </p:txBody>
      </p:sp>
      <p:sp>
        <p:nvSpPr>
          <p:cNvPr id="757762" name="Rectangle 2"/>
          <p:cNvSpPr>
            <a:spLocks noChangeArrowheads="1" noTextEdit="1"/>
          </p:cNvSpPr>
          <p:nvPr>
            <p:ph type="sldImg"/>
          </p:nvPr>
        </p:nvSpPr>
        <p:spPr>
          <a:ln/>
        </p:spPr>
      </p:sp>
      <p:sp>
        <p:nvSpPr>
          <p:cNvPr id="75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796A36-716D-4A41-AB4D-4CA228C7F787}" type="slidenum">
              <a:rPr lang="en-US"/>
              <a:pPr/>
              <a:t>4</a:t>
            </a:fld>
            <a:endParaRPr lang="en-US"/>
          </a:p>
        </p:txBody>
      </p:sp>
      <p:sp>
        <p:nvSpPr>
          <p:cNvPr id="834562" name="Rectangle 2"/>
          <p:cNvSpPr>
            <a:spLocks noChangeArrowheads="1" noTextEdit="1"/>
          </p:cNvSpPr>
          <p:nvPr>
            <p:ph type="sldImg"/>
          </p:nvPr>
        </p:nvSpPr>
        <p:spPr>
          <a:ln/>
        </p:spPr>
      </p:sp>
      <p:sp>
        <p:nvSpPr>
          <p:cNvPr id="834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C209A3-13E0-4C7C-9098-4C5C237F13A5}" type="slidenum">
              <a:rPr lang="en-US"/>
              <a:pPr/>
              <a:t>5</a:t>
            </a:fld>
            <a:endParaRPr lang="en-US"/>
          </a:p>
        </p:txBody>
      </p:sp>
      <p:sp>
        <p:nvSpPr>
          <p:cNvPr id="835586" name="Rectangle 2"/>
          <p:cNvSpPr>
            <a:spLocks noChangeArrowheads="1" noTextEdit="1"/>
          </p:cNvSpPr>
          <p:nvPr>
            <p:ph type="sldImg"/>
          </p:nvPr>
        </p:nvSpPr>
        <p:spPr>
          <a:ln/>
        </p:spPr>
      </p:sp>
      <p:sp>
        <p:nvSpPr>
          <p:cNvPr id="835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39CB78-9415-4B30-9256-96FEBA63BC68}" type="slidenum">
              <a:rPr lang="en-US"/>
              <a:pPr/>
              <a:t>6</a:t>
            </a:fld>
            <a:endParaRPr lang="en-US"/>
          </a:p>
        </p:txBody>
      </p:sp>
      <p:sp>
        <p:nvSpPr>
          <p:cNvPr id="753666" name="Rectangle 2"/>
          <p:cNvSpPr>
            <a:spLocks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ABB7E-57CA-4481-8C49-5803105B2C28}" type="slidenum">
              <a:rPr lang="en-US"/>
              <a:pPr/>
              <a:t>7</a:t>
            </a:fld>
            <a:endParaRPr lang="en-US"/>
          </a:p>
        </p:txBody>
      </p:sp>
      <p:sp>
        <p:nvSpPr>
          <p:cNvPr id="755714" name="Rectangle 2"/>
          <p:cNvSpPr>
            <a:spLocks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85B5D-E47C-4BE1-AAB8-2D9FE2FA358F}" type="slidenum">
              <a:rPr lang="en-US"/>
              <a:pPr/>
              <a:t>8</a:t>
            </a:fld>
            <a:endParaRPr lang="en-US"/>
          </a:p>
        </p:txBody>
      </p:sp>
      <p:sp>
        <p:nvSpPr>
          <p:cNvPr id="831490" name="Rectangle 2"/>
          <p:cNvSpPr>
            <a:spLocks noChangeArrowheads="1" noTextEdit="1"/>
          </p:cNvSpPr>
          <p:nvPr>
            <p:ph type="sldImg"/>
          </p:nvPr>
        </p:nvSpPr>
        <p:spPr>
          <a:ln/>
        </p:spPr>
      </p:sp>
      <p:sp>
        <p:nvSpPr>
          <p:cNvPr id="831491"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5769EB-4CB6-4108-B4FB-FD05C299E617}" type="slidenum">
              <a:rPr lang="en-US"/>
              <a:pPr/>
              <a:t>9</a:t>
            </a:fld>
            <a:endParaRPr lang="en-US"/>
          </a:p>
        </p:txBody>
      </p:sp>
      <p:sp>
        <p:nvSpPr>
          <p:cNvPr id="806914" name="Rectangle 2"/>
          <p:cNvSpPr>
            <a:spLocks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34D03A-06EF-4689-A9AA-6CCFA4E609D8}" type="slidenum">
              <a:rPr lang="en-US"/>
              <a:pPr/>
              <a:t>10</a:t>
            </a:fld>
            <a:endParaRPr lang="en-US"/>
          </a:p>
        </p:txBody>
      </p:sp>
      <p:sp>
        <p:nvSpPr>
          <p:cNvPr id="759810" name="Rectangle 2"/>
          <p:cNvSpPr>
            <a:spLocks noChangeArrowheads="1" noTextEdit="1"/>
          </p:cNvSpPr>
          <p:nvPr>
            <p:ph type="sldImg"/>
          </p:nvPr>
        </p:nvSpPr>
        <p:spPr>
          <a:ln/>
        </p:spPr>
      </p:sp>
      <p:sp>
        <p:nvSpPr>
          <p:cNvPr id="75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716CA-19D8-4B50-9892-61162213FBAB}" type="slidenum">
              <a:rPr lang="en-US"/>
              <a:pPr/>
              <a:t>11</a:t>
            </a:fld>
            <a:endParaRPr lang="en-US"/>
          </a:p>
        </p:txBody>
      </p:sp>
      <p:sp>
        <p:nvSpPr>
          <p:cNvPr id="811010" name="Rectangle 2"/>
          <p:cNvSpPr>
            <a:spLocks noChangeArrowheads="1" noTextEdit="1"/>
          </p:cNvSpPr>
          <p:nvPr>
            <p:ph type="sldImg"/>
          </p:nvPr>
        </p:nvSpPr>
        <p:spPr>
          <a:ln/>
        </p:spPr>
      </p:sp>
      <p:sp>
        <p:nvSpPr>
          <p:cNvPr id="81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834B5-D5D5-4F72-8E17-9E2DEAA3A1B9}" type="slidenum">
              <a:rPr lang="en-US"/>
              <a:pPr/>
              <a:t>12</a:t>
            </a:fld>
            <a:endParaRPr lang="en-US"/>
          </a:p>
        </p:txBody>
      </p:sp>
      <p:sp>
        <p:nvSpPr>
          <p:cNvPr id="761858" name="Rectangle 2"/>
          <p:cNvSpPr>
            <a:spLocks noChangeArrowheads="1" noTextEdit="1"/>
          </p:cNvSpPr>
          <p:nvPr>
            <p:ph type="sldImg"/>
          </p:nvPr>
        </p:nvSpPr>
        <p:spPr>
          <a:ln/>
        </p:spPr>
      </p:sp>
      <p:sp>
        <p:nvSpPr>
          <p:cNvPr id="76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F76B1-216E-410F-B471-0409EEC3B58F}" type="slidenum">
              <a:rPr lang="en-US"/>
              <a:pPr/>
              <a:t>13</a:t>
            </a:fld>
            <a:endParaRPr lang="en-US"/>
          </a:p>
        </p:txBody>
      </p:sp>
      <p:sp>
        <p:nvSpPr>
          <p:cNvPr id="763906" name="Rectangle 2"/>
          <p:cNvSpPr>
            <a:spLocks noChangeArrowheads="1" noTextEdit="1"/>
          </p:cNvSpPr>
          <p:nvPr>
            <p:ph type="sldImg"/>
          </p:nvPr>
        </p:nvSpPr>
        <p:spPr>
          <a:ln/>
        </p:spPr>
      </p:sp>
      <p:sp>
        <p:nvSpPr>
          <p:cNvPr id="76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BE7FFC-2F58-4666-B3B3-1414BA02A6C1}" type="slidenum">
              <a:rPr lang="en-US"/>
              <a:pPr/>
              <a:t>14</a:t>
            </a:fld>
            <a:endParaRPr lang="en-US"/>
          </a:p>
        </p:txBody>
      </p:sp>
      <p:sp>
        <p:nvSpPr>
          <p:cNvPr id="765954" name="Rectangle 2"/>
          <p:cNvSpPr>
            <a:spLocks noChangeArrowheads="1" noTextEdit="1"/>
          </p:cNvSpPr>
          <p:nvPr>
            <p:ph type="sldImg"/>
          </p:nvPr>
        </p:nvSpPr>
        <p:spPr>
          <a:ln/>
        </p:spPr>
      </p:sp>
      <p:sp>
        <p:nvSpPr>
          <p:cNvPr id="76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45E6C-A8B8-4918-8DEC-607852016414}" type="slidenum">
              <a:rPr lang="en-US"/>
              <a:pPr/>
              <a:t>15</a:t>
            </a:fld>
            <a:endParaRPr lang="en-US"/>
          </a:p>
        </p:txBody>
      </p:sp>
      <p:sp>
        <p:nvSpPr>
          <p:cNvPr id="768002" name="Rectangle 2"/>
          <p:cNvSpPr>
            <a:spLocks noChangeArrowheads="1" noTextEdit="1"/>
          </p:cNvSpPr>
          <p:nvPr>
            <p:ph type="sldImg"/>
          </p:nvPr>
        </p:nvSpPr>
        <p:spPr>
          <a:ln/>
        </p:spPr>
      </p:sp>
      <p:sp>
        <p:nvSpPr>
          <p:cNvPr id="76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1F519-D41F-41F7-97BA-E95038E25129}" type="slidenum">
              <a:rPr lang="en-US"/>
              <a:pPr/>
              <a:t>16</a:t>
            </a:fld>
            <a:endParaRPr lang="en-US"/>
          </a:p>
        </p:txBody>
      </p:sp>
      <p:sp>
        <p:nvSpPr>
          <p:cNvPr id="770050" name="Rectangle 2"/>
          <p:cNvSpPr>
            <a:spLocks noChangeArrowheads="1" noTextEdit="1"/>
          </p:cNvSpPr>
          <p:nvPr>
            <p:ph type="sldImg"/>
          </p:nvPr>
        </p:nvSpPr>
        <p:spPr>
          <a:ln/>
        </p:spPr>
      </p:sp>
      <p:sp>
        <p:nvSpPr>
          <p:cNvPr id="77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829A3-B0AC-40BE-85C8-F8F6EB8E46D6}" type="slidenum">
              <a:rPr lang="en-US"/>
              <a:pPr/>
              <a:t>17</a:t>
            </a:fld>
            <a:endParaRPr lang="en-US"/>
          </a:p>
        </p:txBody>
      </p:sp>
      <p:sp>
        <p:nvSpPr>
          <p:cNvPr id="772098" name="Rectangle 2"/>
          <p:cNvSpPr>
            <a:spLocks noChangeArrowheads="1" noTextEdit="1"/>
          </p:cNvSpPr>
          <p:nvPr>
            <p:ph type="sldImg"/>
          </p:nvPr>
        </p:nvSpPr>
        <p:spPr>
          <a:ln/>
        </p:spPr>
      </p:sp>
      <p:sp>
        <p:nvSpPr>
          <p:cNvPr id="77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C183B5-C0ED-46B0-A98D-D2D32B438CB9}" type="slidenum">
              <a:rPr lang="en-US"/>
              <a:pPr/>
              <a:t>18</a:t>
            </a:fld>
            <a:endParaRPr lang="en-US"/>
          </a:p>
        </p:txBody>
      </p:sp>
      <p:sp>
        <p:nvSpPr>
          <p:cNvPr id="774146" name="Rectangle 2"/>
          <p:cNvSpPr>
            <a:spLocks noChangeArrowheads="1" noTextEdit="1"/>
          </p:cNvSpPr>
          <p:nvPr>
            <p:ph type="sldImg"/>
          </p:nvPr>
        </p:nvSpPr>
        <p:spPr>
          <a:ln/>
        </p:spPr>
      </p:sp>
      <p:sp>
        <p:nvSpPr>
          <p:cNvPr id="77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F66B1-A4C2-4E8F-B6E2-79117C10CAED}" type="slidenum">
              <a:rPr lang="en-US"/>
              <a:pPr/>
              <a:t>19</a:t>
            </a:fld>
            <a:endParaRPr lang="en-US"/>
          </a:p>
        </p:txBody>
      </p:sp>
      <p:sp>
        <p:nvSpPr>
          <p:cNvPr id="776194" name="Rectangle 2"/>
          <p:cNvSpPr>
            <a:spLocks noChangeArrowheads="1" noTextEdit="1"/>
          </p:cNvSpPr>
          <p:nvPr>
            <p:ph type="sldImg"/>
          </p:nvPr>
        </p:nvSpPr>
        <p:spPr>
          <a:ln/>
        </p:spPr>
      </p:sp>
      <p:sp>
        <p:nvSpPr>
          <p:cNvPr id="77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8883EC-F4E4-4998-BC9C-D885BA300CC7}" type="slidenum">
              <a:rPr lang="en-US"/>
              <a:pPr/>
              <a:t>20</a:t>
            </a:fld>
            <a:endParaRPr lang="en-US"/>
          </a:p>
        </p:txBody>
      </p:sp>
      <p:sp>
        <p:nvSpPr>
          <p:cNvPr id="778242" name="Rectangle 2"/>
          <p:cNvSpPr>
            <a:spLocks noChangeArrowheads="1" noTextEdit="1"/>
          </p:cNvSpPr>
          <p:nvPr>
            <p:ph type="sldImg"/>
          </p:nvPr>
        </p:nvSpPr>
        <p:spPr>
          <a:ln/>
        </p:spPr>
      </p:sp>
      <p:sp>
        <p:nvSpPr>
          <p:cNvPr id="77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056603-325E-4240-B410-57973A0D8623}" type="slidenum">
              <a:rPr lang="en-US"/>
              <a:pPr/>
              <a:t>21</a:t>
            </a:fld>
            <a:endParaRPr lang="en-US"/>
          </a:p>
        </p:txBody>
      </p:sp>
      <p:sp>
        <p:nvSpPr>
          <p:cNvPr id="780290" name="Rectangle 2"/>
          <p:cNvSpPr>
            <a:spLocks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E3069C-97E2-411C-B9CF-3ECDFA9475D1}" type="slidenum">
              <a:rPr lang="en-US"/>
              <a:pPr/>
              <a:t>22</a:t>
            </a:fld>
            <a:endParaRPr lang="en-US"/>
          </a:p>
        </p:txBody>
      </p:sp>
      <p:sp>
        <p:nvSpPr>
          <p:cNvPr id="782338" name="Rectangle 2"/>
          <p:cNvSpPr>
            <a:spLocks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2B74B-62EB-4172-9543-E4B2096CBEF2}" type="slidenum">
              <a:rPr lang="en-US"/>
              <a:pPr/>
              <a:t>23</a:t>
            </a:fld>
            <a:endParaRPr lang="en-US"/>
          </a:p>
        </p:txBody>
      </p:sp>
      <p:sp>
        <p:nvSpPr>
          <p:cNvPr id="784386" name="Rectangle 2"/>
          <p:cNvSpPr>
            <a:spLocks noChangeArrowheads="1" noTextEdit="1"/>
          </p:cNvSpPr>
          <p:nvPr>
            <p:ph type="sldImg"/>
          </p:nvPr>
        </p:nvSpPr>
        <p:spPr>
          <a:ln/>
        </p:spPr>
      </p:sp>
      <p:sp>
        <p:nvSpPr>
          <p:cNvPr id="78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70F473-7C0E-4E84-9AEE-587A16066AE7}" type="slidenum">
              <a:rPr lang="en-US"/>
              <a:pPr/>
              <a:t>24</a:t>
            </a:fld>
            <a:endParaRPr lang="en-US"/>
          </a:p>
        </p:txBody>
      </p:sp>
      <p:sp>
        <p:nvSpPr>
          <p:cNvPr id="817154" name="Rectangle 2"/>
          <p:cNvSpPr>
            <a:spLocks noChangeArrowheads="1" noTextEdit="1"/>
          </p:cNvSpPr>
          <p:nvPr>
            <p:ph type="sldImg"/>
          </p:nvPr>
        </p:nvSpPr>
        <p:spPr>
          <a:ln/>
        </p:spPr>
      </p:sp>
      <p:sp>
        <p:nvSpPr>
          <p:cNvPr id="81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2D971-7F47-42E1-9763-75C5F48B1D72}" type="slidenum">
              <a:rPr lang="en-US"/>
              <a:pPr/>
              <a:t>25</a:t>
            </a:fld>
            <a:endParaRPr lang="en-US"/>
          </a:p>
        </p:txBody>
      </p:sp>
      <p:sp>
        <p:nvSpPr>
          <p:cNvPr id="815106" name="Rectangle 2"/>
          <p:cNvSpPr>
            <a:spLocks noChangeArrowheads="1" noTextEdit="1"/>
          </p:cNvSpPr>
          <p:nvPr>
            <p:ph type="sldImg"/>
          </p:nvPr>
        </p:nvSpPr>
        <p:spPr>
          <a:ln/>
        </p:spPr>
      </p:sp>
      <p:sp>
        <p:nvSpPr>
          <p:cNvPr id="81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4A752D-6AAA-4E9B-AF73-A248A97AD9FD}" type="slidenum">
              <a:rPr lang="en-US"/>
              <a:pPr/>
              <a:t>26</a:t>
            </a:fld>
            <a:endParaRPr lang="en-US"/>
          </a:p>
        </p:txBody>
      </p:sp>
      <p:sp>
        <p:nvSpPr>
          <p:cNvPr id="792578" name="Rectangle 2"/>
          <p:cNvSpPr>
            <a:spLocks noChangeArrowheads="1" noTextEdit="1"/>
          </p:cNvSpPr>
          <p:nvPr>
            <p:ph type="sldImg"/>
          </p:nvPr>
        </p:nvSpPr>
        <p:spPr>
          <a:ln/>
        </p:spPr>
      </p:sp>
      <p:sp>
        <p:nvSpPr>
          <p:cNvPr id="79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7984A0-2CF9-4AF9-9C17-603CE02AB70E}" type="slidenum">
              <a:rPr lang="en-US"/>
              <a:pPr/>
              <a:t>27</a:t>
            </a:fld>
            <a:endParaRPr lang="en-US"/>
          </a:p>
        </p:txBody>
      </p:sp>
      <p:sp>
        <p:nvSpPr>
          <p:cNvPr id="794626" name="Rectangle 2"/>
          <p:cNvSpPr>
            <a:spLocks noChangeArrowheads="1" noTextEdit="1"/>
          </p:cNvSpPr>
          <p:nvPr>
            <p:ph type="sldImg"/>
          </p:nvPr>
        </p:nvSpPr>
        <p:spPr>
          <a:ln/>
        </p:spPr>
      </p:sp>
      <p:sp>
        <p:nvSpPr>
          <p:cNvPr id="79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84B95B-2AEF-4759-83F2-FBFFF1AA9CE7}" type="slidenum">
              <a:rPr lang="en-US"/>
              <a:pPr/>
              <a:t>28</a:t>
            </a:fld>
            <a:endParaRPr lang="en-US"/>
          </a:p>
        </p:txBody>
      </p:sp>
      <p:sp>
        <p:nvSpPr>
          <p:cNvPr id="796674" name="Rectangle 2"/>
          <p:cNvSpPr>
            <a:spLocks noChangeArrowheads="1" noTextEdit="1"/>
          </p:cNvSpPr>
          <p:nvPr>
            <p:ph type="sldImg"/>
          </p:nvPr>
        </p:nvSpPr>
        <p:spPr>
          <a:ln/>
        </p:spPr>
      </p:sp>
      <p:sp>
        <p:nvSpPr>
          <p:cNvPr id="79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5C36F-C456-4E10-AF8C-F2EC8CABBD8B}" type="slidenum">
              <a:rPr lang="en-US"/>
              <a:pPr/>
              <a:t>29</a:t>
            </a:fld>
            <a:endParaRPr lang="en-US"/>
          </a:p>
        </p:txBody>
      </p:sp>
      <p:sp>
        <p:nvSpPr>
          <p:cNvPr id="813058" name="Rectangle 2"/>
          <p:cNvSpPr>
            <a:spLocks noChangeArrowheads="1" noTextEdit="1"/>
          </p:cNvSpPr>
          <p:nvPr>
            <p:ph type="sldImg"/>
          </p:nvPr>
        </p:nvSpPr>
        <p:spPr>
          <a:ln/>
        </p:spPr>
      </p:sp>
      <p:sp>
        <p:nvSpPr>
          <p:cNvPr id="81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4A05CB-A19A-4538-8710-88FCD9054014}" type="slidenum">
              <a:rPr lang="en-US"/>
              <a:pPr/>
              <a:t>30</a:t>
            </a:fld>
            <a:endParaRPr lang="en-US"/>
          </a:p>
        </p:txBody>
      </p:sp>
      <p:sp>
        <p:nvSpPr>
          <p:cNvPr id="833538" name="Rectangle 2"/>
          <p:cNvSpPr>
            <a:spLocks noChangeArrowheads="1" noTextEdit="1"/>
          </p:cNvSpPr>
          <p:nvPr>
            <p:ph type="sldImg"/>
          </p:nvPr>
        </p:nvSpPr>
        <p:spPr>
          <a:ln/>
        </p:spPr>
      </p:sp>
      <p:sp>
        <p:nvSpPr>
          <p:cNvPr id="833539"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4F7F37-5B31-44DB-B7C5-9C66BCAC3B5C}" type="slidenum">
              <a:rPr lang="en-US"/>
              <a:pPr/>
              <a:t>31</a:t>
            </a:fld>
            <a:endParaRPr lang="en-US"/>
          </a:p>
        </p:txBody>
      </p:sp>
      <p:sp>
        <p:nvSpPr>
          <p:cNvPr id="798722" name="Rectangle 2"/>
          <p:cNvSpPr>
            <a:spLocks noChangeArrowheads="1" noTextEdit="1"/>
          </p:cNvSpPr>
          <p:nvPr>
            <p:ph type="sldImg"/>
          </p:nvPr>
        </p:nvSpPr>
        <p:spPr>
          <a:ln/>
        </p:spPr>
      </p:sp>
      <p:sp>
        <p:nvSpPr>
          <p:cNvPr id="79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3AAD7C-FF5B-47C5-82B0-1D31F17A3726}" type="slidenum">
              <a:rPr lang="en-US"/>
              <a:pPr/>
              <a:t>32</a:t>
            </a:fld>
            <a:endParaRPr lang="en-US"/>
          </a:p>
        </p:txBody>
      </p:sp>
      <p:sp>
        <p:nvSpPr>
          <p:cNvPr id="800770" name="Rectangle 2"/>
          <p:cNvSpPr>
            <a:spLocks noChangeArrowheads="1" noTextEdit="1"/>
          </p:cNvSpPr>
          <p:nvPr>
            <p:ph type="sldImg"/>
          </p:nvPr>
        </p:nvSpPr>
        <p:spPr>
          <a:ln/>
        </p:spPr>
      </p:sp>
      <p:sp>
        <p:nvSpPr>
          <p:cNvPr id="80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6CF125-C66A-47C4-9404-3CD6AF867E29}" type="slidenum">
              <a:rPr lang="en-US"/>
              <a:pPr/>
              <a:t>33</a:t>
            </a:fld>
            <a:endParaRPr lang="en-US"/>
          </a:p>
        </p:txBody>
      </p:sp>
      <p:sp>
        <p:nvSpPr>
          <p:cNvPr id="802818" name="Rectangle 2"/>
          <p:cNvSpPr>
            <a:spLocks noChangeArrowheads="1" noTextEdit="1"/>
          </p:cNvSpPr>
          <p:nvPr>
            <p:ph type="sldImg"/>
          </p:nvPr>
        </p:nvSpPr>
        <p:spPr>
          <a:ln/>
        </p:spPr>
      </p:sp>
      <p:sp>
        <p:nvSpPr>
          <p:cNvPr id="80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EA3674-2CE5-4774-9C11-2A12C2127BEB}" type="slidenum">
              <a:rPr lang="en-US"/>
              <a:pPr/>
              <a:t>34</a:t>
            </a:fld>
            <a:endParaRPr lang="en-US"/>
          </a:p>
        </p:txBody>
      </p:sp>
      <p:sp>
        <p:nvSpPr>
          <p:cNvPr id="837634" name="Rectangle 2"/>
          <p:cNvSpPr>
            <a:spLocks noChangeArrowheads="1" noTextEdit="1"/>
          </p:cNvSpPr>
          <p:nvPr>
            <p:ph type="sldImg"/>
          </p:nvPr>
        </p:nvSpPr>
        <p:spPr>
          <a:ln/>
        </p:spPr>
      </p:sp>
      <p:sp>
        <p:nvSpPr>
          <p:cNvPr id="837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85EE40-B8A0-4873-9E82-804B69F5FB6C}" type="slidenum">
              <a:rPr lang="en-US"/>
              <a:pPr/>
              <a:t>35</a:t>
            </a:fld>
            <a:endParaRPr lang="en-US"/>
          </a:p>
        </p:txBody>
      </p:sp>
      <p:sp>
        <p:nvSpPr>
          <p:cNvPr id="804866" name="Rectangle 2"/>
          <p:cNvSpPr>
            <a:spLocks noChangeArrowheads="1" noTextEdit="1"/>
          </p:cNvSpPr>
          <p:nvPr>
            <p:ph type="sldImg"/>
          </p:nvPr>
        </p:nvSpPr>
        <p:spPr>
          <a:ln/>
        </p:spPr>
      </p:sp>
      <p:sp>
        <p:nvSpPr>
          <p:cNvPr id="80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5EC305-F9BA-4BFA-8955-31F80CA8880D}" type="slidenum">
              <a:rPr lang="en-US"/>
              <a:pPr/>
              <a:t>36</a:t>
            </a:fld>
            <a:endParaRPr lang="en-US"/>
          </a:p>
        </p:txBody>
      </p:sp>
      <p:sp>
        <p:nvSpPr>
          <p:cNvPr id="825346" name="Rectangle 2"/>
          <p:cNvSpPr>
            <a:spLocks noChangeArrowheads="1" noTextEdit="1"/>
          </p:cNvSpPr>
          <p:nvPr>
            <p:ph type="sldImg"/>
          </p:nvPr>
        </p:nvSpPr>
        <p:spPr>
          <a:ln/>
        </p:spPr>
      </p:sp>
      <p:sp>
        <p:nvSpPr>
          <p:cNvPr id="825347"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C121C3-D6C0-44B8-8FA5-8263D78E1702}" type="slidenum">
              <a:rPr lang="en-US"/>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0DDBA2-33BD-4413-A32F-89A07AB2C2BF}" type="slidenum">
              <a:rPr lang="en-US"/>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85A339-DF33-481A-8486-01029A536780}" type="slidenum">
              <a:rPr lang="en-US"/>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DEF74E-2679-4BCD-A969-320CABAEAD17}" type="slidenum">
              <a:rPr lang="en-US"/>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3948C6-91F3-4389-9809-41F337F15B4F}" type="slidenum">
              <a:rPr lang="en-US"/>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CBB50B7-4CEE-4EE3-92B6-0DA3E5AB3B88}" type="slidenum">
              <a:rPr lang="en-US"/>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1012FD-6970-427F-BCED-F5EB05EA6670}" type="slidenum">
              <a:rPr lang="en-US"/>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107A7E-291C-4672-890B-EEB5C245BC3A}" type="slidenum">
              <a:rPr lang="en-US"/>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879FD1B-13EE-43D5-943F-CC478DACB153}" type="slidenum">
              <a:rPr lang="en-US"/>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D7A494D-7FA0-4B3F-BC90-3DED20F1D235}" type="slidenum">
              <a:rPr lang="en-US"/>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DC9E22-D8E0-4B60-8504-C64CE36D94C8}" type="slidenum">
              <a:rPr lang="en-US"/>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88D3B2AF-C365-43BF-9832-C3373447E66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pfam.sanger.ac.uk/"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9" name="Rectangle 3"/>
          <p:cNvSpPr>
            <a:spLocks noGrp="1" noChangeArrowheads="1"/>
          </p:cNvSpPr>
          <p:nvPr>
            <p:ph type="subTitle" idx="1"/>
          </p:nvPr>
        </p:nvSpPr>
        <p:spPr>
          <a:xfrm>
            <a:off x="3124200" y="3962400"/>
            <a:ext cx="3581400" cy="1219200"/>
          </a:xfrm>
          <a:solidFill>
            <a:srgbClr val="FFFFFF">
              <a:alpha val="50000"/>
            </a:srgbClr>
          </a:solidFill>
          <a:ln/>
        </p:spPr>
        <p:txBody>
          <a:bodyPr/>
          <a:lstStyle/>
          <a:p>
            <a:r>
              <a:rPr lang="en-US" sz="2000">
                <a:solidFill>
                  <a:schemeClr val="hlink"/>
                </a:solidFill>
                <a:latin typeface="Franklin Gothic Heavy" pitchFamily="34" charset="0"/>
              </a:rPr>
              <a:t>Stephen Sontum</a:t>
            </a:r>
          </a:p>
          <a:p>
            <a:r>
              <a:rPr lang="en-US" sz="2000" b="1">
                <a:solidFill>
                  <a:schemeClr val="hlink"/>
                </a:solidFill>
                <a:latin typeface="Courier New" pitchFamily="49" charset="0"/>
              </a:rPr>
              <a:t>Middlbury College</a:t>
            </a:r>
          </a:p>
          <a:p>
            <a:r>
              <a:rPr lang="en-US" sz="2000" b="1">
                <a:solidFill>
                  <a:schemeClr val="hlink"/>
                </a:solidFill>
                <a:latin typeface="Courier New" pitchFamily="49" charset="0"/>
              </a:rPr>
              <a:t>sontum@middlebury.edu</a:t>
            </a:r>
            <a:endParaRPr lang="en-US" sz="2800" b="1">
              <a:solidFill>
                <a:schemeClr val="hlink"/>
              </a:solidFill>
              <a:latin typeface="Courier New" pitchFamily="49" charset="0"/>
            </a:endParaRPr>
          </a:p>
        </p:txBody>
      </p:sp>
      <p:sp>
        <p:nvSpPr>
          <p:cNvPr id="367620" name="Rectangle 4"/>
          <p:cNvSpPr>
            <a:spLocks noChangeArrowheads="1"/>
          </p:cNvSpPr>
          <p:nvPr/>
        </p:nvSpPr>
        <p:spPr bwMode="auto">
          <a:xfrm>
            <a:off x="1066800" y="5410200"/>
            <a:ext cx="7543800" cy="990600"/>
          </a:xfrm>
          <a:prstGeom prst="rect">
            <a:avLst/>
          </a:prstGeom>
          <a:solidFill>
            <a:srgbClr val="FFFFFF">
              <a:alpha val="50000"/>
            </a:srgbClr>
          </a:solidFill>
          <a:ln w="9525">
            <a:noFill/>
            <a:miter lim="800000"/>
            <a:headEnd/>
            <a:tailEnd/>
          </a:ln>
          <a:effectLst/>
        </p:spPr>
        <p:txBody>
          <a:bodyPr/>
          <a:lstStyle/>
          <a:p>
            <a:pPr algn="ctr"/>
            <a:r>
              <a:rPr lang="en-US" b="0">
                <a:solidFill>
                  <a:srgbClr val="0000FF"/>
                </a:solidFill>
                <a:latin typeface="Franklin Gothic Condensed" pitchFamily="34" charset="0"/>
              </a:rPr>
              <a:t>Chapter 9: Developing Bioinformatics Computer Skills</a:t>
            </a:r>
          </a:p>
          <a:p>
            <a:pPr algn="ctr"/>
            <a:r>
              <a:rPr lang="en-US" b="0">
                <a:solidFill>
                  <a:srgbClr val="0000FF"/>
                </a:solidFill>
                <a:latin typeface="Franklin Gothic Condensed" pitchFamily="34" charset="0"/>
              </a:rPr>
              <a:t>Cynthia Gibas &amp; Per Jambeck</a:t>
            </a:r>
          </a:p>
        </p:txBody>
      </p:sp>
      <p:sp>
        <p:nvSpPr>
          <p:cNvPr id="367623" name="Rectangle 7"/>
          <p:cNvSpPr>
            <a:spLocks noGrp="1" noChangeArrowheads="1"/>
          </p:cNvSpPr>
          <p:nvPr>
            <p:ph type="ctrTitle"/>
          </p:nvPr>
        </p:nvSpPr>
        <p:spPr>
          <a:xfrm>
            <a:off x="2209800" y="228600"/>
            <a:ext cx="5791200" cy="2209800"/>
          </a:xfrm>
          <a:solidFill>
            <a:schemeClr val="bg1">
              <a:alpha val="50000"/>
            </a:schemeClr>
          </a:solidFill>
        </p:spPr>
        <p:txBody>
          <a:bodyPr/>
          <a:lstStyle/>
          <a:p>
            <a:r>
              <a:rPr lang="en-US" sz="4000" b="1">
                <a:solidFill>
                  <a:srgbClr val="00643C"/>
                </a:solidFill>
                <a:latin typeface="Franklin Gothic Demi Cond" pitchFamily="34" charset="0"/>
              </a:rPr>
              <a:t>Visualizing Protein Structures</a:t>
            </a:r>
            <a:br>
              <a:rPr lang="en-US" sz="4000" b="1">
                <a:solidFill>
                  <a:srgbClr val="00643C"/>
                </a:solidFill>
                <a:latin typeface="Franklin Gothic Demi Cond" pitchFamily="34" charset="0"/>
              </a:rPr>
            </a:br>
            <a:r>
              <a:rPr lang="en-US" sz="4000" b="1">
                <a:solidFill>
                  <a:srgbClr val="00643C"/>
                </a:solidFill>
                <a:latin typeface="Franklin Gothic Demi Cond" pitchFamily="34" charset="0"/>
              </a:rPr>
              <a:t>and Computing</a:t>
            </a:r>
            <a:br>
              <a:rPr lang="en-US" sz="4000" b="1">
                <a:solidFill>
                  <a:srgbClr val="00643C"/>
                </a:solidFill>
                <a:latin typeface="Franklin Gothic Demi Cond" pitchFamily="34" charset="0"/>
              </a:rPr>
            </a:br>
            <a:r>
              <a:rPr lang="en-US" sz="4000" b="1">
                <a:solidFill>
                  <a:srgbClr val="00643C"/>
                </a:solidFill>
                <a:latin typeface="Franklin Gothic Demi Cond" pitchFamily="34" charset="0"/>
              </a:rPr>
              <a:t>Structural Properties</a:t>
            </a:r>
          </a:p>
        </p:txBody>
      </p:sp>
      <p:pic>
        <p:nvPicPr>
          <p:cNvPr id="367632" name="Picture 16" descr="VND"/>
          <p:cNvPicPr>
            <a:picLocks noChangeAspect="1" noChangeArrowheads="1"/>
          </p:cNvPicPr>
          <p:nvPr/>
        </p:nvPicPr>
        <p:blipFill>
          <a:blip r:embed="rId4" cstate="print"/>
          <a:srcRect l="2499" t="1353" r="5000" b="2499"/>
          <a:stretch>
            <a:fillRect/>
          </a:stretch>
        </p:blipFill>
        <p:spPr bwMode="auto">
          <a:xfrm>
            <a:off x="0" y="0"/>
            <a:ext cx="2819400" cy="2930525"/>
          </a:xfrm>
          <a:prstGeom prst="rect">
            <a:avLst/>
          </a:prstGeom>
          <a:noFill/>
        </p:spPr>
      </p:pic>
      <p:pic>
        <p:nvPicPr>
          <p:cNvPr id="367633" name="Picture 17" descr="helix"/>
          <p:cNvPicPr>
            <a:picLocks noChangeAspect="1" noChangeArrowheads="1"/>
          </p:cNvPicPr>
          <p:nvPr/>
        </p:nvPicPr>
        <p:blipFill>
          <a:blip r:embed="rId5" cstate="print"/>
          <a:srcRect/>
          <a:stretch>
            <a:fillRect/>
          </a:stretch>
        </p:blipFill>
        <p:spPr bwMode="auto">
          <a:xfrm>
            <a:off x="7827963" y="0"/>
            <a:ext cx="1316037" cy="3543300"/>
          </a:xfrm>
          <a:prstGeom prst="rect">
            <a:avLst/>
          </a:prstGeom>
          <a:noFill/>
        </p:spPr>
      </p:pic>
      <p:graphicFrame>
        <p:nvGraphicFramePr>
          <p:cNvPr id="367635" name="Object 19"/>
          <p:cNvGraphicFramePr>
            <a:graphicFrameLocks noChangeAspect="1"/>
          </p:cNvGraphicFramePr>
          <p:nvPr/>
        </p:nvGraphicFramePr>
        <p:xfrm>
          <a:off x="4495800" y="2971800"/>
          <a:ext cx="735013" cy="1006475"/>
        </p:xfrm>
        <a:graphic>
          <a:graphicData uri="http://schemas.openxmlformats.org/presentationml/2006/ole">
            <p:oleObj spid="_x0000_s367635" name="Picture" r:id="rId6" imgW="735827" imgH="1005828" progId="Word.Picture.8">
              <p:embed/>
            </p:oleObj>
          </a:graphicData>
        </a:graphic>
      </p:graphicFrame>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609600" y="381000"/>
            <a:ext cx="7772400" cy="990600"/>
          </a:xfrm>
        </p:spPr>
        <p:txBody>
          <a:bodyPr/>
          <a:lstStyle/>
          <a:p>
            <a:r>
              <a:rPr lang="en-US" b="1">
                <a:solidFill>
                  <a:schemeClr val="hlink"/>
                </a:solidFill>
                <a:latin typeface="Franklin Gothic Medium" pitchFamily="34" charset="0"/>
              </a:rPr>
              <a:t>What we hope to learn</a:t>
            </a:r>
          </a:p>
        </p:txBody>
      </p:sp>
      <p:sp>
        <p:nvSpPr>
          <p:cNvPr id="756739" name="Rectangle 3"/>
          <p:cNvSpPr>
            <a:spLocks noGrp="1" noChangeArrowheads="1"/>
          </p:cNvSpPr>
          <p:nvPr>
            <p:ph type="body" idx="1"/>
          </p:nvPr>
        </p:nvSpPr>
        <p:spPr>
          <a:xfrm>
            <a:off x="609600" y="1447800"/>
            <a:ext cx="8077200" cy="4800600"/>
          </a:xfrm>
        </p:spPr>
        <p:txBody>
          <a:bodyPr/>
          <a:lstStyle/>
          <a:p>
            <a:pPr>
              <a:buClr>
                <a:schemeClr val="tx1"/>
              </a:buClr>
            </a:pPr>
            <a:r>
              <a:rPr lang="en-US">
                <a:solidFill>
                  <a:srgbClr val="0000FF"/>
                </a:solidFill>
                <a:latin typeface="Franklin Gothic Medium" pitchFamily="34" charset="0"/>
              </a:rPr>
              <a:t> Review of Forces that drive folding</a:t>
            </a:r>
          </a:p>
          <a:p>
            <a:pPr>
              <a:buClr>
                <a:schemeClr val="tx1"/>
              </a:buClr>
            </a:pPr>
            <a:r>
              <a:rPr lang="en-US">
                <a:solidFill>
                  <a:srgbClr val="0000FF"/>
                </a:solidFill>
                <a:latin typeface="Franklin Gothic Medium" pitchFamily="34" charset="0"/>
              </a:rPr>
              <a:t> Motifs or supersecondary structure</a:t>
            </a:r>
          </a:p>
          <a:p>
            <a:pPr>
              <a:buClr>
                <a:schemeClr val="tx1"/>
              </a:buClr>
            </a:pPr>
            <a:r>
              <a:rPr lang="en-US">
                <a:solidFill>
                  <a:srgbClr val="0000FF"/>
                </a:solidFill>
                <a:latin typeface="Franklin Gothic Medium" pitchFamily="34" charset="0"/>
              </a:rPr>
              <a:t> Structural Domains</a:t>
            </a:r>
          </a:p>
          <a:p>
            <a:pPr>
              <a:buClr>
                <a:schemeClr val="tx1"/>
              </a:buClr>
            </a:pPr>
            <a:r>
              <a:rPr lang="en-US">
                <a:solidFill>
                  <a:srgbClr val="0000FF"/>
                </a:solidFill>
                <a:latin typeface="Franklin Gothic Medium" pitchFamily="34" charset="0"/>
              </a:rPr>
              <a:t> Finding out more about structures</a:t>
            </a:r>
          </a:p>
          <a:p>
            <a:pPr>
              <a:buClr>
                <a:schemeClr val="tx1"/>
              </a:buClr>
            </a:pPr>
            <a:r>
              <a:rPr lang="en-US">
                <a:solidFill>
                  <a:srgbClr val="0000FF"/>
                </a:solidFill>
                <a:latin typeface="Franklin Gothic Medium" pitchFamily="34" charset="0"/>
              </a:rPr>
              <a:t> UniProt Classification Databases</a:t>
            </a:r>
          </a:p>
          <a:p>
            <a:pPr>
              <a:buClr>
                <a:schemeClr val="tx1"/>
              </a:buClr>
            </a:pPr>
            <a:r>
              <a:rPr lang="en-US">
                <a:solidFill>
                  <a:srgbClr val="0000FF"/>
                </a:solidFill>
                <a:latin typeface="Franklin Gothic Medium" pitchFamily="34" charset="0"/>
              </a:rPr>
              <a:t> Discussion of Chapter 2 (C&amp;H)</a:t>
            </a:r>
          </a:p>
          <a:p>
            <a:pPr>
              <a:buClr>
                <a:schemeClr val="tx1"/>
              </a:buClr>
            </a:pPr>
            <a:r>
              <a:rPr lang="en-US">
                <a:solidFill>
                  <a:srgbClr val="0000FF"/>
                </a:solidFill>
                <a:latin typeface="Franklin Gothic Medium" pitchFamily="34" charset="0"/>
              </a:rPr>
              <a:t> Assignments: </a:t>
            </a:r>
            <a:br>
              <a:rPr lang="en-US">
                <a:solidFill>
                  <a:srgbClr val="0000FF"/>
                </a:solidFill>
                <a:latin typeface="Franklin Gothic Medium" pitchFamily="34" charset="0"/>
              </a:rPr>
            </a:br>
            <a:r>
              <a:rPr lang="en-US">
                <a:solidFill>
                  <a:srgbClr val="0000FF"/>
                </a:solidFill>
                <a:latin typeface="Franklin Gothic Medium" pitchFamily="34" charset="0"/>
              </a:rPr>
              <a:t>      Start VMD Laboratory</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Text Box 2"/>
          <p:cNvSpPr txBox="1">
            <a:spLocks noChangeArrowheads="1"/>
          </p:cNvSpPr>
          <p:nvPr/>
        </p:nvSpPr>
        <p:spPr bwMode="auto">
          <a:xfrm>
            <a:off x="1219200" y="685800"/>
            <a:ext cx="6556375" cy="396875"/>
          </a:xfrm>
          <a:prstGeom prst="rect">
            <a:avLst/>
          </a:prstGeom>
          <a:noFill/>
          <a:ln w="9525">
            <a:noFill/>
            <a:miter lim="800000"/>
            <a:headEnd/>
            <a:tailEnd/>
          </a:ln>
          <a:effectLst/>
        </p:spPr>
        <p:txBody>
          <a:bodyPr wrap="none">
            <a:spAutoFit/>
          </a:bodyPr>
          <a:lstStyle/>
          <a:p>
            <a:pPr algn="ctr"/>
            <a:r>
              <a:rPr lang="en-US">
                <a:solidFill>
                  <a:schemeClr val="hlink"/>
                </a:solidFill>
              </a:rPr>
              <a:t>Hydrophobic effect: non-polar molecules want to associate</a:t>
            </a:r>
            <a:endParaRPr lang="en-US" sz="1400" b="0"/>
          </a:p>
        </p:txBody>
      </p:sp>
      <p:sp>
        <p:nvSpPr>
          <p:cNvPr id="807939" name="Text Box 3"/>
          <p:cNvSpPr txBox="1">
            <a:spLocks noChangeArrowheads="1"/>
          </p:cNvSpPr>
          <p:nvPr/>
        </p:nvSpPr>
        <p:spPr bwMode="auto">
          <a:xfrm>
            <a:off x="1295400" y="3505200"/>
            <a:ext cx="6781800" cy="457200"/>
          </a:xfrm>
          <a:prstGeom prst="rect">
            <a:avLst/>
          </a:prstGeom>
          <a:noFill/>
          <a:ln w="9525">
            <a:noFill/>
            <a:miter lim="800000"/>
            <a:headEnd/>
            <a:tailEnd/>
          </a:ln>
          <a:effectLst/>
        </p:spPr>
        <p:txBody>
          <a:bodyPr>
            <a:spAutoFit/>
          </a:bodyPr>
          <a:lstStyle/>
          <a:p>
            <a:pPr algn="ctr"/>
            <a:r>
              <a:rPr lang="en-US" sz="2400" b="0">
                <a:latin typeface="Symbol" pitchFamily="18" charset="2"/>
              </a:rPr>
              <a:t>D</a:t>
            </a:r>
            <a:r>
              <a:rPr lang="en-US" sz="2400" b="0"/>
              <a:t>G favors association due to “freeing” of water</a:t>
            </a:r>
          </a:p>
        </p:txBody>
      </p:sp>
      <p:grpSp>
        <p:nvGrpSpPr>
          <p:cNvPr id="807940" name="Group 4"/>
          <p:cNvGrpSpPr>
            <a:grpSpLocks/>
          </p:cNvGrpSpPr>
          <p:nvPr/>
        </p:nvGrpSpPr>
        <p:grpSpPr bwMode="auto">
          <a:xfrm>
            <a:off x="4343400" y="1600200"/>
            <a:ext cx="2438400" cy="1524000"/>
            <a:chOff x="1248" y="1296"/>
            <a:chExt cx="1536" cy="960"/>
          </a:xfrm>
        </p:grpSpPr>
        <p:pic>
          <p:nvPicPr>
            <p:cNvPr id="807941" name="Picture 5"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p:spPr>
        </p:pic>
        <p:pic>
          <p:nvPicPr>
            <p:cNvPr id="807942" name="Picture 6"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p:spPr>
        </p:pic>
      </p:grpSp>
      <p:sp>
        <p:nvSpPr>
          <p:cNvPr id="807943" name="Text Box 7"/>
          <p:cNvSpPr txBox="1">
            <a:spLocks noChangeArrowheads="1"/>
          </p:cNvSpPr>
          <p:nvPr/>
        </p:nvSpPr>
        <p:spPr bwMode="auto">
          <a:xfrm>
            <a:off x="533400" y="4343400"/>
            <a:ext cx="8196263" cy="1920875"/>
          </a:xfrm>
          <a:prstGeom prst="rect">
            <a:avLst/>
          </a:prstGeom>
          <a:noFill/>
          <a:ln w="9525">
            <a:noFill/>
            <a:miter lim="800000"/>
            <a:headEnd/>
            <a:tailEnd/>
          </a:ln>
          <a:effectLst/>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807944" name="Picture 8"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p:spPr>
      </p:pic>
      <p:sp>
        <p:nvSpPr>
          <p:cNvPr id="807945" name="Text Box 9"/>
          <p:cNvSpPr txBox="1">
            <a:spLocks noChangeArrowheads="1"/>
          </p:cNvSpPr>
          <p:nvPr/>
        </p:nvSpPr>
        <p:spPr bwMode="auto">
          <a:xfrm>
            <a:off x="1219200" y="2133600"/>
            <a:ext cx="381000" cy="519113"/>
          </a:xfrm>
          <a:prstGeom prst="rect">
            <a:avLst/>
          </a:prstGeom>
          <a:noFill/>
          <a:ln w="9525">
            <a:noFill/>
            <a:miter lim="800000"/>
            <a:headEnd/>
            <a:tailEnd/>
          </a:ln>
          <a:effectLst/>
        </p:spPr>
        <p:txBody>
          <a:bodyPr>
            <a:spAutoFit/>
          </a:bodyPr>
          <a:lstStyle/>
          <a:p>
            <a:pPr>
              <a:spcBef>
                <a:spcPct val="50000"/>
              </a:spcBef>
            </a:pPr>
            <a:r>
              <a:rPr lang="en-US" sz="2800"/>
              <a:t>2</a:t>
            </a:r>
          </a:p>
        </p:txBody>
      </p:sp>
      <p:sp>
        <p:nvSpPr>
          <p:cNvPr id="807946" name="Line 10"/>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a:effectLst/>
        </p:spPr>
        <p:txBody>
          <a:bodyPr/>
          <a:lstStyle/>
          <a:p>
            <a:endParaRPr lang="en-US"/>
          </a:p>
        </p:txBody>
      </p:sp>
      <p:sp>
        <p:nvSpPr>
          <p:cNvPr id="807947" name="Text Box 11"/>
          <p:cNvSpPr txBox="1">
            <a:spLocks noChangeArrowheads="1"/>
          </p:cNvSpPr>
          <p:nvPr/>
        </p:nvSpPr>
        <p:spPr bwMode="auto">
          <a:xfrm>
            <a:off x="6553200" y="2057400"/>
            <a:ext cx="990600" cy="519113"/>
          </a:xfrm>
          <a:prstGeom prst="rect">
            <a:avLst/>
          </a:prstGeom>
          <a:noFill/>
          <a:ln w="9525">
            <a:noFill/>
            <a:miter lim="800000"/>
            <a:headEnd/>
            <a:tailEnd/>
          </a:ln>
          <a:effectLst/>
        </p:spPr>
        <p:txBody>
          <a:bodyPr>
            <a:spAutoFit/>
          </a:bodyPr>
          <a:lstStyle/>
          <a:p>
            <a:pPr>
              <a:spcBef>
                <a:spcPct val="50000"/>
              </a:spcBef>
            </a:pPr>
            <a:r>
              <a:rPr lang="en-US" sz="2800"/>
              <a:t>+   4</a:t>
            </a:r>
          </a:p>
        </p:txBody>
      </p:sp>
      <p:grpSp>
        <p:nvGrpSpPr>
          <p:cNvPr id="807948" name="Group 12"/>
          <p:cNvGrpSpPr>
            <a:grpSpLocks/>
          </p:cNvGrpSpPr>
          <p:nvPr/>
        </p:nvGrpSpPr>
        <p:grpSpPr bwMode="auto">
          <a:xfrm>
            <a:off x="7467600" y="2133600"/>
            <a:ext cx="381000" cy="381000"/>
            <a:chOff x="4656" y="1440"/>
            <a:chExt cx="240" cy="240"/>
          </a:xfrm>
        </p:grpSpPr>
        <p:sp>
          <p:nvSpPr>
            <p:cNvPr id="807949" name="Line 13"/>
            <p:cNvSpPr>
              <a:spLocks noChangeShapeType="1"/>
            </p:cNvSpPr>
            <p:nvPr/>
          </p:nvSpPr>
          <p:spPr bwMode="auto">
            <a:xfrm flipH="1">
              <a:off x="4656" y="1440"/>
              <a:ext cx="240" cy="0"/>
            </a:xfrm>
            <a:prstGeom prst="line">
              <a:avLst/>
            </a:prstGeom>
            <a:noFill/>
            <a:ln w="28575">
              <a:solidFill>
                <a:srgbClr val="0000FF"/>
              </a:solidFill>
              <a:round/>
              <a:headEnd/>
              <a:tailEnd/>
            </a:ln>
            <a:effectLst/>
          </p:spPr>
          <p:txBody>
            <a:bodyPr/>
            <a:lstStyle/>
            <a:p>
              <a:endParaRPr lang="en-US"/>
            </a:p>
          </p:txBody>
        </p:sp>
        <p:sp>
          <p:nvSpPr>
            <p:cNvPr id="807950" name="Line 14"/>
            <p:cNvSpPr>
              <a:spLocks noChangeShapeType="1"/>
            </p:cNvSpPr>
            <p:nvPr/>
          </p:nvSpPr>
          <p:spPr bwMode="auto">
            <a:xfrm>
              <a:off x="4656" y="1440"/>
              <a:ext cx="0" cy="240"/>
            </a:xfrm>
            <a:prstGeom prst="line">
              <a:avLst/>
            </a:prstGeom>
            <a:noFill/>
            <a:ln w="28575">
              <a:solidFill>
                <a:srgbClr val="0000FF"/>
              </a:solidFill>
              <a:round/>
              <a:headEnd/>
              <a:tailEnd/>
            </a:ln>
            <a:effectLst/>
          </p:spPr>
          <p:txBody>
            <a:bodyPr/>
            <a:lstStyle/>
            <a:p>
              <a:endParaRPr lang="en-US"/>
            </a:p>
          </p:txBody>
        </p:sp>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62"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p:spPr>
      </p:pic>
      <p:sp>
        <p:nvSpPr>
          <p:cNvPr id="808963" name="Text Box 3"/>
          <p:cNvSpPr txBox="1">
            <a:spLocks noChangeArrowheads="1"/>
          </p:cNvSpPr>
          <p:nvPr/>
        </p:nvSpPr>
        <p:spPr bwMode="auto">
          <a:xfrm>
            <a:off x="1600200" y="304800"/>
            <a:ext cx="5029200" cy="701675"/>
          </a:xfrm>
          <a:prstGeom prst="rect">
            <a:avLst/>
          </a:prstGeom>
          <a:noFill/>
          <a:ln w="9525">
            <a:noFill/>
            <a:miter lim="800000"/>
            <a:headEnd/>
            <a:tailEnd/>
          </a:ln>
          <a:effectLst/>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a:xfrm>
            <a:off x="685800" y="304800"/>
            <a:ext cx="7772400" cy="1143000"/>
          </a:xfrm>
        </p:spPr>
        <p:txBody>
          <a:bodyPr/>
          <a:lstStyle/>
          <a:p>
            <a:r>
              <a:rPr lang="en-US" sz="3600">
                <a:solidFill>
                  <a:srgbClr val="0000FF"/>
                </a:solidFill>
              </a:rPr>
              <a:t>Hydrophobic</a:t>
            </a:r>
            <a:r>
              <a:rPr lang="en-US" sz="3600"/>
              <a:t> and </a:t>
            </a:r>
            <a:r>
              <a:rPr lang="en-US" sz="3600">
                <a:solidFill>
                  <a:schemeClr val="hlink"/>
                </a:solidFill>
              </a:rPr>
              <a:t>Hydrophilic</a:t>
            </a:r>
            <a:r>
              <a:rPr lang="en-US" sz="3600"/>
              <a:t> Solutes</a:t>
            </a:r>
          </a:p>
        </p:txBody>
      </p:sp>
      <p:pic>
        <p:nvPicPr>
          <p:cNvPr id="752643" name="Picture 3"/>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a:effectLst/>
        </p:spPr>
      </p:pic>
      <p:sp>
        <p:nvSpPr>
          <p:cNvPr id="752644" name="Rectangle 4"/>
          <p:cNvSpPr>
            <a:spLocks noChangeArrowheads="1"/>
          </p:cNvSpPr>
          <p:nvPr/>
        </p:nvSpPr>
        <p:spPr bwMode="auto">
          <a:xfrm>
            <a:off x="228600" y="3886200"/>
            <a:ext cx="8686800" cy="2289175"/>
          </a:xfrm>
          <a:prstGeom prst="rect">
            <a:avLst/>
          </a:prstGeom>
          <a:noFill/>
          <a:ln w="9525">
            <a:noFill/>
            <a:miter lim="800000"/>
            <a:headEnd/>
            <a:tailEnd/>
          </a:ln>
          <a:effectLst/>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Text Box 2"/>
          <p:cNvSpPr txBox="1">
            <a:spLocks noChangeArrowheads="1"/>
          </p:cNvSpPr>
          <p:nvPr/>
        </p:nvSpPr>
        <p:spPr bwMode="auto">
          <a:xfrm>
            <a:off x="0" y="1371600"/>
            <a:ext cx="8763000" cy="2497138"/>
          </a:xfrm>
          <a:prstGeom prst="rect">
            <a:avLst/>
          </a:prstGeom>
          <a:noFill/>
          <a:ln w="9525">
            <a:noFill/>
            <a:miter lim="800000"/>
            <a:headEnd/>
            <a:tailEnd/>
          </a:ln>
          <a:effectLst/>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754691" name="Text Box 3"/>
          <p:cNvSpPr txBox="1">
            <a:spLocks noChangeArrowheads="1"/>
          </p:cNvSpPr>
          <p:nvPr/>
        </p:nvSpPr>
        <p:spPr bwMode="auto">
          <a:xfrm>
            <a:off x="1295400" y="304800"/>
            <a:ext cx="5548313" cy="457200"/>
          </a:xfrm>
          <a:prstGeom prst="rect">
            <a:avLst/>
          </a:prstGeom>
          <a:noFill/>
          <a:ln w="9525">
            <a:noFill/>
            <a:miter lim="800000"/>
            <a:headEnd/>
            <a:tailEnd/>
          </a:ln>
          <a:effectLst/>
        </p:spPr>
        <p:txBody>
          <a:bodyPr wrap="none">
            <a:spAutoFit/>
          </a:bodyPr>
          <a:lstStyle/>
          <a:p>
            <a:r>
              <a:rPr lang="en-US" sz="2400">
                <a:solidFill>
                  <a:srgbClr val="FF261B"/>
                </a:solidFill>
              </a:rPr>
              <a:t>Summary of Protein Folding  Interactions</a:t>
            </a:r>
          </a:p>
        </p:txBody>
      </p:sp>
      <p:sp>
        <p:nvSpPr>
          <p:cNvPr id="754692" name="Text Box 4"/>
          <p:cNvSpPr txBox="1">
            <a:spLocks noChangeArrowheads="1"/>
          </p:cNvSpPr>
          <p:nvPr/>
        </p:nvSpPr>
        <p:spPr bwMode="auto">
          <a:xfrm>
            <a:off x="2819400" y="914400"/>
            <a:ext cx="3276600" cy="396875"/>
          </a:xfrm>
          <a:prstGeom prst="rect">
            <a:avLst/>
          </a:prstGeom>
          <a:noFill/>
          <a:ln w="9525">
            <a:noFill/>
            <a:miter lim="800000"/>
            <a:headEnd/>
            <a:tailEnd/>
          </a:ln>
          <a:effectLst/>
        </p:spPr>
        <p:txBody>
          <a:bodyPr>
            <a:spAutoFit/>
          </a:bodyPr>
          <a:lstStyle/>
          <a:p>
            <a:pPr>
              <a:spcBef>
                <a:spcPct val="50000"/>
              </a:spcBef>
            </a:pPr>
            <a:r>
              <a:rPr lang="en-US">
                <a:solidFill>
                  <a:srgbClr val="006600"/>
                </a:solidFill>
              </a:rPr>
              <a:t>Electrostatic Interactions</a:t>
            </a:r>
          </a:p>
        </p:txBody>
      </p:sp>
      <p:sp>
        <p:nvSpPr>
          <p:cNvPr id="754693" name="Text Box 5"/>
          <p:cNvSpPr txBox="1">
            <a:spLocks noChangeArrowheads="1"/>
          </p:cNvSpPr>
          <p:nvPr/>
        </p:nvSpPr>
        <p:spPr bwMode="auto">
          <a:xfrm>
            <a:off x="2819400" y="4038600"/>
            <a:ext cx="3276600" cy="396875"/>
          </a:xfrm>
          <a:prstGeom prst="rect">
            <a:avLst/>
          </a:prstGeom>
          <a:noFill/>
          <a:ln w="9525">
            <a:noFill/>
            <a:miter lim="800000"/>
            <a:headEnd/>
            <a:tailEnd/>
          </a:ln>
          <a:effectLst/>
        </p:spPr>
        <p:txBody>
          <a:bodyPr>
            <a:spAutoFit/>
          </a:bodyPr>
          <a:lstStyle/>
          <a:p>
            <a:pPr>
              <a:spcBef>
                <a:spcPct val="50000"/>
              </a:spcBef>
            </a:pPr>
            <a:r>
              <a:rPr lang="en-US">
                <a:solidFill>
                  <a:srgbClr val="006600"/>
                </a:solidFill>
              </a:rPr>
              <a:t>Hydrophobic Interactions</a:t>
            </a:r>
          </a:p>
        </p:txBody>
      </p:sp>
      <p:sp>
        <p:nvSpPr>
          <p:cNvPr id="754694" name="Text Box 6"/>
          <p:cNvSpPr txBox="1">
            <a:spLocks noChangeArrowheads="1"/>
          </p:cNvSpPr>
          <p:nvPr/>
        </p:nvSpPr>
        <p:spPr bwMode="auto">
          <a:xfrm>
            <a:off x="0" y="4648200"/>
            <a:ext cx="8651875" cy="1673225"/>
          </a:xfrm>
          <a:prstGeom prst="rect">
            <a:avLst/>
          </a:prstGeom>
          <a:noFill/>
          <a:ln w="9525">
            <a:noFill/>
            <a:miter lim="800000"/>
            <a:headEnd/>
            <a:tailEnd/>
          </a:ln>
          <a:effectLst/>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754695" name="Group 7"/>
          <p:cNvGrpSpPr>
            <a:grpSpLocks/>
          </p:cNvGrpSpPr>
          <p:nvPr/>
        </p:nvGrpSpPr>
        <p:grpSpPr bwMode="auto">
          <a:xfrm>
            <a:off x="7772400" y="1295400"/>
            <a:ext cx="685800" cy="457200"/>
            <a:chOff x="4800" y="1200"/>
            <a:chExt cx="432" cy="288"/>
          </a:xfrm>
        </p:grpSpPr>
        <p:sp>
          <p:nvSpPr>
            <p:cNvPr id="754696" name="Oval 8"/>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a:effectLst/>
          </p:spPr>
          <p:txBody>
            <a:bodyPr wrap="none" anchor="ctr"/>
            <a:lstStyle/>
            <a:p>
              <a:endParaRPr lang="en-US"/>
            </a:p>
          </p:txBody>
        </p:sp>
        <p:sp>
          <p:nvSpPr>
            <p:cNvPr id="754697" name="Text Box 9"/>
            <p:cNvSpPr txBox="1">
              <a:spLocks noChangeArrowheads="1"/>
            </p:cNvSpPr>
            <p:nvPr/>
          </p:nvSpPr>
          <p:spPr bwMode="auto">
            <a:xfrm>
              <a:off x="4800" y="1224"/>
              <a:ext cx="428" cy="231"/>
            </a:xfrm>
            <a:prstGeom prst="rect">
              <a:avLst/>
            </a:prstGeom>
            <a:noFill/>
            <a:ln w="9525">
              <a:noFill/>
              <a:miter lim="800000"/>
              <a:headEnd/>
              <a:tailEnd/>
            </a:ln>
            <a:effectLst/>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609600"/>
            <a:ext cx="7772400" cy="889000"/>
          </a:xfrm>
        </p:spPr>
        <p:txBody>
          <a:bodyPr/>
          <a:lstStyle/>
          <a:p>
            <a:r>
              <a:rPr lang="en-US" sz="3200" b="1">
                <a:solidFill>
                  <a:srgbClr val="0000FF"/>
                </a:solidFill>
              </a:rPr>
              <a:t>Discovery Questions: Sequence identity</a:t>
            </a:r>
          </a:p>
        </p:txBody>
      </p:sp>
      <p:sp>
        <p:nvSpPr>
          <p:cNvPr id="830467" name="Text Box 3"/>
          <p:cNvSpPr txBox="1">
            <a:spLocks noChangeArrowheads="1"/>
          </p:cNvSpPr>
          <p:nvPr/>
        </p:nvSpPr>
        <p:spPr bwMode="auto">
          <a:xfrm>
            <a:off x="304800" y="1600200"/>
            <a:ext cx="8610600" cy="3935413"/>
          </a:xfrm>
          <a:prstGeom prst="rect">
            <a:avLst/>
          </a:prstGeom>
          <a:noFill/>
          <a:ln w="9525">
            <a:noFill/>
            <a:miter lim="800000"/>
            <a:headEnd/>
            <a:tailEnd/>
          </a:ln>
          <a:effectLst/>
        </p:spPr>
        <p:txBody>
          <a:bodyPr>
            <a:spAutoFit/>
          </a:bodyPr>
          <a:lstStyle/>
          <a:p>
            <a:pPr marL="466725" indent="-466725" eaLnBrk="0" hangingPunct="0">
              <a:spcBef>
                <a:spcPct val="50000"/>
              </a:spcBef>
            </a:pPr>
            <a:endParaRPr lang="en-US" sz="1800" b="0">
              <a:latin typeface="Arial" pitchFamily="34" charset="0"/>
              <a:cs typeface="Arial" pitchFamily="34" charset="0"/>
            </a:endParaRPr>
          </a:p>
          <a:p>
            <a:pPr marL="466725" indent="-466725" eaLnBrk="0" hangingPunct="0">
              <a:spcBef>
                <a:spcPct val="50000"/>
              </a:spcBef>
              <a:buFontTx/>
              <a:buAutoNum type="arabicPeriod" startAt="14"/>
            </a:pPr>
            <a:r>
              <a:rPr lang="en-US" b="0"/>
              <a:t>Use bl2seq to calculate the % identity in the three regions of COX1.</a:t>
            </a:r>
          </a:p>
          <a:p>
            <a:pPr marL="466725" indent="-466725" eaLnBrk="0" hangingPunct="0">
              <a:spcBef>
                <a:spcPct val="50000"/>
              </a:spcBef>
              <a:buFontTx/>
              <a:buAutoNum type="arabicPeriod" startAt="14"/>
            </a:pPr>
            <a:r>
              <a:rPr lang="en-US" b="0"/>
              <a:t>Use bl2seq to compare COX1 and COX2</a:t>
            </a:r>
            <a:br>
              <a:rPr lang="en-US" b="0"/>
            </a:br>
            <a:r>
              <a:rPr lang="en-US" b="0"/>
              <a:t>a. What is the overall amino acid identity? What is the nucleotide identity?</a:t>
            </a:r>
            <a:br>
              <a:rPr lang="en-US" b="0"/>
            </a:br>
            <a:r>
              <a:rPr lang="en-US" b="0"/>
              <a:t>b. What is the percent positive similarity?</a:t>
            </a:r>
            <a:br>
              <a:rPr lang="en-US" b="0"/>
            </a:br>
            <a:r>
              <a:rPr lang="en-US" b="0"/>
              <a:t>c. Which parts of the protein are not well conserved?</a:t>
            </a:r>
            <a:br>
              <a:rPr lang="en-US" b="0"/>
            </a:br>
            <a:r>
              <a:rPr lang="en-US" b="0"/>
              <a:t>d. Use the browser’s “Find” function to locate the active site sequence GAPFS.</a:t>
            </a:r>
          </a:p>
          <a:p>
            <a:pPr marL="466725" indent="-466725" eaLnBrk="0" hangingPunct="0">
              <a:spcBef>
                <a:spcPct val="50000"/>
              </a:spcBef>
              <a:buFontTx/>
              <a:buAutoNum type="arabicPeriod" startAt="14"/>
            </a:pPr>
            <a:endParaRPr lang="en-US" sz="1800">
              <a:latin typeface="Arial" pitchFamily="34" charset="0"/>
              <a:cs typeface="Arial" pitchFamily="34" charset="0"/>
            </a:endParaRPr>
          </a:p>
          <a:p>
            <a:pPr marL="466725" indent="-466725" eaLnBrk="0" hangingPunct="0">
              <a:spcBef>
                <a:spcPct val="50000"/>
              </a:spcBef>
              <a:buFontTx/>
              <a:buAutoNum type="arabicPeriod" startAt="14"/>
            </a:pPr>
            <a:endParaRPr lang="en-US" sz="1800" b="0">
              <a:latin typeface="Arial" pitchFamily="34" charset="0"/>
              <a:cs typeface="Arial" pitchFamily="34" charset="0"/>
            </a:endParaRPr>
          </a:p>
        </p:txBody>
      </p:sp>
      <p:sp>
        <p:nvSpPr>
          <p:cNvPr id="830468" name="Text Box 4"/>
          <p:cNvSpPr txBox="1">
            <a:spLocks noChangeArrowheads="1"/>
          </p:cNvSpPr>
          <p:nvPr/>
        </p:nvSpPr>
        <p:spPr bwMode="auto">
          <a:xfrm>
            <a:off x="6858000" y="61722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ChangeArrowheads="1"/>
          </p:cNvSpPr>
          <p:nvPr>
            <p:ph type="title"/>
          </p:nvPr>
        </p:nvSpPr>
        <p:spPr>
          <a:xfrm>
            <a:off x="685800" y="304800"/>
            <a:ext cx="7772400" cy="1143000"/>
          </a:xfrm>
        </p:spPr>
        <p:txBody>
          <a:bodyPr/>
          <a:lstStyle/>
          <a:p>
            <a:r>
              <a:rPr lang="en-US"/>
              <a:t>Secondary Structure</a:t>
            </a:r>
          </a:p>
        </p:txBody>
      </p:sp>
      <p:pic>
        <p:nvPicPr>
          <p:cNvPr id="805893" name="Picture 5" descr="nsp-protein-ud-secondarystructure-1"/>
          <p:cNvPicPr>
            <a:picLocks noChangeAspect="1" noChangeArrowheads="1"/>
          </p:cNvPicPr>
          <p:nvPr/>
        </p:nvPicPr>
        <p:blipFill>
          <a:blip r:embed="rId3" cstate="print"/>
          <a:srcRect/>
          <a:stretch>
            <a:fillRect/>
          </a:stretch>
        </p:blipFill>
        <p:spPr bwMode="auto">
          <a:xfrm>
            <a:off x="1981200" y="1447800"/>
            <a:ext cx="5257800" cy="5195888"/>
          </a:xfrm>
          <a:prstGeom prst="rect">
            <a:avLst/>
          </a:prstGeom>
          <a:noFill/>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Text Box 2"/>
          <p:cNvSpPr txBox="1">
            <a:spLocks noChangeArrowheads="1"/>
          </p:cNvSpPr>
          <p:nvPr/>
        </p:nvSpPr>
        <p:spPr bwMode="auto">
          <a:xfrm>
            <a:off x="1879600" y="6172200"/>
            <a:ext cx="5283200" cy="336550"/>
          </a:xfrm>
          <a:prstGeom prst="rect">
            <a:avLst/>
          </a:prstGeom>
          <a:noFill/>
          <a:ln w="9525">
            <a:noFill/>
            <a:miter lim="800000"/>
            <a:headEnd/>
            <a:tailEnd/>
          </a:ln>
          <a:effectLst/>
        </p:spPr>
        <p:txBody>
          <a:bodyPr wrap="none">
            <a:spAutoFit/>
          </a:bodyPr>
          <a:lstStyle/>
          <a:p>
            <a:r>
              <a:rPr lang="en-US" sz="1600" b="0">
                <a:solidFill>
                  <a:srgbClr val="006666"/>
                </a:solidFill>
              </a:rPr>
              <a:t>From: Brandon &amp; Tooze, “Introduction to Protein Structure”</a:t>
            </a:r>
          </a:p>
        </p:txBody>
      </p:sp>
      <p:pic>
        <p:nvPicPr>
          <p:cNvPr id="7587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p:spPr>
      </p:pic>
      <p:sp>
        <p:nvSpPr>
          <p:cNvPr id="7587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a:effectLst/>
        </p:spPr>
        <p:txBody>
          <a:bodyPr wrap="none" anchor="ctr"/>
          <a:lstStyle/>
          <a:p>
            <a:endParaRPr lang="en-US"/>
          </a:p>
        </p:txBody>
      </p:sp>
      <p:sp>
        <p:nvSpPr>
          <p:cNvPr id="758789" name="Text Box 5"/>
          <p:cNvSpPr txBox="1">
            <a:spLocks noChangeArrowheads="1"/>
          </p:cNvSpPr>
          <p:nvPr/>
        </p:nvSpPr>
        <p:spPr bwMode="auto">
          <a:xfrm>
            <a:off x="1752600" y="2438400"/>
            <a:ext cx="2362200" cy="396875"/>
          </a:xfrm>
          <a:prstGeom prst="rect">
            <a:avLst/>
          </a:prstGeom>
          <a:noFill/>
          <a:ln w="9525">
            <a:noFill/>
            <a:miter lim="800000"/>
            <a:headEnd/>
            <a:tailEnd/>
          </a:ln>
          <a:effectLst/>
        </p:spPr>
        <p:txBody>
          <a:bodyPr wrap="none">
            <a:spAutoFit/>
          </a:bodyPr>
          <a:lstStyle/>
          <a:p>
            <a:r>
              <a:rPr lang="en-US" b="0"/>
              <a:t>Secondary structure</a:t>
            </a:r>
          </a:p>
        </p:txBody>
      </p:sp>
      <p:sp>
        <p:nvSpPr>
          <p:cNvPr id="758790" name="Text Box 6"/>
          <p:cNvSpPr txBox="1">
            <a:spLocks noChangeArrowheads="1"/>
          </p:cNvSpPr>
          <p:nvPr/>
        </p:nvSpPr>
        <p:spPr bwMode="auto">
          <a:xfrm>
            <a:off x="3886200" y="3352800"/>
            <a:ext cx="1990725" cy="1800225"/>
          </a:xfrm>
          <a:prstGeom prst="rect">
            <a:avLst/>
          </a:prstGeom>
          <a:noFill/>
          <a:ln w="9525">
            <a:noFill/>
            <a:miter lim="800000"/>
            <a:headEnd/>
            <a:tailEnd/>
          </a:ln>
          <a:effectLst/>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Text Box 2"/>
          <p:cNvSpPr txBox="1">
            <a:spLocks noChangeArrowheads="1"/>
          </p:cNvSpPr>
          <p:nvPr/>
        </p:nvSpPr>
        <p:spPr bwMode="auto">
          <a:xfrm>
            <a:off x="1879600" y="6172200"/>
            <a:ext cx="5283200" cy="336550"/>
          </a:xfrm>
          <a:prstGeom prst="rect">
            <a:avLst/>
          </a:prstGeom>
          <a:noFill/>
          <a:ln w="9525">
            <a:noFill/>
            <a:miter lim="800000"/>
            <a:headEnd/>
            <a:tailEnd/>
          </a:ln>
          <a:effectLst/>
        </p:spPr>
        <p:txBody>
          <a:bodyPr wrap="none">
            <a:spAutoFit/>
          </a:bodyPr>
          <a:lstStyle/>
          <a:p>
            <a:r>
              <a:rPr lang="en-US" sz="1600" b="0">
                <a:solidFill>
                  <a:srgbClr val="006666"/>
                </a:solidFill>
              </a:rPr>
              <a:t>From: Brandon &amp; Tooze, “Introduction to Protein Structure”</a:t>
            </a:r>
          </a:p>
        </p:txBody>
      </p:sp>
      <p:pic>
        <p:nvPicPr>
          <p:cNvPr id="8099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p:spPr>
      </p:pic>
      <p:sp>
        <p:nvSpPr>
          <p:cNvPr id="8099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a:effectLst/>
        </p:spPr>
        <p:txBody>
          <a:bodyPr wrap="none" anchor="ctr"/>
          <a:lstStyle/>
          <a:p>
            <a:endParaRPr lang="en-US"/>
          </a:p>
        </p:txBody>
      </p:sp>
      <p:sp>
        <p:nvSpPr>
          <p:cNvPr id="809989" name="Text Box 5"/>
          <p:cNvSpPr txBox="1">
            <a:spLocks noChangeArrowheads="1"/>
          </p:cNvSpPr>
          <p:nvPr/>
        </p:nvSpPr>
        <p:spPr bwMode="auto">
          <a:xfrm>
            <a:off x="1752600" y="2438400"/>
            <a:ext cx="2362200" cy="396875"/>
          </a:xfrm>
          <a:prstGeom prst="rect">
            <a:avLst/>
          </a:prstGeom>
          <a:noFill/>
          <a:ln w="9525">
            <a:noFill/>
            <a:miter lim="800000"/>
            <a:headEnd/>
            <a:tailEnd/>
          </a:ln>
          <a:effectLst/>
        </p:spPr>
        <p:txBody>
          <a:bodyPr wrap="none">
            <a:spAutoFit/>
          </a:bodyPr>
          <a:lstStyle/>
          <a:p>
            <a:r>
              <a:rPr lang="en-US" b="0"/>
              <a:t>Secondary structure</a:t>
            </a:r>
          </a:p>
        </p:txBody>
      </p:sp>
      <p:sp>
        <p:nvSpPr>
          <p:cNvPr id="809990" name="Text Box 6"/>
          <p:cNvSpPr txBox="1">
            <a:spLocks noChangeArrowheads="1"/>
          </p:cNvSpPr>
          <p:nvPr/>
        </p:nvSpPr>
        <p:spPr bwMode="auto">
          <a:xfrm>
            <a:off x="4279900" y="3352800"/>
            <a:ext cx="1203325" cy="946150"/>
          </a:xfrm>
          <a:prstGeom prst="rect">
            <a:avLst/>
          </a:prstGeom>
          <a:noFill/>
          <a:ln w="9525">
            <a:noFill/>
            <a:miter lim="800000"/>
            <a:headEnd/>
            <a:tailEnd/>
          </a:ln>
          <a:effectLst/>
        </p:spPr>
        <p:txBody>
          <a:bodyPr wrap="none">
            <a:spAutoFit/>
          </a:bodyPr>
          <a:lstStyle/>
          <a:p>
            <a:pPr algn="ctr"/>
            <a:r>
              <a:rPr lang="en-US" sz="2800" b="0">
                <a:latin typeface="Symbol" pitchFamily="18" charset="2"/>
              </a:rPr>
              <a:t>a</a:t>
            </a:r>
            <a:r>
              <a:rPr lang="en-US" sz="2800" b="0"/>
              <a:t>-helix</a:t>
            </a:r>
          </a:p>
          <a:p>
            <a:pPr algn="ctr"/>
            <a:endParaRPr lang="en-US" sz="2800" b="0"/>
          </a:p>
        </p:txBody>
      </p:sp>
      <p:pic>
        <p:nvPicPr>
          <p:cNvPr id="809991" name="Picture 7"/>
          <p:cNvPicPr>
            <a:picLocks noChangeAspect="1" noChangeArrowheads="1"/>
          </p:cNvPicPr>
          <p:nvPr/>
        </p:nvPicPr>
        <p:blipFill>
          <a:blip r:embed="rId4" cstate="print"/>
          <a:srcRect/>
          <a:stretch>
            <a:fillRect/>
          </a:stretch>
        </p:blipFill>
        <p:spPr bwMode="auto">
          <a:xfrm>
            <a:off x="6248400" y="2667000"/>
            <a:ext cx="2752725" cy="3009900"/>
          </a:xfrm>
          <a:prstGeom prst="rect">
            <a:avLst/>
          </a:prstGeom>
          <a:noFill/>
        </p:spPr>
      </p:pic>
      <p:pic>
        <p:nvPicPr>
          <p:cNvPr id="809993" name="Picture 9" descr="r3d-img2"/>
          <p:cNvPicPr>
            <a:picLocks noChangeAspect="1" noChangeArrowheads="1"/>
          </p:cNvPicPr>
          <p:nvPr/>
        </p:nvPicPr>
        <p:blipFill>
          <a:blip r:embed="rId5" cstate="print"/>
          <a:srcRect/>
          <a:stretch>
            <a:fillRect/>
          </a:stretch>
        </p:blipFill>
        <p:spPr bwMode="auto">
          <a:xfrm>
            <a:off x="4267200" y="762000"/>
            <a:ext cx="1362075" cy="2647950"/>
          </a:xfrm>
          <a:prstGeom prst="rect">
            <a:avLst/>
          </a:prstGeom>
          <a:noFill/>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0834"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0835"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0836"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0837"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0838"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0839"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0840"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0841"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Line 2"/>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3" name="Line 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4" name="Line 4"/>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5" name="Line 5"/>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6" name="Line 6"/>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7" name="Line 7"/>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a:effectLst/>
        </p:spPr>
        <p:txBody>
          <a:bodyPr/>
          <a:lstStyle/>
          <a:p>
            <a:endParaRPr lang="en-US"/>
          </a:p>
        </p:txBody>
      </p:sp>
      <p:pic>
        <p:nvPicPr>
          <p:cNvPr id="762888" name="Picture 8"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2889" name="Line 9"/>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2890" name="Line 10"/>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2891" name="Line 11"/>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2892" name="Line 12"/>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2893" name="Line 13"/>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2894" name="Text Box 14"/>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2895" name="Text Box 15"/>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2896" name="Text Box 16"/>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2897" name="Text Box 17"/>
          <p:cNvSpPr txBox="1">
            <a:spLocks noChangeArrowheads="1"/>
          </p:cNvSpPr>
          <p:nvPr/>
        </p:nvSpPr>
        <p:spPr bwMode="auto">
          <a:xfrm>
            <a:off x="609600" y="4648200"/>
            <a:ext cx="725488" cy="396875"/>
          </a:xfrm>
          <a:prstGeom prst="rect">
            <a:avLst/>
          </a:prstGeom>
          <a:noFill/>
          <a:ln w="9525">
            <a:noFill/>
            <a:miter lim="800000"/>
            <a:headEnd/>
            <a:tailEnd/>
          </a:ln>
          <a:effectLst/>
        </p:spPr>
        <p:txBody>
          <a:bodyPr wrap="none">
            <a:spAutoFit/>
          </a:bodyPr>
          <a:lstStyle/>
          <a:p>
            <a:r>
              <a:rPr lang="en-US">
                <a:solidFill>
                  <a:srgbClr val="0000FF"/>
                </a:solidFill>
              </a:rPr>
              <a:t>NH +</a:t>
            </a:r>
          </a:p>
        </p:txBody>
      </p:sp>
      <p:sp>
        <p:nvSpPr>
          <p:cNvPr id="762898" name="Line 18"/>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99" name="Line 19"/>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0" name="Line 20"/>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1" name="Line 21"/>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2" name="Text Box 22"/>
          <p:cNvSpPr txBox="1">
            <a:spLocks noChangeArrowheads="1"/>
          </p:cNvSpPr>
          <p:nvPr/>
        </p:nvSpPr>
        <p:spPr bwMode="auto">
          <a:xfrm>
            <a:off x="533400" y="990600"/>
            <a:ext cx="831850" cy="396875"/>
          </a:xfrm>
          <a:prstGeom prst="rect">
            <a:avLst/>
          </a:prstGeom>
          <a:noFill/>
          <a:ln w="9525">
            <a:noFill/>
            <a:miter lim="800000"/>
            <a:headEnd/>
            <a:tailEnd/>
          </a:ln>
          <a:effectLst/>
        </p:spPr>
        <p:txBody>
          <a:bodyPr wrap="none">
            <a:spAutoFit/>
          </a:bodyPr>
          <a:lstStyle/>
          <a:p>
            <a:r>
              <a:rPr lang="en-US">
                <a:solidFill>
                  <a:srgbClr val="0000FF"/>
                </a:solidFill>
              </a:rPr>
              <a:t>C=O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493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493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493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493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493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493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4936"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4937"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4938"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4939"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4940" name="Text Box 12"/>
          <p:cNvSpPr txBox="1">
            <a:spLocks noChangeArrowheads="1"/>
          </p:cNvSpPr>
          <p:nvPr/>
        </p:nvSpPr>
        <p:spPr bwMode="auto">
          <a:xfrm>
            <a:off x="4419600" y="5638800"/>
            <a:ext cx="3770313" cy="701675"/>
          </a:xfrm>
          <a:prstGeom prst="rect">
            <a:avLst/>
          </a:prstGeom>
          <a:noFill/>
          <a:ln w="9525">
            <a:noFill/>
            <a:miter lim="800000"/>
            <a:headEnd/>
            <a:tailEnd/>
          </a:ln>
          <a:effectLst/>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978"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6979"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6980"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6981"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6982"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6983"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6984"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6985"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6986"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6987"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6988" name="Text Box 12"/>
          <p:cNvSpPr txBox="1">
            <a:spLocks noChangeArrowheads="1"/>
          </p:cNvSpPr>
          <p:nvPr/>
        </p:nvSpPr>
        <p:spPr bwMode="auto">
          <a:xfrm>
            <a:off x="2209800" y="1295400"/>
            <a:ext cx="304800" cy="3444875"/>
          </a:xfrm>
          <a:prstGeom prst="rect">
            <a:avLst/>
          </a:prstGeom>
          <a:noFill/>
          <a:ln w="9525">
            <a:noFill/>
            <a:miter lim="800000"/>
            <a:headEnd/>
            <a:tailEnd/>
          </a:ln>
          <a:effectLst/>
        </p:spPr>
        <p:txBody>
          <a:bodyPr>
            <a:spAutoFit/>
          </a:bodyPr>
          <a:lstStyle/>
          <a:p>
            <a:r>
              <a:rPr lang="en-US">
                <a:solidFill>
                  <a:schemeClr val="hlink"/>
                </a:solidFill>
              </a:rPr>
              <a:t>hydrophobic</a:t>
            </a:r>
          </a:p>
        </p:txBody>
      </p:sp>
      <p:sp>
        <p:nvSpPr>
          <p:cNvPr id="766989" name="Text Box 13"/>
          <p:cNvSpPr txBox="1">
            <a:spLocks noChangeArrowheads="1"/>
          </p:cNvSpPr>
          <p:nvPr/>
        </p:nvSpPr>
        <p:spPr bwMode="auto">
          <a:xfrm>
            <a:off x="685800" y="1143000"/>
            <a:ext cx="304800" cy="3749675"/>
          </a:xfrm>
          <a:prstGeom prst="rect">
            <a:avLst/>
          </a:prstGeom>
          <a:noFill/>
          <a:ln w="9525">
            <a:noFill/>
            <a:miter lim="800000"/>
            <a:headEnd/>
            <a:tailEnd/>
          </a:ln>
          <a:effectLst/>
        </p:spPr>
        <p:txBody>
          <a:bodyPr>
            <a:spAutoFit/>
          </a:bodyPr>
          <a:lstStyle/>
          <a:p>
            <a:r>
              <a:rPr lang="en-US">
                <a:solidFill>
                  <a:schemeClr val="hlink"/>
                </a:solidFill>
              </a:rPr>
              <a:t>hydrophillic</a:t>
            </a:r>
          </a:p>
        </p:txBody>
      </p:sp>
      <p:sp>
        <p:nvSpPr>
          <p:cNvPr id="766990" name="Text Box 14"/>
          <p:cNvSpPr txBox="1">
            <a:spLocks noChangeArrowheads="1"/>
          </p:cNvSpPr>
          <p:nvPr/>
        </p:nvSpPr>
        <p:spPr bwMode="auto">
          <a:xfrm>
            <a:off x="609600" y="5651500"/>
            <a:ext cx="7848600" cy="1006475"/>
          </a:xfrm>
          <a:prstGeom prst="rect">
            <a:avLst/>
          </a:prstGeom>
          <a:noFill/>
          <a:ln w="9525">
            <a:noFill/>
            <a:miter lim="800000"/>
            <a:headEnd/>
            <a:tailEnd/>
          </a:ln>
          <a:effectLst/>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902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902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902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902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903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903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9032"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9033"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9034"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9035"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9036" name="Text Box 12"/>
          <p:cNvSpPr txBox="1">
            <a:spLocks noChangeArrowheads="1"/>
          </p:cNvSpPr>
          <p:nvPr/>
        </p:nvSpPr>
        <p:spPr bwMode="auto">
          <a:xfrm>
            <a:off x="2209800" y="1295400"/>
            <a:ext cx="304800" cy="3444875"/>
          </a:xfrm>
          <a:prstGeom prst="rect">
            <a:avLst/>
          </a:prstGeom>
          <a:noFill/>
          <a:ln w="9525">
            <a:noFill/>
            <a:miter lim="800000"/>
            <a:headEnd/>
            <a:tailEnd/>
          </a:ln>
          <a:effectLst/>
        </p:spPr>
        <p:txBody>
          <a:bodyPr>
            <a:spAutoFit/>
          </a:bodyPr>
          <a:lstStyle/>
          <a:p>
            <a:r>
              <a:rPr lang="en-US">
                <a:solidFill>
                  <a:schemeClr val="hlink"/>
                </a:solidFill>
              </a:rPr>
              <a:t>hydrophobic</a:t>
            </a:r>
          </a:p>
        </p:txBody>
      </p:sp>
      <p:sp>
        <p:nvSpPr>
          <p:cNvPr id="769037" name="Text Box 13"/>
          <p:cNvSpPr txBox="1">
            <a:spLocks noChangeArrowheads="1"/>
          </p:cNvSpPr>
          <p:nvPr/>
        </p:nvSpPr>
        <p:spPr bwMode="auto">
          <a:xfrm>
            <a:off x="685800" y="1143000"/>
            <a:ext cx="304800" cy="3749675"/>
          </a:xfrm>
          <a:prstGeom prst="rect">
            <a:avLst/>
          </a:prstGeom>
          <a:noFill/>
          <a:ln w="9525">
            <a:noFill/>
            <a:miter lim="800000"/>
            <a:headEnd/>
            <a:tailEnd/>
          </a:ln>
          <a:effectLst/>
        </p:spPr>
        <p:txBody>
          <a:bodyPr>
            <a:spAutoFit/>
          </a:bodyPr>
          <a:lstStyle/>
          <a:p>
            <a:r>
              <a:rPr lang="en-US">
                <a:solidFill>
                  <a:schemeClr val="hlink"/>
                </a:solidFill>
              </a:rPr>
              <a:t>hydrophillic</a:t>
            </a:r>
          </a:p>
        </p:txBody>
      </p:sp>
      <p:sp>
        <p:nvSpPr>
          <p:cNvPr id="769038" name="Text Box 14"/>
          <p:cNvSpPr txBox="1">
            <a:spLocks noChangeArrowheads="1"/>
          </p:cNvSpPr>
          <p:nvPr/>
        </p:nvSpPr>
        <p:spPr bwMode="auto">
          <a:xfrm>
            <a:off x="609600" y="5651500"/>
            <a:ext cx="7848600" cy="1006475"/>
          </a:xfrm>
          <a:prstGeom prst="rect">
            <a:avLst/>
          </a:prstGeom>
          <a:noFill/>
          <a:ln w="9525">
            <a:noFill/>
            <a:miter lim="800000"/>
            <a:headEnd/>
            <a:tailEnd/>
          </a:ln>
          <a:effectLst/>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69039" name="Text Box 15"/>
          <p:cNvSpPr txBox="1">
            <a:spLocks noChangeArrowheads="1"/>
          </p:cNvSpPr>
          <p:nvPr/>
        </p:nvSpPr>
        <p:spPr bwMode="auto">
          <a:xfrm>
            <a:off x="3657600" y="76200"/>
            <a:ext cx="3841750" cy="1431925"/>
          </a:xfrm>
          <a:prstGeom prst="rect">
            <a:avLst/>
          </a:prstGeom>
          <a:noFill/>
          <a:ln w="9525">
            <a:noFill/>
            <a:miter lim="800000"/>
            <a:headEnd/>
            <a:tailEnd/>
          </a:ln>
          <a:effectLst/>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Text Box 2"/>
          <p:cNvSpPr txBox="1">
            <a:spLocks noChangeArrowheads="1"/>
          </p:cNvSpPr>
          <p:nvPr/>
        </p:nvSpPr>
        <p:spPr bwMode="auto">
          <a:xfrm>
            <a:off x="503238" y="228600"/>
            <a:ext cx="7650162" cy="3051175"/>
          </a:xfrm>
          <a:prstGeom prst="rect">
            <a:avLst/>
          </a:prstGeom>
          <a:noFill/>
          <a:ln w="9525">
            <a:noFill/>
            <a:miter lim="800000"/>
            <a:headEnd/>
            <a:tailEnd/>
          </a:ln>
          <a:effectLst/>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3122" name="Picture 2"/>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a:effectLst/>
        </p:spPr>
      </p:pic>
      <p:sp>
        <p:nvSpPr>
          <p:cNvPr id="773123" name="Text Box 3"/>
          <p:cNvSpPr txBox="1">
            <a:spLocks noChangeArrowheads="1"/>
          </p:cNvSpPr>
          <p:nvPr/>
        </p:nvSpPr>
        <p:spPr bwMode="auto">
          <a:xfrm>
            <a:off x="3049588" y="0"/>
            <a:ext cx="2284412" cy="396875"/>
          </a:xfrm>
          <a:prstGeom prst="rect">
            <a:avLst/>
          </a:prstGeom>
          <a:solidFill>
            <a:srgbClr val="FFFF00"/>
          </a:solidFill>
          <a:ln w="9525">
            <a:noFill/>
            <a:miter lim="800000"/>
            <a:headEnd/>
            <a:tailEnd/>
          </a:ln>
          <a:effectLst/>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Text Box 2"/>
          <p:cNvSpPr txBox="1">
            <a:spLocks noChangeArrowheads="1"/>
          </p:cNvSpPr>
          <p:nvPr/>
        </p:nvSpPr>
        <p:spPr bwMode="auto">
          <a:xfrm>
            <a:off x="3049588" y="0"/>
            <a:ext cx="1865312" cy="396875"/>
          </a:xfrm>
          <a:prstGeom prst="rect">
            <a:avLst/>
          </a:prstGeom>
          <a:solidFill>
            <a:srgbClr val="FFFF00"/>
          </a:solidFill>
          <a:ln w="9525">
            <a:noFill/>
            <a:miter lim="800000"/>
            <a:headEnd/>
            <a:tailEnd/>
          </a:ln>
          <a:effectLst/>
        </p:spPr>
        <p:txBody>
          <a:bodyPr wrap="none">
            <a:spAutoFit/>
          </a:bodyPr>
          <a:lstStyle/>
          <a:p>
            <a:r>
              <a:rPr lang="en-US" b="0"/>
              <a:t>parallel </a:t>
            </a:r>
            <a:r>
              <a:rPr lang="en-US" b="0">
                <a:latin typeface="Symbol" pitchFamily="18" charset="2"/>
              </a:rPr>
              <a:t>b</a:t>
            </a:r>
            <a:r>
              <a:rPr lang="en-US" b="0"/>
              <a:t>-sheet</a:t>
            </a:r>
          </a:p>
        </p:txBody>
      </p:sp>
      <p:pic>
        <p:nvPicPr>
          <p:cNvPr id="775171" name="Picture 3"/>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a:effectLst/>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7218" name="Picture 2"/>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a:effectLst/>
        </p:spPr>
      </p:pic>
      <p:pic>
        <p:nvPicPr>
          <p:cNvPr id="777219" name="Picture 3"/>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a:effectLst/>
        </p:spPr>
      </p:pic>
      <p:sp>
        <p:nvSpPr>
          <p:cNvPr id="777220" name="Text Box 4"/>
          <p:cNvSpPr txBox="1">
            <a:spLocks noChangeArrowheads="1"/>
          </p:cNvSpPr>
          <p:nvPr/>
        </p:nvSpPr>
        <p:spPr bwMode="auto">
          <a:xfrm>
            <a:off x="2362200" y="152400"/>
            <a:ext cx="4672013" cy="396875"/>
          </a:xfrm>
          <a:prstGeom prst="rect">
            <a:avLst/>
          </a:prstGeom>
          <a:solidFill>
            <a:srgbClr val="FFFF00"/>
          </a:solidFill>
          <a:ln w="9525">
            <a:noFill/>
            <a:miter lim="800000"/>
            <a:headEnd/>
            <a:tailEnd/>
          </a:ln>
          <a:effectLst/>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a:effectLst/>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926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a:effectLst/>
        </p:spPr>
      </p:pic>
      <p:pic>
        <p:nvPicPr>
          <p:cNvPr id="77926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a:effectLst/>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1314" name="Picture 2"/>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a:effectLst/>
        </p:spPr>
      </p:pic>
      <p:sp>
        <p:nvSpPr>
          <p:cNvPr id="781315" name="Text Box 3"/>
          <p:cNvSpPr txBox="1">
            <a:spLocks noChangeArrowheads="1"/>
          </p:cNvSpPr>
          <p:nvPr/>
        </p:nvSpPr>
        <p:spPr bwMode="auto">
          <a:xfrm>
            <a:off x="228600" y="304800"/>
            <a:ext cx="1295400" cy="1373188"/>
          </a:xfrm>
          <a:prstGeom prst="rect">
            <a:avLst/>
          </a:prstGeom>
          <a:noFill/>
          <a:ln w="9525">
            <a:noFill/>
            <a:miter lim="800000"/>
            <a:headEnd/>
            <a:tailEnd/>
          </a:ln>
          <a:effectLst/>
        </p:spPr>
        <p:txBody>
          <a:bodyPr>
            <a:spAutoFit/>
          </a:bodyPr>
          <a:lstStyle/>
          <a:p>
            <a:pPr algn="ctr"/>
            <a:r>
              <a:rPr lang="en-US" sz="2800">
                <a:solidFill>
                  <a:schemeClr val="hlink"/>
                </a:solidFill>
              </a:rPr>
              <a:t>loops and turns:</a:t>
            </a:r>
          </a:p>
        </p:txBody>
      </p:sp>
      <p:sp>
        <p:nvSpPr>
          <p:cNvPr id="781316" name="Text Box 4"/>
          <p:cNvSpPr txBox="1">
            <a:spLocks noChangeArrowheads="1"/>
          </p:cNvSpPr>
          <p:nvPr/>
        </p:nvSpPr>
        <p:spPr bwMode="auto">
          <a:xfrm>
            <a:off x="609600" y="6248400"/>
            <a:ext cx="2344738" cy="304800"/>
          </a:xfrm>
          <a:prstGeom prst="rect">
            <a:avLst/>
          </a:prstGeom>
          <a:noFill/>
          <a:ln w="9525">
            <a:noFill/>
            <a:miter lim="800000"/>
            <a:headEnd/>
            <a:tailEnd/>
          </a:ln>
          <a:effectLst/>
        </p:spPr>
        <p:txBody>
          <a:bodyPr wrap="none">
            <a:spAutoFit/>
          </a:bodyPr>
          <a:lstStyle/>
          <a:p>
            <a:r>
              <a:rPr lang="en-US" sz="1400" b="0"/>
              <a:t>Figure 2.8, Brandon &amp; Tooze</a:t>
            </a:r>
          </a:p>
        </p:txBody>
      </p:sp>
      <p:sp>
        <p:nvSpPr>
          <p:cNvPr id="781317" name="Text Box 5"/>
          <p:cNvSpPr txBox="1">
            <a:spLocks noChangeArrowheads="1"/>
          </p:cNvSpPr>
          <p:nvPr/>
        </p:nvSpPr>
        <p:spPr bwMode="auto">
          <a:xfrm>
            <a:off x="4114800" y="3733800"/>
            <a:ext cx="1600200" cy="396875"/>
          </a:xfrm>
          <a:prstGeom prst="rect">
            <a:avLst/>
          </a:prstGeom>
          <a:noFill/>
          <a:ln w="9525">
            <a:noFill/>
            <a:miter lim="800000"/>
            <a:headEnd/>
            <a:tailEnd/>
          </a:ln>
          <a:effectLst/>
        </p:spPr>
        <p:txBody>
          <a:bodyPr>
            <a:spAutoFit/>
          </a:bodyPr>
          <a:lstStyle/>
          <a:p>
            <a:pPr>
              <a:spcBef>
                <a:spcPct val="50000"/>
              </a:spcBef>
            </a:pPr>
            <a:r>
              <a:rPr lang="el-GR"/>
              <a:t>Ω</a:t>
            </a:r>
            <a:r>
              <a:rPr lang="en-US"/>
              <a:t> loops 6-16</a:t>
            </a:r>
            <a:endParaRPr lang="el-GR"/>
          </a:p>
        </p:txBody>
      </p:sp>
      <p:sp>
        <p:nvSpPr>
          <p:cNvPr id="781320" name="Text Box 8"/>
          <p:cNvSpPr txBox="1">
            <a:spLocks noChangeArrowheads="1"/>
          </p:cNvSpPr>
          <p:nvPr/>
        </p:nvSpPr>
        <p:spPr bwMode="auto">
          <a:xfrm>
            <a:off x="3124200" y="304800"/>
            <a:ext cx="1600200" cy="396875"/>
          </a:xfrm>
          <a:prstGeom prst="rect">
            <a:avLst/>
          </a:prstGeom>
          <a:noFill/>
          <a:ln w="9525">
            <a:noFill/>
            <a:miter lim="800000"/>
            <a:headEnd/>
            <a:tailEnd/>
          </a:ln>
          <a:effectLst/>
        </p:spPr>
        <p:txBody>
          <a:bodyPr>
            <a:spAutoFit/>
          </a:bodyPr>
          <a:lstStyle/>
          <a:p>
            <a:pPr>
              <a:spcBef>
                <a:spcPct val="50000"/>
              </a:spcBef>
            </a:pPr>
            <a:r>
              <a:rPr lang="el-GR"/>
              <a:t>β</a:t>
            </a:r>
            <a:r>
              <a:rPr lang="en-US"/>
              <a:t> turn 2</a:t>
            </a:r>
            <a:endParaRPr lang="el-G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3362" name="Picture 2"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p:spPr>
      </p:pic>
      <p:sp>
        <p:nvSpPr>
          <p:cNvPr id="783363" name="Text Box 3"/>
          <p:cNvSpPr txBox="1">
            <a:spLocks noChangeArrowheads="1"/>
          </p:cNvSpPr>
          <p:nvPr/>
        </p:nvSpPr>
        <p:spPr bwMode="auto">
          <a:xfrm>
            <a:off x="365125" y="165100"/>
            <a:ext cx="1992313" cy="396875"/>
          </a:xfrm>
          <a:prstGeom prst="rect">
            <a:avLst/>
          </a:prstGeom>
          <a:noFill/>
          <a:ln w="9525">
            <a:noFill/>
            <a:miter lim="800000"/>
            <a:headEnd/>
            <a:tailEnd/>
          </a:ln>
          <a:effectLst/>
        </p:spPr>
        <p:txBody>
          <a:bodyPr wrap="none">
            <a:spAutoFit/>
          </a:bodyPr>
          <a:lstStyle/>
          <a:p>
            <a:r>
              <a:rPr lang="en-US"/>
              <a:t>Loops and turns:</a:t>
            </a:r>
          </a:p>
        </p:txBody>
      </p:sp>
      <p:sp>
        <p:nvSpPr>
          <p:cNvPr id="783364" name="Text Box 4"/>
          <p:cNvSpPr txBox="1">
            <a:spLocks noChangeArrowheads="1"/>
          </p:cNvSpPr>
          <p:nvPr/>
        </p:nvSpPr>
        <p:spPr bwMode="auto">
          <a:xfrm>
            <a:off x="5029200" y="6324600"/>
            <a:ext cx="2344738" cy="304800"/>
          </a:xfrm>
          <a:prstGeom prst="rect">
            <a:avLst/>
          </a:prstGeom>
          <a:noFill/>
          <a:ln w="9525">
            <a:noFill/>
            <a:miter lim="800000"/>
            <a:headEnd/>
            <a:tailEnd/>
          </a:ln>
          <a:effectLst/>
        </p:spPr>
        <p:txBody>
          <a:bodyPr wrap="none">
            <a:spAutoFit/>
          </a:bodyPr>
          <a:lstStyle/>
          <a:p>
            <a:r>
              <a:rPr lang="en-US" sz="1400" b="0"/>
              <a:t>Figure 2.8, Brandon &amp; Tooze</a:t>
            </a:r>
          </a:p>
        </p:txBody>
      </p:sp>
      <p:sp>
        <p:nvSpPr>
          <p:cNvPr id="783365" name="Text Box 5"/>
          <p:cNvSpPr txBox="1">
            <a:spLocks noChangeArrowheads="1"/>
          </p:cNvSpPr>
          <p:nvPr/>
        </p:nvSpPr>
        <p:spPr bwMode="auto">
          <a:xfrm>
            <a:off x="609600" y="685800"/>
            <a:ext cx="3048000" cy="396875"/>
          </a:xfrm>
          <a:prstGeom prst="rect">
            <a:avLst/>
          </a:prstGeom>
          <a:noFill/>
          <a:ln w="9525">
            <a:noFill/>
            <a:miter lim="800000"/>
            <a:headEnd/>
            <a:tailEnd/>
          </a:ln>
          <a:effectLst/>
        </p:spPr>
        <p:txBody>
          <a:bodyPr>
            <a:spAutoFit/>
          </a:bodyPr>
          <a:lstStyle/>
          <a:p>
            <a:pPr algn="ctr">
              <a:spcBef>
                <a:spcPct val="50000"/>
              </a:spcBef>
            </a:pPr>
            <a:r>
              <a:rPr lang="en-US"/>
              <a:t>Reverse turns or </a:t>
            </a:r>
            <a:r>
              <a:rPr lang="el-GR"/>
              <a:t>β</a:t>
            </a:r>
            <a:r>
              <a:rPr lang="en-US"/>
              <a:t> bends</a:t>
            </a:r>
            <a:endParaRPr lang="el-GR"/>
          </a:p>
        </p:txBody>
      </p:sp>
      <p:pic>
        <p:nvPicPr>
          <p:cNvPr id="783366" name="Picture 6"/>
          <p:cNvPicPr>
            <a:picLocks noChangeAspect="1" noChangeArrowheads="1"/>
          </p:cNvPicPr>
          <p:nvPr/>
        </p:nvPicPr>
        <p:blipFill>
          <a:blip r:embed="rId4" cstate="print"/>
          <a:srcRect/>
          <a:stretch>
            <a:fillRect/>
          </a:stretch>
        </p:blipFill>
        <p:spPr bwMode="auto">
          <a:xfrm>
            <a:off x="457200" y="1066800"/>
            <a:ext cx="2362200" cy="1817688"/>
          </a:xfrm>
          <a:prstGeom prst="rect">
            <a:avLst/>
          </a:prstGeom>
          <a:noFill/>
        </p:spPr>
      </p:pic>
      <p:pic>
        <p:nvPicPr>
          <p:cNvPr id="783367" name="Picture 7"/>
          <p:cNvPicPr>
            <a:picLocks noChangeAspect="1" noChangeArrowheads="1"/>
          </p:cNvPicPr>
          <p:nvPr/>
        </p:nvPicPr>
        <p:blipFill>
          <a:blip r:embed="rId5" cstate="print"/>
          <a:srcRect/>
          <a:stretch>
            <a:fillRect/>
          </a:stretch>
        </p:blipFill>
        <p:spPr bwMode="auto">
          <a:xfrm>
            <a:off x="533400" y="2895600"/>
            <a:ext cx="2286000" cy="1606550"/>
          </a:xfrm>
          <a:prstGeom prst="rect">
            <a:avLst/>
          </a:prstGeom>
          <a:noFill/>
        </p:spPr>
      </p:pic>
      <p:pic>
        <p:nvPicPr>
          <p:cNvPr id="783368" name="Picture 8"/>
          <p:cNvPicPr>
            <a:picLocks noChangeAspect="1" noChangeArrowheads="1"/>
          </p:cNvPicPr>
          <p:nvPr/>
        </p:nvPicPr>
        <p:blipFill>
          <a:blip r:embed="rId6" cstate="print"/>
          <a:srcRect/>
          <a:stretch>
            <a:fillRect/>
          </a:stretch>
        </p:blipFill>
        <p:spPr bwMode="auto">
          <a:xfrm>
            <a:off x="381000" y="4495800"/>
            <a:ext cx="2514600" cy="1909763"/>
          </a:xfrm>
          <a:prstGeom prst="rect">
            <a:avLst/>
          </a:prstGeom>
          <a:noFill/>
        </p:spPr>
      </p:pic>
      <p:sp>
        <p:nvSpPr>
          <p:cNvPr id="783369" name="Rectangle 9"/>
          <p:cNvSpPr>
            <a:spLocks noChangeArrowheads="1"/>
          </p:cNvSpPr>
          <p:nvPr/>
        </p:nvSpPr>
        <p:spPr bwMode="auto">
          <a:xfrm>
            <a:off x="381000" y="6324600"/>
            <a:ext cx="2376488" cy="396875"/>
          </a:xfrm>
          <a:prstGeom prst="rect">
            <a:avLst/>
          </a:prstGeom>
          <a:noFill/>
          <a:ln w="9525">
            <a:noFill/>
            <a:miter lim="800000"/>
            <a:headEnd/>
            <a:tailEnd/>
          </a:ln>
          <a:effectLst/>
        </p:spPr>
        <p:txBody>
          <a:bodyPr wrap="none">
            <a:spAutoFit/>
          </a:bodyPr>
          <a:lstStyle/>
          <a:p>
            <a:r>
              <a:rPr lang="en-US">
                <a:solidFill>
                  <a:srgbClr val="0000FF"/>
                </a:solidFill>
              </a:rPr>
              <a:t>Resembles 3</a:t>
            </a:r>
            <a:r>
              <a:rPr lang="en-US" baseline="-25000">
                <a:solidFill>
                  <a:srgbClr val="0000FF"/>
                </a:solidFill>
              </a:rPr>
              <a:t>10</a:t>
            </a:r>
            <a:r>
              <a:rPr lang="en-US">
                <a:solidFill>
                  <a:srgbClr val="0000FF"/>
                </a:solidFill>
              </a:rPr>
              <a:t> helix</a:t>
            </a:r>
          </a:p>
        </p:txBody>
      </p:sp>
      <p:sp>
        <p:nvSpPr>
          <p:cNvPr id="783370" name="Oval 10"/>
          <p:cNvSpPr>
            <a:spLocks noChangeArrowheads="1"/>
          </p:cNvSpPr>
          <p:nvPr/>
        </p:nvSpPr>
        <p:spPr bwMode="auto">
          <a:xfrm>
            <a:off x="1866900" y="2832100"/>
            <a:ext cx="304800" cy="304800"/>
          </a:xfrm>
          <a:prstGeom prst="ellipse">
            <a:avLst/>
          </a:prstGeom>
          <a:noFill/>
          <a:ln w="38100">
            <a:solidFill>
              <a:schemeClr val="hlink"/>
            </a:solidFill>
            <a:prstDash val="sysDot"/>
            <a:round/>
            <a:headEnd/>
            <a:tailEnd/>
          </a:ln>
          <a:effectLst/>
        </p:spPr>
        <p:txBody>
          <a:bodyPr wrap="none" anchor="ctr"/>
          <a:lstStyle/>
          <a:p>
            <a:endParaRPr lang="en-US"/>
          </a:p>
        </p:txBody>
      </p:sp>
      <p:sp>
        <p:nvSpPr>
          <p:cNvPr id="783371" name="Rectangle 11"/>
          <p:cNvSpPr>
            <a:spLocks noChangeArrowheads="1"/>
          </p:cNvSpPr>
          <p:nvPr/>
        </p:nvSpPr>
        <p:spPr bwMode="auto">
          <a:xfrm>
            <a:off x="2514600" y="2819400"/>
            <a:ext cx="1123950" cy="396875"/>
          </a:xfrm>
          <a:prstGeom prst="rect">
            <a:avLst/>
          </a:prstGeom>
          <a:noFill/>
          <a:ln w="9525">
            <a:noFill/>
            <a:miter lim="800000"/>
            <a:headEnd/>
            <a:tailEnd/>
          </a:ln>
          <a:effectLst/>
        </p:spPr>
        <p:txBody>
          <a:bodyPr wrap="none">
            <a:spAutoFit/>
          </a:bodyPr>
          <a:lstStyle/>
          <a:p>
            <a:r>
              <a:rPr lang="en-US">
                <a:solidFill>
                  <a:schemeClr val="hlink"/>
                </a:solidFill>
              </a:rPr>
              <a:t>GLY only</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1"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816132"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16133" name="Text Box 5"/>
          <p:cNvSpPr txBox="1">
            <a:spLocks noChangeArrowheads="1"/>
          </p:cNvSpPr>
          <p:nvPr/>
        </p:nvSpPr>
        <p:spPr bwMode="auto">
          <a:xfrm>
            <a:off x="1203325" y="2222500"/>
            <a:ext cx="2012950" cy="1250950"/>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a:t>
            </a:r>
          </a:p>
          <a:p>
            <a:pPr>
              <a:spcBef>
                <a:spcPct val="40000"/>
              </a:spcBef>
            </a:pPr>
            <a:r>
              <a:rPr lang="en-US"/>
              <a:t>		</a:t>
            </a:r>
          </a:p>
        </p:txBody>
      </p:sp>
      <p:pic>
        <p:nvPicPr>
          <p:cNvPr id="816135" name="Picture 7"/>
          <p:cNvPicPr>
            <a:picLocks noChangeAspect="1" noChangeArrowheads="1"/>
          </p:cNvPicPr>
          <p:nvPr/>
        </p:nvPicPr>
        <p:blipFill>
          <a:blip r:embed="rId3" cstate="print"/>
          <a:srcRect/>
          <a:stretch>
            <a:fillRect/>
          </a:stretch>
        </p:blipFill>
        <p:spPr bwMode="auto">
          <a:xfrm>
            <a:off x="2743200" y="2667000"/>
            <a:ext cx="3762375" cy="3648075"/>
          </a:xfrm>
          <a:prstGeom prst="rect">
            <a:avLst/>
          </a:prstGeom>
          <a:noFill/>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4082" name="Picture 2"/>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a:effectLst/>
        </p:spPr>
      </p:pic>
      <p:sp>
        <p:nvSpPr>
          <p:cNvPr id="814083"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814084"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14085" name="Text Box 5"/>
          <p:cNvSpPr txBox="1">
            <a:spLocks noChangeArrowheads="1"/>
          </p:cNvSpPr>
          <p:nvPr/>
        </p:nvSpPr>
        <p:spPr bwMode="auto">
          <a:xfrm>
            <a:off x="1203325" y="2222500"/>
            <a:ext cx="4633913" cy="1250950"/>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14086"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2.12 Brandon &amp; Tooze</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554" name="Picture 2"/>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a:effectLst/>
        </p:spPr>
      </p:pic>
      <p:sp>
        <p:nvSpPr>
          <p:cNvPr id="791555"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1556"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1557" name="Text Box 5"/>
          <p:cNvSpPr txBox="1">
            <a:spLocks noChangeArrowheads="1"/>
          </p:cNvSpPr>
          <p:nvPr/>
        </p:nvSpPr>
        <p:spPr bwMode="auto">
          <a:xfrm>
            <a:off x="1203325" y="2222500"/>
            <a:ext cx="4633913" cy="1677988"/>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791558"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2.14 Brandon &amp; Tooze</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3602" name="Picture 2"/>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a:effectLst/>
        </p:spPr>
      </p:pic>
      <p:sp>
        <p:nvSpPr>
          <p:cNvPr id="793603"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3604"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3605" name="Text Box 5"/>
          <p:cNvSpPr txBox="1">
            <a:spLocks noChangeArrowheads="1"/>
          </p:cNvSpPr>
          <p:nvPr/>
        </p:nvSpPr>
        <p:spPr bwMode="auto">
          <a:xfrm>
            <a:off x="1203325" y="2222500"/>
            <a:ext cx="4633913" cy="2532063"/>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793606"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2.15 Brandon &amp; Tooze</a:t>
            </a:r>
          </a:p>
        </p:txBody>
      </p:sp>
      <p:pic>
        <p:nvPicPr>
          <p:cNvPr id="793608" name="Picture 8" descr="GrKey2"/>
          <p:cNvPicPr>
            <a:picLocks noChangeAspect="1" noChangeArrowheads="1"/>
          </p:cNvPicPr>
          <p:nvPr/>
        </p:nvPicPr>
        <p:blipFill>
          <a:blip r:embed="rId4" cstate="print"/>
          <a:srcRect/>
          <a:stretch>
            <a:fillRect/>
          </a:stretch>
        </p:blipFill>
        <p:spPr bwMode="auto">
          <a:xfrm>
            <a:off x="5105400" y="1752600"/>
            <a:ext cx="3467100" cy="857250"/>
          </a:xfrm>
          <a:prstGeom prst="rect">
            <a:avLst/>
          </a:prstGeom>
          <a:noFill/>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5650" name="Picture 2"/>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a:effectLst/>
        </p:spPr>
      </p:pic>
      <p:sp>
        <p:nvSpPr>
          <p:cNvPr id="795651"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5652"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5653" name="Text Box 5"/>
          <p:cNvSpPr txBox="1">
            <a:spLocks noChangeArrowheads="1"/>
          </p:cNvSpPr>
          <p:nvPr/>
        </p:nvSpPr>
        <p:spPr bwMode="auto">
          <a:xfrm>
            <a:off x="1203325" y="2222500"/>
            <a:ext cx="4633913" cy="2532063"/>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795654" name="Text Box 6"/>
          <p:cNvSpPr txBox="1">
            <a:spLocks noChangeArrowheads="1"/>
          </p:cNvSpPr>
          <p:nvPr/>
        </p:nvSpPr>
        <p:spPr bwMode="auto">
          <a:xfrm>
            <a:off x="3810000" y="3810000"/>
            <a:ext cx="4164013" cy="701675"/>
          </a:xfrm>
          <a:prstGeom prst="rect">
            <a:avLst/>
          </a:prstGeom>
          <a:noFill/>
          <a:ln w="9525">
            <a:noFill/>
            <a:miter lim="800000"/>
            <a:headEnd/>
            <a:tailEnd/>
          </a:ln>
          <a:effectLst/>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795655" name="Text Box 7"/>
          <p:cNvSpPr txBox="1">
            <a:spLocks noChangeArrowheads="1"/>
          </p:cNvSpPr>
          <p:nvPr/>
        </p:nvSpPr>
        <p:spPr bwMode="auto">
          <a:xfrm>
            <a:off x="7162800" y="4648200"/>
            <a:ext cx="1828800" cy="1803400"/>
          </a:xfrm>
          <a:prstGeom prst="rect">
            <a:avLst/>
          </a:prstGeom>
          <a:noFill/>
          <a:ln w="9525">
            <a:noFill/>
            <a:miter lim="800000"/>
            <a:headEnd/>
            <a:tailEnd/>
          </a:ln>
          <a:effectLst/>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795656" name="Text Box 8"/>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2.18 Brandon &amp; Tooze</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Text Box 2"/>
          <p:cNvSpPr txBox="1">
            <a:spLocks noChangeArrowheads="1"/>
          </p:cNvSpPr>
          <p:nvPr/>
        </p:nvSpPr>
        <p:spPr bwMode="auto">
          <a:xfrm>
            <a:off x="2057400" y="304800"/>
            <a:ext cx="5440363" cy="2282825"/>
          </a:xfrm>
          <a:prstGeom prst="rect">
            <a:avLst/>
          </a:prstGeom>
          <a:noFill/>
          <a:ln w="9525">
            <a:noFill/>
            <a:miter lim="800000"/>
            <a:headEnd/>
            <a:tailEnd/>
          </a:ln>
          <a:effectLst/>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pic>
        <p:nvPicPr>
          <p:cNvPr id="812037" name="Picture 5" descr="1pkn"/>
          <p:cNvPicPr>
            <a:picLocks noChangeAspect="1" noChangeArrowheads="1"/>
          </p:cNvPicPr>
          <p:nvPr/>
        </p:nvPicPr>
        <p:blipFill>
          <a:blip r:embed="rId3" cstate="print"/>
          <a:srcRect/>
          <a:stretch>
            <a:fillRect/>
          </a:stretch>
        </p:blipFill>
        <p:spPr bwMode="auto">
          <a:xfrm>
            <a:off x="3200400" y="2590800"/>
            <a:ext cx="2917825" cy="4048125"/>
          </a:xfrm>
          <a:prstGeom prst="rect">
            <a:avLst/>
          </a:prstGeom>
          <a:noFill/>
        </p:spPr>
      </p:pic>
      <p:sp>
        <p:nvSpPr>
          <p:cNvPr id="812038" name="Text Box 6"/>
          <p:cNvSpPr txBox="1">
            <a:spLocks noChangeArrowheads="1"/>
          </p:cNvSpPr>
          <p:nvPr/>
        </p:nvSpPr>
        <p:spPr bwMode="auto">
          <a:xfrm>
            <a:off x="365125" y="3289300"/>
            <a:ext cx="2073275" cy="396875"/>
          </a:xfrm>
          <a:prstGeom prst="rect">
            <a:avLst/>
          </a:prstGeom>
          <a:noFill/>
          <a:ln w="9525">
            <a:noFill/>
            <a:miter lim="800000"/>
            <a:headEnd/>
            <a:tailEnd/>
          </a:ln>
          <a:effectLst/>
        </p:spPr>
        <p:txBody>
          <a:bodyPr>
            <a:spAutoFit/>
          </a:bodyPr>
          <a:lstStyle/>
          <a:p>
            <a:endParaRPr lang="en-US"/>
          </a:p>
        </p:txBody>
      </p:sp>
      <p:sp>
        <p:nvSpPr>
          <p:cNvPr id="812039" name="Text Box 7"/>
          <p:cNvSpPr txBox="1">
            <a:spLocks noChangeArrowheads="1"/>
          </p:cNvSpPr>
          <p:nvPr/>
        </p:nvSpPr>
        <p:spPr bwMode="auto">
          <a:xfrm>
            <a:off x="6172200" y="4114800"/>
            <a:ext cx="1219200" cy="1006475"/>
          </a:xfrm>
          <a:prstGeom prst="rect">
            <a:avLst/>
          </a:prstGeom>
          <a:noFill/>
          <a:ln w="9525">
            <a:noFill/>
            <a:miter lim="800000"/>
            <a:headEnd/>
            <a:tailEnd/>
          </a:ln>
          <a:effectLst/>
        </p:spPr>
        <p:txBody>
          <a:bodyPr>
            <a:spAutoFit/>
          </a:bodyPr>
          <a:lstStyle/>
          <a:p>
            <a:pPr>
              <a:spcBef>
                <a:spcPct val="50000"/>
              </a:spcBef>
            </a:pPr>
            <a:r>
              <a:rPr lang="en-US"/>
              <a:t>1PKN</a:t>
            </a:r>
            <a:br>
              <a:rPr lang="en-US"/>
            </a:br>
            <a:r>
              <a:rPr lang="en-US"/>
              <a:t>Pyruvate</a:t>
            </a:r>
            <a:br>
              <a:rPr lang="en-US"/>
            </a:br>
            <a:r>
              <a:rPr lang="en-US"/>
              <a:t>Kinase</a:t>
            </a: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a:xfrm>
            <a:off x="685800" y="609600"/>
            <a:ext cx="7772400" cy="889000"/>
          </a:xfrm>
        </p:spPr>
        <p:txBody>
          <a:bodyPr/>
          <a:lstStyle/>
          <a:p>
            <a:r>
              <a:rPr lang="en-US" sz="3200" b="1">
                <a:solidFill>
                  <a:srgbClr val="0000FF"/>
                </a:solidFill>
              </a:rPr>
              <a:t>Discovery Questions: Conserved Domains</a:t>
            </a:r>
          </a:p>
        </p:txBody>
      </p:sp>
      <p:sp>
        <p:nvSpPr>
          <p:cNvPr id="832515" name="Text Box 3"/>
          <p:cNvSpPr txBox="1">
            <a:spLocks noChangeArrowheads="1"/>
          </p:cNvSpPr>
          <p:nvPr/>
        </p:nvSpPr>
        <p:spPr bwMode="auto">
          <a:xfrm>
            <a:off x="304800" y="1600200"/>
            <a:ext cx="8610600" cy="2703513"/>
          </a:xfrm>
          <a:prstGeom prst="rect">
            <a:avLst/>
          </a:prstGeom>
          <a:noFill/>
          <a:ln w="9525">
            <a:noFill/>
            <a:miter lim="800000"/>
            <a:headEnd/>
            <a:tailEnd/>
          </a:ln>
          <a:effectLst/>
        </p:spPr>
        <p:txBody>
          <a:bodyPr>
            <a:spAutoFit/>
          </a:bodyPr>
          <a:lstStyle/>
          <a:p>
            <a:pPr marL="466725" indent="-466725" eaLnBrk="0" hangingPunct="0">
              <a:spcBef>
                <a:spcPct val="50000"/>
              </a:spcBef>
              <a:buFontTx/>
              <a:buAutoNum type="arabicPeriod" startAt="16"/>
            </a:pPr>
            <a:r>
              <a:rPr lang="en-US" sz="1800" b="0">
                <a:latin typeface="Arial" pitchFamily="34" charset="0"/>
                <a:cs typeface="Arial" pitchFamily="34" charset="0"/>
              </a:rPr>
              <a:t>Go to the HGNC and perform a gene search for cyclooxygenase to see how many cyclooxygenase genes there are in the human genome.  How does this compare to a OMIM search for COX3?  Any surprises?</a:t>
            </a:r>
          </a:p>
          <a:p>
            <a:pPr marL="466725" indent="-466725" eaLnBrk="0" hangingPunct="0">
              <a:spcBef>
                <a:spcPct val="50000"/>
              </a:spcBef>
              <a:buFontTx/>
              <a:buAutoNum type="arabicPeriod" startAt="16"/>
            </a:pPr>
            <a:r>
              <a:rPr lang="en-US" sz="1800" b="0">
                <a:latin typeface="Arial" pitchFamily="34" charset="0"/>
                <a:cs typeface="Arial" pitchFamily="34" charset="0"/>
              </a:rPr>
              <a:t>Perform a CD search for the accession number AAC83646.  How many different CDs does it have? What are the Evalues?</a:t>
            </a:r>
          </a:p>
          <a:p>
            <a:pPr marL="466725" indent="-466725" eaLnBrk="0" hangingPunct="0">
              <a:spcBef>
                <a:spcPct val="50000"/>
              </a:spcBef>
              <a:buFontTx/>
              <a:buAutoNum type="arabicPeriod" startAt="19"/>
            </a:pPr>
            <a:r>
              <a:rPr lang="en-US" sz="1800" b="0">
                <a:latin typeface="Arial" pitchFamily="34" charset="0"/>
                <a:cs typeface="Arial" pitchFamily="34" charset="0"/>
              </a:rPr>
              <a:t>Click on the “gnl/CDD/7333”.  Does this domain have an important function?</a:t>
            </a:r>
          </a:p>
          <a:p>
            <a:pPr marL="466725" indent="-466725" eaLnBrk="0" hangingPunct="0">
              <a:spcBef>
                <a:spcPct val="50000"/>
              </a:spcBef>
              <a:buFontTx/>
              <a:buAutoNum type="arabicPeriod" startAt="19"/>
            </a:pPr>
            <a:r>
              <a:rPr lang="en-US" sz="1800" b="0">
                <a:latin typeface="Arial" pitchFamily="34" charset="0"/>
                <a:cs typeface="Arial" pitchFamily="34" charset="0"/>
              </a:rPr>
              <a:t> Characterize the uncharacterized protein.  Determine as much as you can about its structure and function.</a:t>
            </a:r>
          </a:p>
        </p:txBody>
      </p:sp>
      <p:sp>
        <p:nvSpPr>
          <p:cNvPr id="832516" name="Text Box 4"/>
          <p:cNvSpPr txBox="1">
            <a:spLocks noChangeArrowheads="1"/>
          </p:cNvSpPr>
          <p:nvPr/>
        </p:nvSpPr>
        <p:spPr bwMode="auto">
          <a:xfrm>
            <a:off x="7086600" y="60198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Text Box 2"/>
          <p:cNvSpPr txBox="1">
            <a:spLocks noChangeArrowheads="1"/>
          </p:cNvSpPr>
          <p:nvPr/>
        </p:nvSpPr>
        <p:spPr bwMode="auto">
          <a:xfrm>
            <a:off x="152400" y="304800"/>
            <a:ext cx="8610600" cy="1771650"/>
          </a:xfrm>
          <a:prstGeom prst="rect">
            <a:avLst/>
          </a:prstGeom>
          <a:noFill/>
          <a:ln w="9525">
            <a:noFill/>
            <a:miter lim="800000"/>
            <a:headEnd/>
            <a:tailEnd/>
          </a:ln>
          <a:effectLst/>
        </p:spPr>
        <p:txBody>
          <a:bodyPr>
            <a:spAutoFit/>
          </a:bodyPr>
          <a:lstStyle/>
          <a:p>
            <a:pPr algn="ctr">
              <a:spcBef>
                <a:spcPct val="40000"/>
              </a:spcBef>
            </a:pPr>
            <a:r>
              <a:rPr lang="en-US" sz="2400" i="1">
                <a:solidFill>
                  <a:schemeClr val="hlink"/>
                </a:solidFill>
              </a:rPr>
              <a:t>Domains</a:t>
            </a:r>
            <a:r>
              <a:rPr lang="en-US" sz="2400"/>
              <a:t> are built from structural motifs</a:t>
            </a:r>
            <a:br>
              <a:rPr lang="en-US" sz="2400"/>
            </a:br>
            <a:r>
              <a:rPr lang="en-US" sz="2400"/>
              <a:t>  (can exist independently)</a:t>
            </a:r>
          </a:p>
          <a:p>
            <a:pPr algn="ctr">
              <a:spcBef>
                <a:spcPct val="40000"/>
              </a:spcBef>
            </a:pPr>
            <a:r>
              <a:rPr lang="en-US" sz="2400"/>
              <a:t>3 main classes of protein structures:</a:t>
            </a:r>
          </a:p>
          <a:p>
            <a:pPr algn="ctr">
              <a:spcBef>
                <a:spcPct val="20000"/>
              </a:spcBef>
            </a:pPr>
            <a:r>
              <a:rPr lang="en-US" sz="2400"/>
              <a:t>	</a:t>
            </a:r>
            <a:r>
              <a:rPr lang="en-US" sz="2400">
                <a:latin typeface="Symbol" pitchFamily="18" charset="2"/>
              </a:rPr>
              <a:t>a</a:t>
            </a:r>
            <a:r>
              <a:rPr lang="en-US" sz="2400"/>
              <a:t>-domains	</a:t>
            </a:r>
            <a:r>
              <a:rPr lang="en-US" sz="2400">
                <a:latin typeface="Symbol" pitchFamily="18" charset="2"/>
              </a:rPr>
              <a:t>b</a:t>
            </a:r>
            <a:r>
              <a:rPr lang="en-US" sz="2400"/>
              <a:t>-domains (antiparallel </a:t>
            </a:r>
            <a:r>
              <a:rPr lang="en-US" sz="2400">
                <a:latin typeface="Symbol" pitchFamily="18" charset="2"/>
              </a:rPr>
              <a:t>b</a:t>
            </a:r>
            <a:r>
              <a:rPr lang="en-US" sz="2400"/>
              <a:t>)	</a:t>
            </a:r>
            <a:r>
              <a:rPr lang="en-US" sz="2400">
                <a:latin typeface="Symbol" pitchFamily="18" charset="2"/>
              </a:rPr>
              <a:t>a/b</a:t>
            </a:r>
            <a:r>
              <a:rPr lang="en-US" sz="2400"/>
              <a:t> domains</a:t>
            </a:r>
          </a:p>
        </p:txBody>
      </p:sp>
      <p:sp>
        <p:nvSpPr>
          <p:cNvPr id="797699" name="Rectangle 3"/>
          <p:cNvSpPr>
            <a:spLocks noChangeArrowheads="1"/>
          </p:cNvSpPr>
          <p:nvPr/>
        </p:nvSpPr>
        <p:spPr bwMode="auto">
          <a:xfrm>
            <a:off x="914400" y="2209800"/>
            <a:ext cx="7162800" cy="4019550"/>
          </a:xfrm>
          <a:prstGeom prst="rect">
            <a:avLst/>
          </a:prstGeom>
          <a:noFill/>
          <a:ln w="9525">
            <a:noFill/>
            <a:miter lim="800000"/>
            <a:headEnd/>
            <a:tailEnd/>
          </a:ln>
          <a:effectLst/>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
        <p:nvSpPr>
          <p:cNvPr id="797700" name="Text Box 4"/>
          <p:cNvSpPr txBox="1">
            <a:spLocks noChangeArrowheads="1"/>
          </p:cNvSpPr>
          <p:nvPr/>
        </p:nvSpPr>
        <p:spPr bwMode="auto">
          <a:xfrm>
            <a:off x="5181600" y="6248400"/>
            <a:ext cx="1371600" cy="396875"/>
          </a:xfrm>
          <a:prstGeom prst="rect">
            <a:avLst/>
          </a:prstGeom>
          <a:noFill/>
          <a:ln w="9525">
            <a:noFill/>
            <a:miter lim="800000"/>
            <a:headEnd/>
            <a:tailEnd/>
          </a:ln>
          <a:effectLst/>
        </p:spPr>
        <p:txBody>
          <a:bodyPr>
            <a:spAutoFit/>
          </a:bodyPr>
          <a:lstStyle/>
          <a:p>
            <a:pPr>
              <a:spcBef>
                <a:spcPct val="50000"/>
              </a:spcBef>
            </a:pPr>
            <a:r>
              <a:rPr lang="en-US"/>
              <a:t>(evolution)</a:t>
            </a:r>
          </a:p>
        </p:txBody>
      </p:sp>
      <p:sp>
        <p:nvSpPr>
          <p:cNvPr id="797701" name="Text Box 5"/>
          <p:cNvSpPr txBox="1">
            <a:spLocks noChangeArrowheads="1"/>
          </p:cNvSpPr>
          <p:nvPr/>
        </p:nvSpPr>
        <p:spPr bwMode="auto">
          <a:xfrm>
            <a:off x="6781800" y="6248400"/>
            <a:ext cx="2362200" cy="396875"/>
          </a:xfrm>
          <a:prstGeom prst="rect">
            <a:avLst/>
          </a:prstGeom>
          <a:noFill/>
          <a:ln w="9525">
            <a:noFill/>
            <a:miter lim="800000"/>
            <a:headEnd/>
            <a:tailEnd/>
          </a:ln>
          <a:effectLst/>
        </p:spPr>
        <p:txBody>
          <a:bodyPr>
            <a:spAutoFit/>
          </a:bodyPr>
          <a:lstStyle/>
          <a:p>
            <a:pPr>
              <a:spcBef>
                <a:spcPct val="50000"/>
              </a:spcBef>
            </a:pPr>
            <a:r>
              <a:rPr lang="en-US"/>
              <a:t>(sequence &gt; 35%)</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609600" y="228600"/>
            <a:ext cx="7772400" cy="838200"/>
          </a:xfrm>
        </p:spPr>
        <p:txBody>
          <a:bodyPr/>
          <a:lstStyle/>
          <a:p>
            <a:r>
              <a:rPr lang="en-US" sz="4000" b="1">
                <a:solidFill>
                  <a:srgbClr val="0000FF"/>
                </a:solidFill>
              </a:rPr>
              <a:t>S</a:t>
            </a:r>
            <a:r>
              <a:rPr lang="en-US" sz="4000">
                <a:solidFill>
                  <a:srgbClr val="0000FF"/>
                </a:solidFill>
              </a:rPr>
              <a:t>tructural </a:t>
            </a:r>
            <a:r>
              <a:rPr lang="en-US" sz="4000" b="1">
                <a:solidFill>
                  <a:srgbClr val="0000FF"/>
                </a:solidFill>
              </a:rPr>
              <a:t>C</a:t>
            </a:r>
            <a:r>
              <a:rPr lang="en-US" sz="4000">
                <a:solidFill>
                  <a:srgbClr val="0000FF"/>
                </a:solidFill>
              </a:rPr>
              <a:t>lassification </a:t>
            </a:r>
            <a:r>
              <a:rPr lang="en-US" sz="4000" b="1">
                <a:solidFill>
                  <a:srgbClr val="0000FF"/>
                </a:solidFill>
              </a:rPr>
              <a:t>O</a:t>
            </a:r>
            <a:r>
              <a:rPr lang="en-US" sz="4000">
                <a:solidFill>
                  <a:srgbClr val="0000FF"/>
                </a:solidFill>
              </a:rPr>
              <a:t>f </a:t>
            </a:r>
            <a:r>
              <a:rPr lang="en-US" sz="4000" b="1">
                <a:solidFill>
                  <a:srgbClr val="0000FF"/>
                </a:solidFill>
              </a:rPr>
              <a:t>P</a:t>
            </a:r>
            <a:r>
              <a:rPr lang="en-US" sz="4000">
                <a:solidFill>
                  <a:srgbClr val="0000FF"/>
                </a:solidFill>
              </a:rPr>
              <a:t>roteins</a:t>
            </a:r>
            <a:br>
              <a:rPr lang="en-US" sz="4000">
                <a:solidFill>
                  <a:srgbClr val="0000FF"/>
                </a:solidFill>
              </a:rPr>
            </a:br>
            <a:r>
              <a:rPr lang="en-US" sz="3200">
                <a:hlinkClick r:id="rId3"/>
              </a:rPr>
              <a:t>http://scop.mrc-lmb.cam.ac.uk/scop/</a:t>
            </a:r>
            <a:r>
              <a:rPr lang="en-US" sz="3200"/>
              <a:t> </a:t>
            </a:r>
          </a:p>
        </p:txBody>
      </p:sp>
      <p:pic>
        <p:nvPicPr>
          <p:cNvPr id="799747" name="Picture 3"/>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p:spPr>
      </p:pic>
      <p:sp>
        <p:nvSpPr>
          <p:cNvPr id="799748" name="Text Box 4"/>
          <p:cNvSpPr txBox="1">
            <a:spLocks noChangeArrowheads="1"/>
          </p:cNvSpPr>
          <p:nvPr/>
        </p:nvSpPr>
        <p:spPr bwMode="auto">
          <a:xfrm>
            <a:off x="5410200" y="1905000"/>
            <a:ext cx="3733800" cy="4054475"/>
          </a:xfrm>
          <a:prstGeom prst="rect">
            <a:avLst/>
          </a:prstGeom>
          <a:noFill/>
          <a:ln w="9525">
            <a:noFill/>
            <a:miter lim="800000"/>
            <a:headEnd/>
            <a:tailEnd/>
          </a:ln>
          <a:effectLst/>
        </p:spPr>
        <p:txBody>
          <a:bodyPr>
            <a:spAutoFit/>
          </a:bodyPr>
          <a:lstStyle/>
          <a:p>
            <a:pPr>
              <a:spcBef>
                <a:spcPct val="50000"/>
              </a:spcBef>
            </a:pPr>
            <a:r>
              <a:rPr lang="en-US"/>
              <a:t>Hand 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799749" name="Rectangle 5"/>
          <p:cNvSpPr>
            <a:spLocks noChangeArrowheads="1"/>
          </p:cNvSpPr>
          <p:nvPr/>
        </p:nvSpPr>
        <p:spPr bwMode="auto">
          <a:xfrm>
            <a:off x="5562600" y="6172200"/>
            <a:ext cx="3281363" cy="396875"/>
          </a:xfrm>
          <a:prstGeom prst="rect">
            <a:avLst/>
          </a:prstGeom>
          <a:noFill/>
          <a:ln w="9525">
            <a:noFill/>
            <a:miter lim="800000"/>
            <a:headEnd/>
            <a:tailEnd/>
          </a:ln>
          <a:effectLst/>
        </p:spPr>
        <p:txBody>
          <a:bodyPr wrap="none">
            <a:spAutoFit/>
          </a:bodyPr>
          <a:lstStyle/>
          <a:p>
            <a:r>
              <a:rPr lang="en-US" b="0"/>
              <a:t>Chothia, Murzin (Cambridge)</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685800" y="304800"/>
            <a:ext cx="7772400" cy="1143000"/>
          </a:xfrm>
        </p:spPr>
        <p:txBody>
          <a:bodyPr/>
          <a:lstStyle/>
          <a:p>
            <a:r>
              <a:rPr lang="en-US" sz="4000">
                <a:solidFill>
                  <a:srgbClr val="0000FF"/>
                </a:solidFill>
              </a:rPr>
              <a:t>CATH Protein Structural Data Base</a:t>
            </a:r>
            <a:br>
              <a:rPr lang="en-US" sz="4000">
                <a:solidFill>
                  <a:srgbClr val="0000FF"/>
                </a:solidFill>
              </a:rPr>
            </a:br>
            <a:r>
              <a:rPr lang="en-US" sz="2400">
                <a:solidFill>
                  <a:srgbClr val="0000FF"/>
                </a:solidFill>
              </a:rPr>
              <a:t>http://www.biochem.ucl.ac.uk/bsm/cath/cath.html</a:t>
            </a:r>
          </a:p>
        </p:txBody>
      </p:sp>
      <p:pic>
        <p:nvPicPr>
          <p:cNvPr id="801795" name="Picture 3"/>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p:spPr>
      </p:pic>
      <p:sp>
        <p:nvSpPr>
          <p:cNvPr id="801796" name="Text Box 4"/>
          <p:cNvSpPr txBox="1">
            <a:spLocks noChangeArrowheads="1"/>
          </p:cNvSpPr>
          <p:nvPr/>
        </p:nvSpPr>
        <p:spPr bwMode="auto">
          <a:xfrm>
            <a:off x="7010400" y="1828800"/>
            <a:ext cx="1981200" cy="5121275"/>
          </a:xfrm>
          <a:prstGeom prst="rect">
            <a:avLst/>
          </a:prstGeom>
          <a:noFill/>
          <a:ln w="9525">
            <a:noFill/>
            <a:miter lim="800000"/>
            <a:headEnd/>
            <a:tailEnd/>
          </a:ln>
          <a:effectLst/>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685800" y="304800"/>
            <a:ext cx="7772400" cy="1143000"/>
          </a:xfrm>
        </p:spPr>
        <p:txBody>
          <a:bodyPr/>
          <a:lstStyle/>
          <a:p>
            <a:r>
              <a:rPr lang="en-US">
                <a:hlinkClick r:id="rId3"/>
              </a:rPr>
              <a:t>http://pfam.sanger.ac.uk/</a:t>
            </a:r>
            <a:r>
              <a:rPr lang="en-US"/>
              <a:t> </a:t>
            </a:r>
          </a:p>
        </p:txBody>
      </p:sp>
      <p:pic>
        <p:nvPicPr>
          <p:cNvPr id="836612" name="Picture 4"/>
          <p:cNvPicPr>
            <a:picLocks noChangeAspect="1" noChangeArrowheads="1"/>
          </p:cNvPicPr>
          <p:nvPr/>
        </p:nvPicPr>
        <p:blipFill>
          <a:blip r:embed="rId4" cstate="print"/>
          <a:srcRect/>
          <a:stretch>
            <a:fillRect/>
          </a:stretch>
        </p:blipFill>
        <p:spPr bwMode="auto">
          <a:xfrm>
            <a:off x="1524000" y="1371600"/>
            <a:ext cx="6324600" cy="5256213"/>
          </a:xfrm>
          <a:prstGeom prst="rect">
            <a:avLst/>
          </a:prstGeom>
          <a:noFill/>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685800" y="228600"/>
            <a:ext cx="7772400" cy="1066800"/>
          </a:xfrm>
        </p:spPr>
        <p:txBody>
          <a:bodyPr/>
          <a:lstStyle/>
          <a:p>
            <a:r>
              <a:rPr lang="en-US" sz="4000" b="1">
                <a:solidFill>
                  <a:srgbClr val="0000FF"/>
                </a:solidFill>
              </a:rPr>
              <a:t>UniProt</a:t>
            </a:r>
            <a:r>
              <a:rPr lang="en-US" sz="4000"/>
              <a:t/>
            </a:r>
            <a:br>
              <a:rPr lang="en-US" sz="4000"/>
            </a:br>
            <a:r>
              <a:rPr lang="en-US" sz="4000">
                <a:hlinkClick r:id="rId3"/>
              </a:rPr>
              <a:t>http://www.uniprot.org/</a:t>
            </a:r>
            <a:r>
              <a:rPr lang="en-US" sz="4000"/>
              <a:t> </a:t>
            </a:r>
          </a:p>
        </p:txBody>
      </p:sp>
      <p:pic>
        <p:nvPicPr>
          <p:cNvPr id="803843" name="Picture 3"/>
          <p:cNvPicPr>
            <a:picLocks noChangeAspect="1" noChangeArrowheads="1"/>
          </p:cNvPicPr>
          <p:nvPr/>
        </p:nvPicPr>
        <p:blipFill>
          <a:blip r:embed="rId4" cstate="print"/>
          <a:srcRect/>
          <a:stretch>
            <a:fillRect/>
          </a:stretch>
        </p:blipFill>
        <p:spPr bwMode="auto">
          <a:xfrm>
            <a:off x="1066800" y="1676400"/>
            <a:ext cx="7269163" cy="3162300"/>
          </a:xfrm>
          <a:prstGeom prst="rect">
            <a:avLst/>
          </a:prstGeom>
          <a:noFill/>
        </p:spPr>
      </p:pic>
      <p:pic>
        <p:nvPicPr>
          <p:cNvPr id="803844" name="Picture 4"/>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p:spPr>
      </p:pic>
      <p:pic>
        <p:nvPicPr>
          <p:cNvPr id="803845" name="Picture 5"/>
          <p:cNvPicPr>
            <a:picLocks noChangeAspect="1" noChangeArrowheads="1"/>
          </p:cNvPicPr>
          <p:nvPr/>
        </p:nvPicPr>
        <p:blipFill>
          <a:blip r:embed="rId6" cstate="print"/>
          <a:srcRect/>
          <a:stretch>
            <a:fillRect/>
          </a:stretch>
        </p:blipFill>
        <p:spPr bwMode="auto">
          <a:xfrm>
            <a:off x="304800" y="4876800"/>
            <a:ext cx="5410200" cy="447675"/>
          </a:xfrm>
          <a:prstGeom prst="rect">
            <a:avLst/>
          </a:prstGeom>
          <a:noFill/>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a:xfrm>
            <a:off x="685800" y="609600"/>
            <a:ext cx="7772400" cy="889000"/>
          </a:xfrm>
        </p:spPr>
        <p:txBody>
          <a:bodyPr/>
          <a:lstStyle/>
          <a:p>
            <a:r>
              <a:rPr lang="en-US" sz="3600" b="1">
                <a:solidFill>
                  <a:srgbClr val="0000FF"/>
                </a:solidFill>
              </a:rPr>
              <a:t>Discovery Questions: ESTs</a:t>
            </a:r>
          </a:p>
        </p:txBody>
      </p:sp>
      <p:sp>
        <p:nvSpPr>
          <p:cNvPr id="824323" name="Text Box 3"/>
          <p:cNvSpPr txBox="1">
            <a:spLocks noChangeArrowheads="1"/>
          </p:cNvSpPr>
          <p:nvPr/>
        </p:nvSpPr>
        <p:spPr bwMode="auto">
          <a:xfrm>
            <a:off x="304800" y="1600200"/>
            <a:ext cx="8610600" cy="3665538"/>
          </a:xfrm>
          <a:prstGeom prst="rect">
            <a:avLst/>
          </a:prstGeom>
          <a:noFill/>
          <a:ln w="9525">
            <a:noFill/>
            <a:miter lim="800000"/>
            <a:headEnd/>
            <a:tailEnd/>
          </a:ln>
          <a:effectLst/>
        </p:spPr>
        <p:txBody>
          <a:bodyPr>
            <a:spAutoFit/>
          </a:bodyPr>
          <a:lstStyle/>
          <a:p>
            <a:pPr marL="466725" indent="-466725" eaLnBrk="0" hangingPunct="0">
              <a:spcBef>
                <a:spcPct val="50000"/>
              </a:spcBef>
              <a:buFontTx/>
              <a:buAutoNum type="arabicPeriod" startAt="23"/>
            </a:pPr>
            <a:r>
              <a:rPr lang="en-US" sz="1800" b="0">
                <a:latin typeface="Arial" pitchFamily="34" charset="0"/>
                <a:cs typeface="Arial" pitchFamily="34" charset="0"/>
              </a:rPr>
              <a:t>Search NCBI’s Human Map Viewer using the term “obesity”.  How many obesity loci do you see?  Are they clustered or distributed throughout the genome?</a:t>
            </a:r>
          </a:p>
          <a:p>
            <a:pPr marL="466725" indent="-466725" eaLnBrk="0" hangingPunct="0">
              <a:spcBef>
                <a:spcPct val="50000"/>
              </a:spcBef>
              <a:buFontTx/>
              <a:buAutoNum type="arabicPeriod" startAt="26"/>
            </a:pPr>
            <a:r>
              <a:rPr lang="en-US" sz="1800" b="0">
                <a:latin typeface="Arial" pitchFamily="34" charset="0"/>
                <a:cs typeface="Arial" pitchFamily="34" charset="0"/>
              </a:rPr>
              <a:t>Go to Electronic PCR and enter the accession number “M18533”.  What gene have you located? How many STS markers are there? Do you have all the information that you need to amplify this STS?</a:t>
            </a:r>
          </a:p>
          <a:p>
            <a:pPr marL="466725" indent="-466725" eaLnBrk="0" hangingPunct="0">
              <a:spcBef>
                <a:spcPct val="50000"/>
              </a:spcBef>
              <a:buFontTx/>
              <a:buAutoNum type="arabicPeriod" startAt="26"/>
            </a:pPr>
            <a:r>
              <a:rPr lang="en-US" sz="1800" b="0">
                <a:latin typeface="Arial" pitchFamily="34" charset="0"/>
                <a:cs typeface="Arial" pitchFamily="34" charset="0"/>
              </a:rPr>
              <a:t>BLASTn the mystery sequence against the “est_mouse” data base.  What can you learn based on these hits.</a:t>
            </a:r>
          </a:p>
          <a:p>
            <a:pPr marL="466725" indent="-466725" eaLnBrk="0" hangingPunct="0">
              <a:spcBef>
                <a:spcPct val="50000"/>
              </a:spcBef>
              <a:buFontTx/>
              <a:buAutoNum type="arabicPeriod" startAt="26"/>
            </a:pPr>
            <a:r>
              <a:rPr lang="en-US" sz="1800" b="0">
                <a:latin typeface="Arial" pitchFamily="34" charset="0"/>
                <a:cs typeface="Arial" pitchFamily="34" charset="0"/>
              </a:rPr>
              <a:t>What is the utility of the EST data base now that the genome is completed?</a:t>
            </a:r>
          </a:p>
          <a:p>
            <a:pPr marL="466725" indent="-466725" eaLnBrk="0" hangingPunct="0">
              <a:spcBef>
                <a:spcPct val="50000"/>
              </a:spcBef>
              <a:buFontTx/>
              <a:buAutoNum type="arabicPeriod" startAt="26"/>
            </a:pPr>
            <a:r>
              <a:rPr lang="en-US" sz="1800" b="0">
                <a:latin typeface="Arial" pitchFamily="34" charset="0"/>
                <a:cs typeface="Arial" pitchFamily="34" charset="0"/>
              </a:rPr>
              <a:t>Go to the UniGene Statistics paged and calculate the average number of ESTs for each human gene (assuming 23,000 genes)</a:t>
            </a:r>
          </a:p>
        </p:txBody>
      </p:sp>
      <p:sp>
        <p:nvSpPr>
          <p:cNvPr id="824324" name="Text Box 4"/>
          <p:cNvSpPr txBox="1">
            <a:spLocks noChangeArrowheads="1"/>
          </p:cNvSpPr>
          <p:nvPr/>
        </p:nvSpPr>
        <p:spPr bwMode="auto">
          <a:xfrm>
            <a:off x="7086600" y="60198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2640891</TotalTime>
  <Words>1405</Words>
  <Application>Microsoft Office PowerPoint</Application>
  <PresentationFormat>On-screen Show (4:3)</PresentationFormat>
  <Paragraphs>261</Paragraphs>
  <Slides>36</Slides>
  <Notes>36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Times New Roman</vt:lpstr>
      <vt:lpstr>Franklin Gothic Heavy</vt:lpstr>
      <vt:lpstr>Courier New</vt:lpstr>
      <vt:lpstr>Franklin Gothic Condensed</vt:lpstr>
      <vt:lpstr>Franklin Gothic Demi Cond</vt:lpstr>
      <vt:lpstr>Franklin Gothic Medium</vt:lpstr>
      <vt:lpstr>Symbol</vt:lpstr>
      <vt:lpstr>Arial</vt:lpstr>
      <vt:lpstr>Default Design</vt:lpstr>
      <vt:lpstr>Microsoft Word Picture</vt:lpstr>
      <vt:lpstr>Slide 1</vt:lpstr>
      <vt:lpstr>Visualizing Protein Structures and Computing Structural Properties</vt:lpstr>
      <vt:lpstr>What we hope to learn</vt:lpstr>
      <vt:lpstr>Slide 4</vt:lpstr>
      <vt:lpstr>Slide 5</vt:lpstr>
      <vt:lpstr>Hydrophobic and Hydrophilic Solutes</vt:lpstr>
      <vt:lpstr>Slide 7</vt:lpstr>
      <vt:lpstr>Discovery Questions: Sequence identity</vt:lpstr>
      <vt:lpstr>Secondary Structure</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Discovery Questions: Conserved Domains</vt:lpstr>
      <vt:lpstr>Slide 31</vt:lpstr>
      <vt:lpstr>Structural Classification Of Proteins http://scop.mrc-lmb.cam.ac.uk/scop/ </vt:lpstr>
      <vt:lpstr>CATH Protein Structural Data Base http://www.biochem.ucl.ac.uk/bsm/cath/cath.html</vt:lpstr>
      <vt:lpstr>http://pfam.sanger.ac.uk/ </vt:lpstr>
      <vt:lpstr>UniProt http://www.uniprot.org/ </vt:lpstr>
      <vt:lpstr>Discovery Questions: ESTs</vt:lpstr>
    </vt:vector>
  </TitlesOfParts>
  <Company>department of medicinal chemistry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Vondrasek</cp:lastModifiedBy>
  <cp:revision>110</cp:revision>
  <dcterms:created xsi:type="dcterms:W3CDTF">2000-03-08T22:42:54Z</dcterms:created>
  <dcterms:modified xsi:type="dcterms:W3CDTF">2015-03-24T12:23:36Z</dcterms:modified>
</cp:coreProperties>
</file>